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2"/>
  </p:notesMasterIdLst>
  <p:handoutMasterIdLst>
    <p:handoutMasterId r:id="rId23"/>
  </p:handoutMasterIdLst>
  <p:sldIdLst>
    <p:sldId id="1023" r:id="rId3"/>
    <p:sldId id="1024" r:id="rId4"/>
    <p:sldId id="1025" r:id="rId5"/>
    <p:sldId id="1026" r:id="rId6"/>
    <p:sldId id="1027" r:id="rId7"/>
    <p:sldId id="1028" r:id="rId8"/>
    <p:sldId id="1061" r:id="rId9"/>
    <p:sldId id="1029" r:id="rId10"/>
    <p:sldId id="1030" r:id="rId11"/>
    <p:sldId id="1031" r:id="rId12"/>
    <p:sldId id="1037" r:id="rId13"/>
    <p:sldId id="1038" r:id="rId14"/>
    <p:sldId id="1040" r:id="rId15"/>
    <p:sldId id="1041" r:id="rId16"/>
    <p:sldId id="1042" r:id="rId17"/>
    <p:sldId id="1043" r:id="rId18"/>
    <p:sldId id="1044" r:id="rId19"/>
    <p:sldId id="1045" r:id="rId20"/>
    <p:sldId id="1046" r:id="rId21"/>
  </p:sldIdLst>
  <p:sldSz cx="9144000" cy="6858000" type="screen4x3"/>
  <p:notesSz cx="6797675" cy="9926638"/>
  <p:custDataLst>
    <p:custData r:id="rId1"/>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23"/>
    <a:srgbClr val="D30022"/>
    <a:srgbClr val="333399"/>
    <a:srgbClr val="385D8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1486" autoAdjust="0"/>
  </p:normalViewPr>
  <p:slideViewPr>
    <p:cSldViewPr>
      <p:cViewPr varScale="1">
        <p:scale>
          <a:sx n="104" d="100"/>
          <a:sy n="104" d="100"/>
        </p:scale>
        <p:origin x="196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279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5C7C4FB-2CB8-4CB2-AAF1-C42D6855D4D1}" type="datetimeFigureOut">
              <a:rPr lang="en-US" smtClean="0"/>
              <a:pPr/>
              <a:t>5/6/2021</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CF2F074-2CE5-48D6-85F2-53E85D42A5A4}" type="slidenum">
              <a:rPr lang="en-GB" smtClean="0"/>
              <a:pPr/>
              <a:t>‹#›</a:t>
            </a:fld>
            <a:endParaRPr lang="en-GB" dirty="0"/>
          </a:p>
        </p:txBody>
      </p:sp>
    </p:spTree>
    <p:extLst>
      <p:ext uri="{BB962C8B-B14F-4D97-AF65-F5344CB8AC3E}">
        <p14:creationId xmlns:p14="http://schemas.microsoft.com/office/powerpoint/2010/main" val="647526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455D51F-FEC0-41B8-AE04-0F3C97EC7637}" type="datetimeFigureOut">
              <a:rPr lang="en-US" smtClean="0"/>
              <a:pPr/>
              <a:t>5/6/2021</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924CBCE-BFB2-4581-95C7-9A6E88932D5F}" type="slidenum">
              <a:rPr lang="en-GB" smtClean="0"/>
              <a:pPr/>
              <a:t>‹#›</a:t>
            </a:fld>
            <a:endParaRPr lang="en-GB" dirty="0"/>
          </a:p>
        </p:txBody>
      </p:sp>
    </p:spTree>
    <p:extLst>
      <p:ext uri="{BB962C8B-B14F-4D97-AF65-F5344CB8AC3E}">
        <p14:creationId xmlns:p14="http://schemas.microsoft.com/office/powerpoint/2010/main" val="1577655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6" name="Picture 35" descr="C:\Users\Cader Rattray\Desktop\UCASsupergraphic-04.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89146" y="609045"/>
            <a:ext cx="7154854" cy="250230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Users\Cader Rattray\Desktop\UCAS-Left_aligned-White_box-Keyline-RGB.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285728"/>
            <a:ext cx="2265511" cy="714380"/>
          </a:xfrm>
          <a:prstGeom prst="rect">
            <a:avLst/>
          </a:prstGeom>
          <a:noFill/>
          <a:extLst>
            <a:ext uri="{909E8E84-426E-40DD-AFC4-6F175D3DCCD1}">
              <a14:hiddenFill xmlns:a14="http://schemas.microsoft.com/office/drawing/2010/main">
                <a:solidFill>
                  <a:srgbClr val="FFFFFF"/>
                </a:solidFill>
              </a14:hiddenFill>
            </a:ext>
          </a:extLst>
        </p:spPr>
      </p:pic>
      <p:sp>
        <p:nvSpPr>
          <p:cNvPr id="39" name="Text Placeholder 38"/>
          <p:cNvSpPr>
            <a:spLocks noGrp="1"/>
          </p:cNvSpPr>
          <p:nvPr>
            <p:ph type="body" sz="quarter" idx="10"/>
          </p:nvPr>
        </p:nvSpPr>
        <p:spPr>
          <a:xfrm>
            <a:off x="2571736" y="1142984"/>
            <a:ext cx="6215106" cy="2428892"/>
          </a:xfrm>
        </p:spPr>
        <p:txBody>
          <a:bodyPr>
            <a:normAutofit/>
          </a:bodyPr>
          <a:lstStyle>
            <a:lvl1pPr marL="0" indent="0">
              <a:buNone/>
              <a:defRPr sz="3600">
                <a:solidFill>
                  <a:schemeClr val="bg1"/>
                </a:solidFill>
                <a:latin typeface="Calibri" pitchFamily="34" charset="0"/>
              </a:defRPr>
            </a:lvl1pPr>
          </a:lstStyle>
          <a:p>
            <a:pPr lvl="0"/>
            <a:r>
              <a:rPr lang="en-US" dirty="0"/>
              <a:t>Click to edit Master text styles</a:t>
            </a:r>
            <a:endParaRPr lang="en-GB" dirty="0"/>
          </a:p>
        </p:txBody>
      </p:sp>
      <p:sp>
        <p:nvSpPr>
          <p:cNvPr id="44" name="TextBox 43"/>
          <p:cNvSpPr txBox="1"/>
          <p:nvPr userDrawn="1"/>
        </p:nvSpPr>
        <p:spPr>
          <a:xfrm>
            <a:off x="0" y="5657414"/>
            <a:ext cx="9144000" cy="867930"/>
          </a:xfrm>
          <a:prstGeom prst="rect">
            <a:avLst/>
          </a:prstGeom>
          <a:noFill/>
        </p:spPr>
        <p:txBody>
          <a:bodyPr wrap="square" rtlCol="0">
            <a:spAutoFit/>
          </a:bodyPr>
          <a:lstStyle/>
          <a:p>
            <a:pPr algn="ctr">
              <a:lnSpc>
                <a:spcPct val="120000"/>
              </a:lnSpc>
            </a:pPr>
            <a:r>
              <a:rPr lang="en-GB" sz="2400" b="1" dirty="0">
                <a:solidFill>
                  <a:srgbClr val="333399"/>
                </a:solidFill>
                <a:latin typeface="Calibri" pitchFamily="34" charset="0"/>
              </a:rPr>
              <a:t>Matthew Welbourn &amp; Helen Lee</a:t>
            </a:r>
          </a:p>
          <a:p>
            <a:pPr algn="ctr">
              <a:lnSpc>
                <a:spcPct val="120000"/>
              </a:lnSpc>
            </a:pPr>
            <a:r>
              <a:rPr lang="en-GB" sz="1800" i="1" dirty="0">
                <a:solidFill>
                  <a:srgbClr val="D30022"/>
                </a:solidFill>
                <a:latin typeface="Calibri" pitchFamily="34" charset="0"/>
              </a:rPr>
              <a:t>Professional Development Team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6" name="Picture 35" descr="C:\Users\Cader Rattray\Desktop\UCASsupergraphic-04.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989146" y="1568381"/>
            <a:ext cx="7154854" cy="250230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C:\Users\Cader Rattray\Desktop\UCAS-Left_aligned-White_box-Keyline-RGB.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285728"/>
            <a:ext cx="2265511" cy="714380"/>
          </a:xfrm>
          <a:prstGeom prst="rect">
            <a:avLst/>
          </a:prstGeom>
          <a:noFill/>
          <a:extLst>
            <a:ext uri="{909E8E84-426E-40DD-AFC4-6F175D3DCCD1}">
              <a14:hiddenFill xmlns:a14="http://schemas.microsoft.com/office/drawing/2010/main">
                <a:solidFill>
                  <a:srgbClr val="FFFFFF"/>
                </a:solidFill>
              </a14:hiddenFill>
            </a:ext>
          </a:extLst>
        </p:spPr>
      </p:pic>
      <p:sp>
        <p:nvSpPr>
          <p:cNvPr id="39" name="Text Placeholder 38"/>
          <p:cNvSpPr>
            <a:spLocks noGrp="1"/>
          </p:cNvSpPr>
          <p:nvPr>
            <p:ph type="body" sz="quarter" idx="10"/>
          </p:nvPr>
        </p:nvSpPr>
        <p:spPr>
          <a:xfrm>
            <a:off x="2571736" y="2102320"/>
            <a:ext cx="6215106" cy="2428892"/>
          </a:xfrm>
        </p:spPr>
        <p:txBody>
          <a:bodyPr>
            <a:normAutofit/>
          </a:bodyPr>
          <a:lstStyle>
            <a:lvl1pPr marL="0" indent="0">
              <a:buNone/>
              <a:defRPr sz="3600">
                <a:solidFill>
                  <a:schemeClr val="bg1"/>
                </a:solidFill>
                <a:latin typeface="Calibri" pitchFamily="34" charset="0"/>
              </a:defRPr>
            </a:lvl1pPr>
          </a:lstStyle>
          <a:p>
            <a:pPr lvl="0"/>
            <a:r>
              <a:rPr lang="en-US" dirty="0"/>
              <a:t>Click to edit Master text styles</a:t>
            </a:r>
            <a:endParaRPr lang="en-GB" dirty="0"/>
          </a:p>
        </p:txBody>
      </p:sp>
    </p:spTree>
    <p:extLst>
      <p:ext uri="{BB962C8B-B14F-4D97-AF65-F5344CB8AC3E}">
        <p14:creationId xmlns:p14="http://schemas.microsoft.com/office/powerpoint/2010/main" val="27068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5" name="Picture 4" descr="C:\Users\Cader Rattray\Desktop\UCASsupergraphic-04.png"/>
          <p:cNvPicPr>
            <a:picLocks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flipH="1">
            <a:off x="0" y="214290"/>
            <a:ext cx="8786842" cy="857256"/>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Placeholder 6"/>
          <p:cNvSpPr>
            <a:spLocks noGrp="1"/>
          </p:cNvSpPr>
          <p:nvPr>
            <p:ph type="title"/>
          </p:nvPr>
        </p:nvSpPr>
        <p:spPr>
          <a:xfrm>
            <a:off x="540000" y="288000"/>
            <a:ext cx="8028000" cy="792000"/>
          </a:xfrm>
          <a:prstGeom prst="rect">
            <a:avLst/>
          </a:prstGeom>
        </p:spPr>
        <p:txBody>
          <a:bodyPr vert="horz" lIns="72000" tIns="72000" rIns="72000" bIns="72000" rtlCol="0" anchor="t">
            <a:normAutofit/>
          </a:bodyPr>
          <a:lstStyle>
            <a:lvl1pPr>
              <a:defRPr>
                <a:solidFill>
                  <a:schemeClr val="bg1"/>
                </a:solidFill>
              </a:defRPr>
            </a:lvl1pPr>
          </a:lstStyle>
          <a:p>
            <a:r>
              <a:rPr lang="en-US" dirty="0"/>
              <a:t>Click to edit Master title style</a:t>
            </a:r>
            <a:endParaRPr lang="en-GB" dirty="0"/>
          </a:p>
        </p:txBody>
      </p:sp>
      <p:sp>
        <p:nvSpPr>
          <p:cNvPr id="35" name="Content Placeholder 34"/>
          <p:cNvSpPr>
            <a:spLocks noGrp="1"/>
          </p:cNvSpPr>
          <p:nvPr>
            <p:ph sz="quarter" idx="10"/>
          </p:nvPr>
        </p:nvSpPr>
        <p:spPr>
          <a:xfrm>
            <a:off x="540000" y="1367999"/>
            <a:ext cx="8028000" cy="4536000"/>
          </a:xfrm>
        </p:spPr>
        <p:txBody>
          <a:bodyPr>
            <a:normAutofit/>
          </a:bodyPr>
          <a:lstStyle>
            <a:lvl1pPr>
              <a:buClr>
                <a:srgbClr val="D30022"/>
              </a:buClr>
              <a:buFont typeface="Arial" pitchFamily="34" charset="0"/>
              <a:buChar char="▪"/>
              <a:defRPr sz="2000">
                <a:latin typeface="Calibri" pitchFamily="34" charset="0"/>
              </a:defRPr>
            </a:lvl1pPr>
            <a:lvl2pPr marL="720000" indent="-360000">
              <a:buClr>
                <a:srgbClr val="D30022"/>
              </a:buClr>
              <a:buFont typeface="Arial" pitchFamily="34" charset="0"/>
              <a:buChar char="▫"/>
              <a:defRPr sz="2000">
                <a:latin typeface="Calibri" pitchFamily="34" charset="0"/>
              </a:defRPr>
            </a:lvl2pPr>
          </a:lstStyle>
          <a:p>
            <a:pPr lvl="0"/>
            <a:r>
              <a:rPr lang="en-US" dirty="0"/>
              <a:t>Click to edit Master text styles</a:t>
            </a:r>
          </a:p>
          <a:p>
            <a:pPr lvl="1"/>
            <a:r>
              <a:rPr lang="en-US" dirty="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o footer Content">
    <p:spTree>
      <p:nvGrpSpPr>
        <p:cNvPr id="1" name=""/>
        <p:cNvGrpSpPr/>
        <p:nvPr/>
      </p:nvGrpSpPr>
      <p:grpSpPr>
        <a:xfrm>
          <a:off x="0" y="0"/>
          <a:ext cx="0" cy="0"/>
          <a:chOff x="0" y="0"/>
          <a:chExt cx="0" cy="0"/>
        </a:xfrm>
      </p:grpSpPr>
      <p:pic>
        <p:nvPicPr>
          <p:cNvPr id="5" name="Picture 4" descr="C:\Users\Cader Rattray\Desktop\UCASsupergraphic-04.png"/>
          <p:cNvPicPr>
            <a:picLocks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flipH="1">
            <a:off x="0" y="214290"/>
            <a:ext cx="8786842" cy="857256"/>
          </a:xfrm>
          <a:prstGeom prst="rect">
            <a:avLst/>
          </a:prstGeom>
          <a:noFill/>
          <a:extLst>
            <a:ext uri="{909E8E84-426E-40DD-AFC4-6F175D3DCCD1}">
              <a14:hiddenFill xmlns:a14="http://schemas.microsoft.com/office/drawing/2010/main">
                <a:solidFill>
                  <a:srgbClr val="FFFFFF"/>
                </a:solidFill>
              </a14:hiddenFill>
            </a:ext>
          </a:extLst>
        </p:spPr>
      </p:pic>
      <p:sp>
        <p:nvSpPr>
          <p:cNvPr id="29" name="Title Placeholder 6"/>
          <p:cNvSpPr>
            <a:spLocks noGrp="1"/>
          </p:cNvSpPr>
          <p:nvPr>
            <p:ph type="title"/>
          </p:nvPr>
        </p:nvSpPr>
        <p:spPr>
          <a:xfrm>
            <a:off x="540000" y="288000"/>
            <a:ext cx="8028000" cy="792000"/>
          </a:xfrm>
          <a:prstGeom prst="rect">
            <a:avLst/>
          </a:prstGeom>
        </p:spPr>
        <p:txBody>
          <a:bodyPr vert="horz" lIns="72000" tIns="72000" rIns="72000" bIns="72000" rtlCol="0" anchor="t">
            <a:normAutofit/>
          </a:bodyPr>
          <a:lstStyle>
            <a:lvl1pPr>
              <a:defRPr>
                <a:solidFill>
                  <a:schemeClr val="bg1"/>
                </a:solidFill>
              </a:defRPr>
            </a:lvl1pPr>
          </a:lstStyle>
          <a:p>
            <a:r>
              <a:rPr lang="en-US" dirty="0"/>
              <a:t>Click to edit Master title style</a:t>
            </a:r>
            <a:endParaRPr lang="en-GB" dirty="0"/>
          </a:p>
        </p:txBody>
      </p:sp>
      <p:sp>
        <p:nvSpPr>
          <p:cNvPr id="35" name="Content Placeholder 34"/>
          <p:cNvSpPr>
            <a:spLocks noGrp="1"/>
          </p:cNvSpPr>
          <p:nvPr>
            <p:ph sz="quarter" idx="10"/>
          </p:nvPr>
        </p:nvSpPr>
        <p:spPr>
          <a:xfrm>
            <a:off x="540000" y="1367999"/>
            <a:ext cx="8028000" cy="4536000"/>
          </a:xfrm>
        </p:spPr>
        <p:txBody>
          <a:bodyPr>
            <a:normAutofit/>
          </a:bodyPr>
          <a:lstStyle>
            <a:lvl1pPr>
              <a:buClr>
                <a:srgbClr val="D30022"/>
              </a:buClr>
              <a:buFont typeface="Arial" pitchFamily="34" charset="0"/>
              <a:buChar char="▪"/>
              <a:defRPr sz="2000">
                <a:latin typeface="Calibri" pitchFamily="34" charset="0"/>
              </a:defRPr>
            </a:lvl1pPr>
            <a:lvl2pPr marL="720000" indent="-360000">
              <a:buClr>
                <a:srgbClr val="D30022"/>
              </a:buClr>
              <a:buFont typeface="Arial" pitchFamily="34" charset="0"/>
              <a:buChar char="▫"/>
              <a:defRPr sz="2000">
                <a:latin typeface="Calibri"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12965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mp; Footer">
    <p:spTree>
      <p:nvGrpSpPr>
        <p:cNvPr id="1" name=""/>
        <p:cNvGrpSpPr/>
        <p:nvPr/>
      </p:nvGrpSpPr>
      <p:grpSpPr>
        <a:xfrm>
          <a:off x="0" y="0"/>
          <a:ext cx="0" cy="0"/>
          <a:chOff x="0" y="0"/>
          <a:chExt cx="0" cy="0"/>
        </a:xfrm>
      </p:grpSpPr>
      <p:pic>
        <p:nvPicPr>
          <p:cNvPr id="5" name="Picture 4" descr="C:\Users\Cader Rattray\Desktop\UCASsupergraphic-04.png"/>
          <p:cNvPicPr>
            <a:picLocks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flipH="1">
            <a:off x="0" y="214290"/>
            <a:ext cx="8786842" cy="8572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Placeholder 6"/>
          <p:cNvSpPr>
            <a:spLocks noGrp="1"/>
          </p:cNvSpPr>
          <p:nvPr>
            <p:ph type="title"/>
          </p:nvPr>
        </p:nvSpPr>
        <p:spPr>
          <a:xfrm>
            <a:off x="540000" y="288000"/>
            <a:ext cx="8028000" cy="792000"/>
          </a:xfrm>
          <a:prstGeom prst="rect">
            <a:avLst/>
          </a:prstGeom>
        </p:spPr>
        <p:txBody>
          <a:bodyPr vert="horz" lIns="72000" tIns="72000" rIns="72000" bIns="72000" rtlCol="0" anchor="t">
            <a:normAutofit/>
          </a:bodyPr>
          <a:lstStyle>
            <a:lvl1pPr>
              <a:defRPr>
                <a:solidFill>
                  <a:schemeClr val="bg1"/>
                </a:solidFill>
              </a:defRPr>
            </a:lvl1pPr>
          </a:lstStyle>
          <a:p>
            <a:r>
              <a:rPr lang="en-US" dirty="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ing">
    <p:spTree>
      <p:nvGrpSpPr>
        <p:cNvPr id="1" name=""/>
        <p:cNvGrpSpPr/>
        <p:nvPr/>
      </p:nvGrpSpPr>
      <p:grpSpPr>
        <a:xfrm>
          <a:off x="0" y="0"/>
          <a:ext cx="0" cy="0"/>
          <a:chOff x="0" y="0"/>
          <a:chExt cx="0" cy="0"/>
        </a:xfrm>
      </p:grpSpPr>
      <p:pic>
        <p:nvPicPr>
          <p:cNvPr id="5" name="Picture 4" descr="C:\Users\Cader Rattray\Desktop\UCASsupergraphic-04.png"/>
          <p:cNvPicPr>
            <a:picLocks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flipH="1">
            <a:off x="0" y="214290"/>
            <a:ext cx="8786842" cy="85725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Placeholder 6"/>
          <p:cNvSpPr>
            <a:spLocks noGrp="1"/>
          </p:cNvSpPr>
          <p:nvPr>
            <p:ph type="title"/>
          </p:nvPr>
        </p:nvSpPr>
        <p:spPr>
          <a:xfrm>
            <a:off x="540000" y="288000"/>
            <a:ext cx="8028000" cy="792000"/>
          </a:xfrm>
          <a:prstGeom prst="rect">
            <a:avLst/>
          </a:prstGeom>
        </p:spPr>
        <p:txBody>
          <a:bodyPr vert="horz" lIns="72000" tIns="72000" rIns="72000" bIns="72000" rtlCol="0" anchor="t">
            <a:normAutofit/>
          </a:bodyPr>
          <a:lstStyle>
            <a:lvl1pPr>
              <a:defRPr>
                <a:solidFill>
                  <a:schemeClr val="bg1"/>
                </a:solidFill>
              </a:defRPr>
            </a:lvl1pPr>
          </a:lstStyle>
          <a:p>
            <a:r>
              <a:rPr lang="en-US" dirty="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anner">
    <p:spTree>
      <p:nvGrpSpPr>
        <p:cNvPr id="1" name=""/>
        <p:cNvGrpSpPr/>
        <p:nvPr/>
      </p:nvGrpSpPr>
      <p:grpSpPr>
        <a:xfrm>
          <a:off x="0" y="0"/>
          <a:ext cx="0" cy="0"/>
          <a:chOff x="0" y="0"/>
          <a:chExt cx="0" cy="0"/>
        </a:xfrm>
      </p:grpSpPr>
      <p:pic>
        <p:nvPicPr>
          <p:cNvPr id="5" name="Picture 4" descr="C:\Users\Cader Rattray\Desktop\UCASsupergraphic-04.png"/>
          <p:cNvPicPr>
            <a:picLocks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flipH="1">
            <a:off x="0" y="214290"/>
            <a:ext cx="8786842" cy="857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9" name="TextBox 8"/>
          <p:cNvSpPr txBox="1"/>
          <p:nvPr userDrawn="1"/>
        </p:nvSpPr>
        <p:spPr>
          <a:xfrm>
            <a:off x="4393421" y="4140022"/>
            <a:ext cx="4321983" cy="1881266"/>
          </a:xfrm>
          <a:prstGeom prst="rect">
            <a:avLst/>
          </a:prstGeom>
          <a:noFill/>
        </p:spPr>
        <p:txBody>
          <a:bodyPr wrap="square" lIns="72000" tIns="72000" rIns="72000" bIns="72000" rtlCol="0">
            <a:spAutoFit/>
          </a:bodyPr>
          <a:lstStyle/>
          <a:p>
            <a:pPr algn="r">
              <a:lnSpc>
                <a:spcPct val="120000"/>
              </a:lnSpc>
            </a:pPr>
            <a:r>
              <a:rPr lang="en-GB" sz="2400" b="1" dirty="0">
                <a:solidFill>
                  <a:srgbClr val="333399"/>
                </a:solidFill>
                <a:latin typeface="Calibri" pitchFamily="34" charset="0"/>
              </a:rPr>
              <a:t>Matthew Welbourn &amp; Helen</a:t>
            </a:r>
            <a:r>
              <a:rPr lang="en-GB" sz="2400" b="1" baseline="0" dirty="0">
                <a:solidFill>
                  <a:srgbClr val="333399"/>
                </a:solidFill>
                <a:latin typeface="Calibri" pitchFamily="34" charset="0"/>
              </a:rPr>
              <a:t> Lee</a:t>
            </a:r>
            <a:endParaRPr lang="en-GB" sz="2400" b="1" dirty="0">
              <a:solidFill>
                <a:srgbClr val="333399"/>
              </a:solidFill>
              <a:latin typeface="Calibri" pitchFamily="34" charset="0"/>
            </a:endParaRPr>
          </a:p>
          <a:p>
            <a:pPr algn="r">
              <a:lnSpc>
                <a:spcPct val="120000"/>
              </a:lnSpc>
            </a:pPr>
            <a:r>
              <a:rPr lang="en-GB" sz="1800" i="1" dirty="0">
                <a:solidFill>
                  <a:srgbClr val="D30022"/>
                </a:solidFill>
                <a:latin typeface="Calibri" pitchFamily="34" charset="0"/>
              </a:rPr>
              <a:t>Professional Development Team</a:t>
            </a:r>
          </a:p>
          <a:p>
            <a:pPr algn="r">
              <a:lnSpc>
                <a:spcPct val="120000"/>
              </a:lnSpc>
            </a:pPr>
            <a:endParaRPr lang="en-GB" sz="1200" dirty="0">
              <a:latin typeface="Calibri" pitchFamily="34" charset="0"/>
            </a:endParaRPr>
          </a:p>
          <a:p>
            <a:pPr algn="r">
              <a:lnSpc>
                <a:spcPct val="120000"/>
              </a:lnSpc>
            </a:pPr>
            <a:r>
              <a:rPr lang="en-GB" sz="2000" dirty="0">
                <a:solidFill>
                  <a:srgbClr val="E00023"/>
                </a:solidFill>
                <a:latin typeface="Calibri" pitchFamily="34" charset="0"/>
                <a:sym typeface="Wingdings"/>
              </a:rPr>
              <a:t></a:t>
            </a:r>
            <a:r>
              <a:rPr lang="en-GB" sz="2000" dirty="0">
                <a:latin typeface="Calibri" pitchFamily="34" charset="0"/>
                <a:sym typeface="Wingdings"/>
              </a:rPr>
              <a:t> </a:t>
            </a:r>
            <a:r>
              <a:rPr lang="en-GB" sz="2000" dirty="0">
                <a:latin typeface="Calibri" pitchFamily="34" charset="0"/>
              </a:rPr>
              <a:t>01242</a:t>
            </a:r>
            <a:r>
              <a:rPr lang="en-GB" sz="2000" baseline="0" dirty="0">
                <a:latin typeface="Calibri" pitchFamily="34" charset="0"/>
              </a:rPr>
              <a:t> 545 712</a:t>
            </a:r>
          </a:p>
          <a:p>
            <a:pPr algn="r">
              <a:lnSpc>
                <a:spcPct val="120000"/>
              </a:lnSpc>
            </a:pPr>
            <a:r>
              <a:rPr lang="en-GB" sz="2000" baseline="0" dirty="0">
                <a:solidFill>
                  <a:srgbClr val="E00023"/>
                </a:solidFill>
                <a:latin typeface="Calibri" pitchFamily="34" charset="0"/>
              </a:rPr>
              <a:t>//</a:t>
            </a:r>
            <a:r>
              <a:rPr lang="en-GB" sz="2000" baseline="0" dirty="0">
                <a:latin typeface="Calibri" pitchFamily="34" charset="0"/>
              </a:rPr>
              <a:t> www.ucas.com/training</a:t>
            </a:r>
            <a:endParaRPr lang="en-GB" sz="2000" dirty="0">
              <a:latin typeface="Calibri" pitchFamily="34" charset="0"/>
            </a:endParaRPr>
          </a:p>
        </p:txBody>
      </p:sp>
      <p:pic>
        <p:nvPicPr>
          <p:cNvPr id="15" name="Picture 14" descr="C:\Users\Cader Rattray\Desktop\UCASsupergraphic-04.png"/>
          <p:cNvPicPr>
            <a:picLocks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flipH="1">
            <a:off x="0" y="214290"/>
            <a:ext cx="8786842" cy="85725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Placeholder 6"/>
          <p:cNvSpPr>
            <a:spLocks noGrp="1"/>
          </p:cNvSpPr>
          <p:nvPr>
            <p:ph type="title"/>
          </p:nvPr>
        </p:nvSpPr>
        <p:spPr>
          <a:xfrm>
            <a:off x="540000" y="288000"/>
            <a:ext cx="8028000" cy="792000"/>
          </a:xfrm>
          <a:prstGeom prst="rect">
            <a:avLst/>
          </a:prstGeom>
        </p:spPr>
        <p:txBody>
          <a:bodyPr vert="horz" lIns="72000" tIns="72000" rIns="72000" bIns="72000" rtlCol="0" anchor="t">
            <a:normAutofit/>
          </a:bodyPr>
          <a:lstStyle>
            <a:lvl1pPr>
              <a:defRPr>
                <a:solidFill>
                  <a:schemeClr val="bg1"/>
                </a:solidFill>
              </a:defRPr>
            </a:lvl1p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540000" y="288000"/>
            <a:ext cx="8028000" cy="792000"/>
          </a:xfrm>
          <a:prstGeom prst="rect">
            <a:avLst/>
          </a:prstGeom>
        </p:spPr>
        <p:txBody>
          <a:bodyPr vert="horz" lIns="72000" tIns="72000" rIns="72000" bIns="72000" rtlCol="0" anchor="t">
            <a:normAutofit/>
          </a:bodyPr>
          <a:lstStyle/>
          <a:p>
            <a:r>
              <a:rPr lang="en-US" dirty="0"/>
              <a:t>Click to edit Master title style</a:t>
            </a:r>
            <a:endParaRPr lang="en-GB" dirty="0"/>
          </a:p>
        </p:txBody>
      </p:sp>
      <p:sp>
        <p:nvSpPr>
          <p:cNvPr id="8" name="Text Placeholder 7"/>
          <p:cNvSpPr>
            <a:spLocks noGrp="1"/>
          </p:cNvSpPr>
          <p:nvPr>
            <p:ph type="body" idx="1"/>
          </p:nvPr>
        </p:nvSpPr>
        <p:spPr>
          <a:xfrm>
            <a:off x="540000" y="1260000"/>
            <a:ext cx="8028000" cy="4526454"/>
          </a:xfrm>
          <a:prstGeom prst="rect">
            <a:avLst/>
          </a:prstGeom>
        </p:spPr>
        <p:txBody>
          <a:bodyPr vert="horz" lIns="72000" tIns="72000" rIns="72000" bIns="72000" rtlCol="0" anchor="t">
            <a:normAutofit/>
          </a:bodyPr>
          <a:lstStyle/>
          <a:p>
            <a:pPr lvl="0"/>
            <a:r>
              <a:rPr lang="en-US" dirty="0"/>
              <a:t>Text</a:t>
            </a:r>
          </a:p>
          <a:p>
            <a:pPr lvl="1"/>
            <a:r>
              <a:rPr lang="en-US" dirty="0"/>
              <a:t>Text</a:t>
            </a:r>
          </a:p>
        </p:txBody>
      </p:sp>
      <p:pic>
        <p:nvPicPr>
          <p:cNvPr id="17" name="Picture 4" descr="C:\Users\Cader Rattray\Desktop\UCAS-Left_aligned-White_box-Keyline-RGB.png"/>
          <p:cNvPicPr>
            <a:picLocks noChangeAspect="1" noChangeArrowheads="1"/>
          </p:cNvPicPr>
          <p:nvPr userDrawn="1"/>
        </p:nvPicPr>
        <p:blipFill>
          <a:blip r:embed="rId11" cstate="email">
            <a:extLst>
              <a:ext uri="{28A0092B-C50C-407E-A947-70E740481C1C}">
                <a14:useLocalDpi xmlns:a14="http://schemas.microsoft.com/office/drawing/2010/main"/>
              </a:ext>
            </a:extLst>
          </a:blip>
          <a:stretch>
            <a:fillRect/>
          </a:stretch>
        </p:blipFill>
        <p:spPr bwMode="auto">
          <a:xfrm>
            <a:off x="0" y="6215082"/>
            <a:ext cx="1521302" cy="43643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TextBox 19"/>
          <p:cNvSpPr txBox="1"/>
          <p:nvPr userDrawn="1"/>
        </p:nvSpPr>
        <p:spPr>
          <a:xfrm>
            <a:off x="1643042" y="6275887"/>
            <a:ext cx="3714776" cy="330072"/>
          </a:xfrm>
          <a:prstGeom prst="rect">
            <a:avLst/>
          </a:prstGeom>
          <a:noFill/>
        </p:spPr>
        <p:txBody>
          <a:bodyPr wrap="square" lIns="72000" tIns="72000" rIns="72000" bIns="72000" rtlCol="0" anchor="ctr" anchorCtr="0">
            <a:spAutoFit/>
          </a:bodyPr>
          <a:lstStyle/>
          <a:p>
            <a:r>
              <a:rPr lang="en-GB" sz="1200" b="1" dirty="0">
                <a:solidFill>
                  <a:srgbClr val="E00023"/>
                </a:solidFill>
                <a:latin typeface="Calibri" pitchFamily="34" charset="0"/>
              </a:rPr>
              <a:t>At the heart of connecting</a:t>
            </a:r>
            <a:r>
              <a:rPr lang="en-GB" sz="1200" b="1" baseline="0" dirty="0">
                <a:solidFill>
                  <a:srgbClr val="E00023"/>
                </a:solidFill>
                <a:latin typeface="Calibri" pitchFamily="34" charset="0"/>
              </a:rPr>
              <a:t> people to higher education</a:t>
            </a:r>
            <a:endParaRPr lang="en-GB" sz="1200" b="1" dirty="0">
              <a:solidFill>
                <a:srgbClr val="E00023"/>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55" r:id="rId1"/>
    <p:sldLayoutId id="2147483668" r:id="rId2"/>
    <p:sldLayoutId id="2147483656" r:id="rId3"/>
    <p:sldLayoutId id="2147483679" r:id="rId4"/>
    <p:sldLayoutId id="2147483658" r:id="rId5"/>
    <p:sldLayoutId id="2147483665" r:id="rId6"/>
    <p:sldLayoutId id="2147483659" r:id="rId7"/>
    <p:sldLayoutId id="2147483660" r:id="rId8"/>
    <p:sldLayoutId id="2147483657" r:id="rId9"/>
  </p:sldLayoutIdLst>
  <p:txStyles>
    <p:titleStyle>
      <a:lvl1pPr marL="0" indent="0" algn="l" defTabSz="914400" rtl="0" eaLnBrk="1" latinLnBrk="0" hangingPunct="1">
        <a:lnSpc>
          <a:spcPct val="120000"/>
        </a:lnSpc>
        <a:spcBef>
          <a:spcPts val="0"/>
        </a:spcBef>
        <a:buNone/>
        <a:defRPr sz="3200" kern="1200">
          <a:solidFill>
            <a:schemeClr val="tx1"/>
          </a:solidFill>
          <a:latin typeface="Calibri" pitchFamily="34" charset="0"/>
          <a:ea typeface="+mj-ea"/>
          <a:cs typeface="+mj-cs"/>
        </a:defRPr>
      </a:lvl1pPr>
    </p:titleStyle>
    <p:bodyStyle>
      <a:lvl1pPr marL="360000" indent="-360000" algn="l" defTabSz="914400" rtl="0" eaLnBrk="1" latinLnBrk="0" hangingPunct="1">
        <a:lnSpc>
          <a:spcPct val="120000"/>
        </a:lnSpc>
        <a:spcBef>
          <a:spcPts val="0"/>
        </a:spcBef>
        <a:buFont typeface="Arial" pitchFamily="34" charset="0"/>
        <a:buChar char="▪"/>
        <a:defRPr sz="2400" kern="1200">
          <a:solidFill>
            <a:schemeClr val="tx1"/>
          </a:solidFill>
          <a:latin typeface="Calibri" pitchFamily="34" charset="0"/>
          <a:ea typeface="+mn-ea"/>
          <a:cs typeface="+mn-cs"/>
        </a:defRPr>
      </a:lvl1pPr>
      <a:lvl2pPr marL="720000" indent="-360000" algn="l" defTabSz="914400" rtl="0" eaLnBrk="1" latinLnBrk="0" hangingPunct="1">
        <a:lnSpc>
          <a:spcPct val="120000"/>
        </a:lnSpc>
        <a:spcBef>
          <a:spcPts val="0"/>
        </a:spcBef>
        <a:buFont typeface="Arial" pitchFamily="34" charset="0"/>
        <a:buChar char="▫"/>
        <a:defRPr sz="2400" kern="1200">
          <a:solidFill>
            <a:schemeClr val="tx1"/>
          </a:solidFill>
          <a:latin typeface="Calibri" pitchFamily="34" charset="0"/>
          <a:ea typeface="+mn-ea"/>
          <a:cs typeface="+mn-cs"/>
        </a:defRPr>
      </a:lvl2pPr>
      <a:lvl3pPr marL="0" indent="0" algn="l" defTabSz="914400" rtl="0" eaLnBrk="1" latinLnBrk="0" hangingPunct="1">
        <a:lnSpc>
          <a:spcPct val="120000"/>
        </a:lnSpc>
        <a:spcBef>
          <a:spcPts val="0"/>
        </a:spcBef>
        <a:buFont typeface="Arial" pitchFamily="34" charset="0"/>
        <a:buChar char="•"/>
        <a:defRPr sz="2400" kern="1200">
          <a:solidFill>
            <a:schemeClr val="tx1"/>
          </a:solidFill>
          <a:latin typeface="Calibri" pitchFamily="34" charset="0"/>
          <a:ea typeface="+mn-ea"/>
          <a:cs typeface="+mn-cs"/>
        </a:defRPr>
      </a:lvl3pPr>
      <a:lvl4pPr marL="0" indent="0" algn="l" defTabSz="914400" rtl="0" eaLnBrk="1" latinLnBrk="0" hangingPunct="1">
        <a:lnSpc>
          <a:spcPct val="120000"/>
        </a:lnSpc>
        <a:spcBef>
          <a:spcPts val="0"/>
        </a:spcBef>
        <a:buFont typeface="Arial" pitchFamily="34" charset="0"/>
        <a:buChar char="–"/>
        <a:defRPr sz="2400" kern="1200">
          <a:solidFill>
            <a:schemeClr val="tx1"/>
          </a:solidFill>
          <a:latin typeface="Calibri" pitchFamily="34" charset="0"/>
          <a:ea typeface="+mn-ea"/>
          <a:cs typeface="+mn-cs"/>
        </a:defRPr>
      </a:lvl4pPr>
      <a:lvl5pPr marL="0" indent="0" algn="l" defTabSz="914400" rtl="0" eaLnBrk="1" latinLnBrk="0" hangingPunct="1">
        <a:lnSpc>
          <a:spcPct val="120000"/>
        </a:lnSpc>
        <a:spcBef>
          <a:spcPts val="0"/>
        </a:spcBef>
        <a:buFont typeface="Arial" pitchFamily="34" charset="0"/>
        <a:buChar char="»"/>
        <a:defRPr sz="2400" kern="1200">
          <a:solidFill>
            <a:schemeClr val="tx1"/>
          </a:solidFill>
          <a:latin typeface="Calibr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google.co.uk/imgres?imgurl=http://www.littlestomaks.com/blog/wp-content/uploads/2008/10/traffic-lights1.jpg&amp;imgrefurl=http://www.littlestomaks.com/2008/10/traffic-lights-and-food-labeling-is-this-a-joke-not-really%E2%80%A6/&amp;usg=___SEVODTf-tqFr7UwfMItOpJ13co=&amp;h=437&amp;w=380&amp;sz=18&amp;hl=en&amp;start=2&amp;sig2=Fdt-bzrP1PI4D7f-CMVq7g&amp;tbnid=IWw_ErbeXPj1WM:&amp;tbnh=126&amp;tbnw=110&amp;prev=/images?q=traffic+lights&amp;gbv=2&amp;hl=en&amp;ei=r3XEStz9BI38-Aa_6Mg7"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hyperlink" Target="http://images.google.co.uk/imgres?imgurl=http://www.dailyclipart.net/wp-content/uploads/medium/Sports8.jpg&amp;imgrefurl=http://www.dailyclipart.net/clipart/category/sports-clip-art/&amp;usg=__Ip4jQXMT2upG6jhmDtWqQYMLQW0=&amp;h=467&amp;w=340&amp;sz=19&amp;hl=en&amp;start=50&amp;tbnid=kLx599lDgQ2wBM:&amp;tbnh=128&amp;tbnw=93&amp;prev=/images?q=playing+football+clip+art&amp;gbv=2&amp;ndsp=20&amp;hl=en&amp;sa=N&amp;start=40" TargetMode="External"/><Relationship Id="rId5" Type="http://schemas.openxmlformats.org/officeDocument/2006/relationships/image" Target="../media/image19.jpeg"/><Relationship Id="rId10" Type="http://schemas.openxmlformats.org/officeDocument/2006/relationships/image" Target="../media/image23.jpeg"/><Relationship Id="rId4" Type="http://schemas.openxmlformats.org/officeDocument/2006/relationships/hyperlink" Target="http://www.betley.staffs.sch.uk/Photos/School%20Choir%20at%20Doddlespool.JPG" TargetMode="External"/><Relationship Id="rId9"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s://www.ucas.com/ucas/undergraduate/apply-track/writing-personal-statement" TargetMode="Externa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w.123rf.com/photo_5838233_shiny-3d-skull-and-crossbones-isolated-on-a-black-background.html" TargetMode="External"/><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0" dirty="0">
                <a:solidFill>
                  <a:srgbClr val="FF0000"/>
                </a:solidFill>
              </a:rPr>
              <a:t>Research is of vital importance</a:t>
            </a:r>
          </a:p>
        </p:txBody>
      </p:sp>
      <p:sp>
        <p:nvSpPr>
          <p:cNvPr id="3" name="Content Placeholder 2"/>
          <p:cNvSpPr>
            <a:spLocks noGrp="1"/>
          </p:cNvSpPr>
          <p:nvPr>
            <p:ph sz="quarter" idx="10"/>
          </p:nvPr>
        </p:nvSpPr>
        <p:spPr/>
        <p:txBody>
          <a:bodyPr/>
          <a:lstStyle/>
          <a:p>
            <a:r>
              <a:rPr lang="en-GB" dirty="0"/>
              <a:t>Writing the personal statement is the part of the UCAS application process that causes applicants most concern</a:t>
            </a:r>
          </a:p>
          <a:p>
            <a:pPr lvl="1"/>
            <a:r>
              <a:rPr lang="en-GB" sz="1800" dirty="0"/>
              <a:t>Though most mistakes are made in entering qualifications </a:t>
            </a:r>
            <a:r>
              <a:rPr lang="en-GB" sz="1800" dirty="0" err="1"/>
              <a:t>etc</a:t>
            </a:r>
            <a:r>
              <a:rPr lang="en-GB" sz="1800" dirty="0"/>
              <a:t> in the Education section of the application!</a:t>
            </a:r>
          </a:p>
          <a:p>
            <a:endParaRPr lang="en-GB" dirty="0"/>
          </a:p>
          <a:p>
            <a:r>
              <a:rPr lang="en-GB" dirty="0"/>
              <a:t>Thorough and effective research and making wise choices that spread the risk, can help enormously</a:t>
            </a:r>
          </a:p>
          <a:p>
            <a:pPr lvl="1"/>
            <a:r>
              <a:rPr lang="en-GB" sz="1800" dirty="0"/>
              <a:t>Applicants can work out what the providers are really looking for in an ideal student and what is therefore most important to include and will add most value</a:t>
            </a:r>
          </a:p>
          <a:p>
            <a:pPr lvl="1"/>
            <a:r>
              <a:rPr lang="en-GB" sz="1800" dirty="0"/>
              <a:t>This will show that they have done their research and are reflective thinkers</a:t>
            </a:r>
          </a:p>
        </p:txBody>
      </p:sp>
    </p:spTree>
    <p:extLst>
      <p:ext uri="{BB962C8B-B14F-4D97-AF65-F5344CB8AC3E}">
        <p14:creationId xmlns:p14="http://schemas.microsoft.com/office/powerpoint/2010/main" val="2883605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116"/>
            <a:ext cx="939552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72725" y="332656"/>
            <a:ext cx="8028000" cy="792000"/>
          </a:xfrm>
        </p:spPr>
        <p:txBody>
          <a:bodyPr>
            <a:normAutofit fontScale="90000"/>
          </a:bodyPr>
          <a:lstStyle/>
          <a:p>
            <a:r>
              <a:rPr lang="en-GB" b="0" dirty="0">
                <a:solidFill>
                  <a:srgbClr val="FF0000"/>
                </a:solidFill>
              </a:rPr>
              <a:t>Ensure you statement makes you stand out from the crowd for </a:t>
            </a:r>
            <a:r>
              <a:rPr lang="en-GB" dirty="0">
                <a:solidFill>
                  <a:srgbClr val="FF0000"/>
                </a:solidFill>
              </a:rPr>
              <a:t>‘good reasons’</a:t>
            </a:r>
            <a:r>
              <a:rPr lang="en-GB" b="0" dirty="0">
                <a:solidFill>
                  <a:srgbClr val="FF0000"/>
                </a:solidFill>
              </a:rPr>
              <a:t> not bad ones</a:t>
            </a:r>
          </a:p>
        </p:txBody>
      </p:sp>
      <p:sp>
        <p:nvSpPr>
          <p:cNvPr id="3" name="Content Placeholder 2"/>
          <p:cNvSpPr>
            <a:spLocks noGrp="1"/>
          </p:cNvSpPr>
          <p:nvPr>
            <p:ph sz="quarter" idx="10"/>
          </p:nvPr>
        </p:nvSpPr>
        <p:spPr>
          <a:xfrm>
            <a:off x="572725" y="1628800"/>
            <a:ext cx="8028000" cy="4536000"/>
          </a:xfrm>
        </p:spPr>
        <p:txBody>
          <a:bodyPr>
            <a:normAutofit lnSpcReduction="10000"/>
          </a:bodyPr>
          <a:lstStyle/>
          <a:p>
            <a:r>
              <a:rPr lang="en-GB" dirty="0"/>
              <a:t>Try not to come across as a ‘clever Dick’ or ‘smart Alec’</a:t>
            </a:r>
          </a:p>
          <a:p>
            <a:pPr lvl="1"/>
            <a:r>
              <a:rPr lang="en-GB" sz="1800" dirty="0"/>
              <a:t>Write a poem instead of prose</a:t>
            </a:r>
          </a:p>
          <a:p>
            <a:pPr lvl="1"/>
            <a:r>
              <a:rPr lang="en-GB" sz="1800" dirty="0"/>
              <a:t>Use text speak to make more room</a:t>
            </a:r>
          </a:p>
          <a:p>
            <a:pPr lvl="1"/>
            <a:r>
              <a:rPr lang="en-GB" sz="1800" dirty="0"/>
              <a:t>Refer to a website as it will tell them more about you</a:t>
            </a:r>
          </a:p>
          <a:p>
            <a:endParaRPr lang="en-GB" sz="1200" dirty="0"/>
          </a:p>
          <a:p>
            <a:r>
              <a:rPr lang="en-GB" dirty="0"/>
              <a:t>Don’t boast or brag</a:t>
            </a:r>
          </a:p>
          <a:p>
            <a:pPr lvl="1"/>
            <a:r>
              <a:rPr lang="en-GB" sz="1800" dirty="0"/>
              <a:t>This is better done on your behalf by your referee!</a:t>
            </a:r>
          </a:p>
          <a:p>
            <a:endParaRPr lang="en-GB" sz="1200" dirty="0"/>
          </a:p>
          <a:p>
            <a:r>
              <a:rPr lang="en-GB" dirty="0"/>
              <a:t>Be positive</a:t>
            </a:r>
          </a:p>
          <a:p>
            <a:pPr lvl="1"/>
            <a:r>
              <a:rPr lang="en-GB" sz="1800" dirty="0"/>
              <a:t>Don’t criticise your teachers, school, curriculum etc.</a:t>
            </a:r>
          </a:p>
          <a:p>
            <a:pPr lvl="1"/>
            <a:r>
              <a:rPr lang="en-GB" sz="1800" dirty="0"/>
              <a:t>Don’t ‘commit GBH’ on the English language!</a:t>
            </a:r>
          </a:p>
          <a:p>
            <a:endParaRPr lang="en-GB" sz="1200" dirty="0"/>
          </a:p>
          <a:p>
            <a:r>
              <a:rPr lang="en-GB" dirty="0"/>
              <a:t>Make sure your statement works for ALL choices</a:t>
            </a:r>
          </a:p>
          <a:p>
            <a:pPr lvl="1"/>
            <a:r>
              <a:rPr lang="en-GB" sz="1800" dirty="0"/>
              <a:t>Don’t mention one by name (except in particular circumstances – </a:t>
            </a:r>
          </a:p>
          <a:p>
            <a:pPr marL="360000" lvl="1" indent="0">
              <a:buNone/>
            </a:pPr>
            <a:r>
              <a:rPr lang="en-GB" sz="1800" dirty="0"/>
              <a:t>       e.g. if you attended a summer school or taster course etc.)</a:t>
            </a:r>
          </a:p>
          <a:p>
            <a:pPr marL="360000" lvl="1" indent="0">
              <a:buNone/>
            </a:pPr>
            <a:endParaRPr lang="en-GB" sz="18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519021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noChangeArrowheads="1"/>
          </p:cNvPicPr>
          <p:nvPr/>
        </p:nvPicPr>
        <p:blipFill>
          <a:blip r:embed="rId2" cstate="print">
            <a:clrChange>
              <a:clrFrom>
                <a:srgbClr val="000000"/>
              </a:clrFrom>
              <a:clrTo>
                <a:srgbClr val="000000">
                  <a:alpha val="0"/>
                </a:srgbClr>
              </a:clrTo>
            </a:clrChange>
          </a:blip>
          <a:srcRect b="8285"/>
          <a:stretch>
            <a:fillRect/>
          </a:stretch>
        </p:blipFill>
        <p:spPr bwMode="auto">
          <a:xfrm>
            <a:off x="4554000" y="692696"/>
            <a:ext cx="4395012" cy="5688632"/>
          </a:xfrm>
          <a:prstGeom prst="rect">
            <a:avLst/>
          </a:prstGeom>
          <a:noFill/>
          <a:ln w="9525">
            <a:noFill/>
            <a:miter lim="800000"/>
            <a:headEnd/>
            <a:tailEnd/>
          </a:ln>
        </p:spPr>
      </p:pic>
      <p:sp>
        <p:nvSpPr>
          <p:cNvPr id="2" name="Title 1"/>
          <p:cNvSpPr>
            <a:spLocks noGrp="1"/>
          </p:cNvSpPr>
          <p:nvPr>
            <p:ph type="title"/>
          </p:nvPr>
        </p:nvSpPr>
        <p:spPr/>
        <p:txBody>
          <a:bodyPr/>
          <a:lstStyle/>
          <a:p>
            <a:r>
              <a:rPr lang="en-GB" b="0" dirty="0">
                <a:solidFill>
                  <a:srgbClr val="FF0000"/>
                </a:solidFill>
              </a:rPr>
              <a:t>Quotes</a:t>
            </a:r>
          </a:p>
        </p:txBody>
      </p:sp>
      <p:sp>
        <p:nvSpPr>
          <p:cNvPr id="3" name="Content Placeholder 2"/>
          <p:cNvSpPr>
            <a:spLocks noGrp="1"/>
          </p:cNvSpPr>
          <p:nvPr>
            <p:ph sz="quarter" idx="10"/>
          </p:nvPr>
        </p:nvSpPr>
        <p:spPr/>
        <p:txBody>
          <a:bodyPr/>
          <a:lstStyle/>
          <a:p>
            <a:r>
              <a:rPr lang="en-GB" dirty="0"/>
              <a:t>Many more applicants use them than you might think</a:t>
            </a:r>
          </a:p>
          <a:p>
            <a:pPr lvl="1"/>
            <a:r>
              <a:rPr lang="en-GB" dirty="0"/>
              <a:t>Especially for opening personal statements</a:t>
            </a:r>
          </a:p>
          <a:p>
            <a:endParaRPr lang="en-GB" dirty="0"/>
          </a:p>
          <a:p>
            <a:r>
              <a:rPr lang="en-GB" dirty="0"/>
              <a:t>If you do use quotes, ensure they are:</a:t>
            </a:r>
          </a:p>
          <a:p>
            <a:pPr lvl="1"/>
            <a:r>
              <a:rPr lang="en-GB" dirty="0"/>
              <a:t>Relevant / there for a reason</a:t>
            </a:r>
          </a:p>
          <a:p>
            <a:pPr lvl="1"/>
            <a:r>
              <a:rPr lang="en-GB" dirty="0"/>
              <a:t>Short / pithy / to the point</a:t>
            </a:r>
          </a:p>
          <a:p>
            <a:pPr lvl="1"/>
            <a:r>
              <a:rPr lang="en-GB" dirty="0"/>
              <a:t>Not commonplace or trite</a:t>
            </a:r>
          </a:p>
          <a:p>
            <a:pPr lvl="1"/>
            <a:r>
              <a:rPr lang="en-GB" dirty="0"/>
              <a:t>Not left hanging with no </a:t>
            </a:r>
          </a:p>
          <a:p>
            <a:pPr lvl="1"/>
            <a:r>
              <a:rPr lang="en-GB" dirty="0"/>
              <a:t>purpose</a:t>
            </a:r>
          </a:p>
          <a:p>
            <a:pPr lvl="1"/>
            <a:r>
              <a:rPr lang="en-GB" dirty="0"/>
              <a:t>Sourced</a:t>
            </a:r>
          </a:p>
        </p:txBody>
      </p:sp>
      <p:sp>
        <p:nvSpPr>
          <p:cNvPr id="5" name="Rectangle 4"/>
          <p:cNvSpPr>
            <a:spLocks noChangeArrowheads="1"/>
          </p:cNvSpPr>
          <p:nvPr/>
        </p:nvSpPr>
        <p:spPr bwMode="auto">
          <a:xfrm>
            <a:off x="5281118" y="3140968"/>
            <a:ext cx="3384376" cy="1938992"/>
          </a:xfrm>
          <a:prstGeom prst="rect">
            <a:avLst/>
          </a:prstGeom>
          <a:noFill/>
          <a:ln w="9525">
            <a:noFill/>
            <a:miter lim="800000"/>
            <a:headEnd/>
            <a:tailEnd/>
          </a:ln>
        </p:spPr>
        <p:txBody>
          <a:bodyPr wrap="square">
            <a:spAutoFit/>
          </a:bodyPr>
          <a:lstStyle/>
          <a:p>
            <a:r>
              <a:rPr lang="en-US" sz="2400" i="1" dirty="0">
                <a:solidFill>
                  <a:srgbClr val="FF0000"/>
                </a:solidFill>
                <a:cs typeface="Raavi" pitchFamily="2"/>
              </a:rPr>
              <a:t>A wise man once said, “How dreadful knowledge of  truth </a:t>
            </a:r>
          </a:p>
          <a:p>
            <a:r>
              <a:rPr lang="en-US" sz="2400" i="1" dirty="0">
                <a:solidFill>
                  <a:srgbClr val="FF0000"/>
                </a:solidFill>
                <a:cs typeface="Raavi" pitchFamily="2"/>
              </a:rPr>
              <a:t>can be when there’s </a:t>
            </a:r>
          </a:p>
          <a:p>
            <a:r>
              <a:rPr lang="en-US" sz="2400" i="1" dirty="0">
                <a:solidFill>
                  <a:srgbClr val="FF0000"/>
                </a:solidFill>
                <a:cs typeface="Raavi" pitchFamily="2"/>
              </a:rPr>
              <a:t>no help </a:t>
            </a:r>
            <a:r>
              <a:rPr lang="en-GB" sz="2400" i="1" dirty="0">
                <a:solidFill>
                  <a:srgbClr val="FF0000"/>
                </a:solidFill>
                <a:cs typeface="Raavi" pitchFamily="2"/>
              </a:rPr>
              <a:t>in truth.</a:t>
            </a:r>
            <a:r>
              <a:rPr lang="en-US" sz="2400" i="1" dirty="0">
                <a:solidFill>
                  <a:srgbClr val="FF0000"/>
                </a:solidFill>
                <a:cs typeface="Raavi" pitchFamily="2"/>
              </a:rPr>
              <a:t>”</a:t>
            </a:r>
          </a:p>
        </p:txBody>
      </p:sp>
    </p:spTree>
    <p:extLst>
      <p:ext uri="{BB962C8B-B14F-4D97-AF65-F5344CB8AC3E}">
        <p14:creationId xmlns:p14="http://schemas.microsoft.com/office/powerpoint/2010/main" val="3962176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0" dirty="0">
                <a:solidFill>
                  <a:srgbClr val="FF0000"/>
                </a:solidFill>
              </a:rPr>
              <a:t>Humour</a:t>
            </a:r>
          </a:p>
        </p:txBody>
      </p:sp>
      <p:sp>
        <p:nvSpPr>
          <p:cNvPr id="3" name="Content Placeholder 2"/>
          <p:cNvSpPr>
            <a:spLocks noGrp="1"/>
          </p:cNvSpPr>
          <p:nvPr>
            <p:ph sz="quarter" idx="10"/>
          </p:nvPr>
        </p:nvSpPr>
        <p:spPr/>
        <p:txBody>
          <a:bodyPr/>
          <a:lstStyle/>
          <a:p>
            <a:r>
              <a:rPr lang="en-GB" dirty="0"/>
              <a:t>A tricky call or a sticky wicket? </a:t>
            </a:r>
          </a:p>
          <a:p>
            <a:pPr marL="0" indent="0">
              <a:buNone/>
            </a:pPr>
            <a:endParaRPr lang="en-GB" dirty="0"/>
          </a:p>
          <a:p>
            <a:pPr lvl="1"/>
            <a:r>
              <a:rPr lang="en-GB" dirty="0"/>
              <a:t>Although an applicant may be funny to peers, will admissions staff (particularly those of another generation) appreciate their humour? </a:t>
            </a:r>
          </a:p>
          <a:p>
            <a:pPr lvl="1"/>
            <a:endParaRPr lang="en-GB" dirty="0"/>
          </a:p>
          <a:p>
            <a:pPr lvl="1"/>
            <a:r>
              <a:rPr lang="en-GB" dirty="0"/>
              <a:t>Is a UCAS personal statement the right place for it?</a:t>
            </a:r>
          </a:p>
          <a:p>
            <a:pPr lvl="1"/>
            <a:endParaRPr lang="en-GB" dirty="0"/>
          </a:p>
          <a:p>
            <a:pPr lvl="1"/>
            <a:r>
              <a:rPr lang="en-GB" dirty="0"/>
              <a:t>Is it appropriate for the chosen subject?</a:t>
            </a:r>
          </a:p>
          <a:p>
            <a:pPr lvl="1"/>
            <a:endParaRPr lang="en-GB" dirty="0"/>
          </a:p>
          <a:p>
            <a:pPr lvl="1"/>
            <a:r>
              <a:rPr lang="en-GB" dirty="0"/>
              <a:t>Think what is likely to appeal most broadly</a:t>
            </a:r>
          </a:p>
        </p:txBody>
      </p:sp>
    </p:spTree>
    <p:extLst>
      <p:ext uri="{BB962C8B-B14F-4D97-AF65-F5344CB8AC3E}">
        <p14:creationId xmlns:p14="http://schemas.microsoft.com/office/powerpoint/2010/main" val="4253495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b="0" dirty="0">
                <a:solidFill>
                  <a:srgbClr val="FF0000"/>
                </a:solidFill>
              </a:rPr>
              <a:t>How to write about skills – the ABC method</a:t>
            </a:r>
          </a:p>
        </p:txBody>
      </p:sp>
      <p:pic>
        <p:nvPicPr>
          <p:cNvPr id="4" name="Picture 2" descr="http://t3.gstatic.com/images?q=tbn:IWw_ErbeXPj1WM:http://www.littlestomaks.com/blog/wp-content/uploads/2008/10/traffic-lights1.jpg">
            <a:hlinkClick r:id="rId2"/>
          </p:cNvPr>
          <p:cNvPicPr>
            <a:picLocks noGrp="1" noChangeAspect="1" noChangeArrowheads="1"/>
          </p:cNvPicPr>
          <p:nvPr>
            <p:ph sz="quarter" idx="10"/>
          </p:nvPr>
        </p:nvPicPr>
        <p:blipFill>
          <a:blip r:embed="rId3" cstate="print"/>
          <a:srcRect/>
          <a:stretch>
            <a:fillRect/>
          </a:stretch>
        </p:blipFill>
        <p:spPr bwMode="auto">
          <a:xfrm>
            <a:off x="540000" y="1700808"/>
            <a:ext cx="2159792" cy="3168352"/>
          </a:xfrm>
          <a:prstGeom prst="rect">
            <a:avLst/>
          </a:prstGeom>
          <a:noFill/>
          <a:ln w="9525">
            <a:noFill/>
            <a:miter lim="800000"/>
            <a:headEnd/>
            <a:tailEnd/>
          </a:ln>
        </p:spPr>
      </p:pic>
      <p:sp>
        <p:nvSpPr>
          <p:cNvPr id="5" name="TextBox 4"/>
          <p:cNvSpPr txBox="1"/>
          <p:nvPr/>
        </p:nvSpPr>
        <p:spPr>
          <a:xfrm>
            <a:off x="1331640" y="2348880"/>
            <a:ext cx="1056064" cy="369332"/>
          </a:xfrm>
          <a:prstGeom prst="rect">
            <a:avLst/>
          </a:prstGeom>
          <a:noFill/>
        </p:spPr>
        <p:txBody>
          <a:bodyPr wrap="square" rtlCol="0">
            <a:spAutoFit/>
          </a:bodyPr>
          <a:lstStyle/>
          <a:p>
            <a:r>
              <a:rPr lang="en-GB" dirty="0">
                <a:solidFill>
                  <a:schemeClr val="bg1"/>
                </a:solidFill>
              </a:rPr>
              <a:t>Good</a:t>
            </a:r>
          </a:p>
        </p:txBody>
      </p:sp>
      <p:sp>
        <p:nvSpPr>
          <p:cNvPr id="6" name="TextBox 5"/>
          <p:cNvSpPr txBox="1"/>
          <p:nvPr/>
        </p:nvSpPr>
        <p:spPr>
          <a:xfrm>
            <a:off x="1247606" y="3284984"/>
            <a:ext cx="1344096" cy="369332"/>
          </a:xfrm>
          <a:prstGeom prst="rect">
            <a:avLst/>
          </a:prstGeom>
          <a:noFill/>
        </p:spPr>
        <p:txBody>
          <a:bodyPr wrap="square" rtlCol="0">
            <a:spAutoFit/>
          </a:bodyPr>
          <a:lstStyle/>
          <a:p>
            <a:r>
              <a:rPr lang="en-GB" dirty="0">
                <a:solidFill>
                  <a:schemeClr val="bg1"/>
                </a:solidFill>
              </a:rPr>
              <a:t>Better</a:t>
            </a:r>
          </a:p>
        </p:txBody>
      </p:sp>
      <p:sp>
        <p:nvSpPr>
          <p:cNvPr id="7" name="TextBox 6"/>
          <p:cNvSpPr txBox="1"/>
          <p:nvPr/>
        </p:nvSpPr>
        <p:spPr>
          <a:xfrm>
            <a:off x="1331640" y="4117722"/>
            <a:ext cx="1368152" cy="369332"/>
          </a:xfrm>
          <a:prstGeom prst="rect">
            <a:avLst/>
          </a:prstGeom>
          <a:noFill/>
        </p:spPr>
        <p:txBody>
          <a:bodyPr wrap="square" rtlCol="0">
            <a:spAutoFit/>
          </a:bodyPr>
          <a:lstStyle/>
          <a:p>
            <a:r>
              <a:rPr lang="en-GB" dirty="0">
                <a:solidFill>
                  <a:schemeClr val="bg1"/>
                </a:solidFill>
              </a:rPr>
              <a:t>Best</a:t>
            </a:r>
          </a:p>
        </p:txBody>
      </p:sp>
      <p:sp>
        <p:nvSpPr>
          <p:cNvPr id="8" name="TextBox 7"/>
          <p:cNvSpPr txBox="1"/>
          <p:nvPr/>
        </p:nvSpPr>
        <p:spPr>
          <a:xfrm>
            <a:off x="3314166" y="1899989"/>
            <a:ext cx="5406234" cy="3200876"/>
          </a:xfrm>
          <a:prstGeom prst="rect">
            <a:avLst/>
          </a:prstGeom>
          <a:noFill/>
        </p:spPr>
        <p:txBody>
          <a:bodyPr wrap="square" rtlCol="0">
            <a:spAutoFit/>
          </a:bodyPr>
          <a:lstStyle/>
          <a:p>
            <a:endParaRPr lang="en-GB" dirty="0"/>
          </a:p>
          <a:p>
            <a:r>
              <a:rPr lang="en-GB" sz="2800" b="1" dirty="0">
                <a:solidFill>
                  <a:srgbClr val="FF0000"/>
                </a:solidFill>
              </a:rPr>
              <a:t>A</a:t>
            </a:r>
            <a:r>
              <a:rPr lang="en-GB" sz="2000" dirty="0"/>
              <a:t>ctivity:  What have you done?</a:t>
            </a:r>
          </a:p>
          <a:p>
            <a:endParaRPr lang="en-GB" sz="2000" dirty="0"/>
          </a:p>
          <a:p>
            <a:endParaRPr lang="en-GB" sz="2000" dirty="0"/>
          </a:p>
          <a:p>
            <a:r>
              <a:rPr lang="en-GB" sz="2800" b="1" dirty="0">
                <a:solidFill>
                  <a:srgbClr val="FF0000"/>
                </a:solidFill>
              </a:rPr>
              <a:t>B</a:t>
            </a:r>
            <a:r>
              <a:rPr lang="en-GB" sz="2000" dirty="0"/>
              <a:t>enefit: What skills have you gained?</a:t>
            </a:r>
          </a:p>
          <a:p>
            <a:endParaRPr lang="en-GB" sz="2000" dirty="0"/>
          </a:p>
          <a:p>
            <a:endParaRPr lang="en-GB" sz="2000" dirty="0"/>
          </a:p>
          <a:p>
            <a:r>
              <a:rPr lang="en-GB" sz="2800" b="1" dirty="0">
                <a:solidFill>
                  <a:srgbClr val="FF0000"/>
                </a:solidFill>
              </a:rPr>
              <a:t>C</a:t>
            </a:r>
            <a:r>
              <a:rPr lang="en-GB" sz="2000" dirty="0"/>
              <a:t>ourse: How will this prepare you for the course?</a:t>
            </a:r>
          </a:p>
          <a:p>
            <a:endParaRPr lang="en-GB" sz="2000" dirty="0"/>
          </a:p>
        </p:txBody>
      </p:sp>
      <p:sp>
        <p:nvSpPr>
          <p:cNvPr id="9" name="Rectangle 8"/>
          <p:cNvSpPr/>
          <p:nvPr/>
        </p:nvSpPr>
        <p:spPr>
          <a:xfrm>
            <a:off x="2591702" y="5273650"/>
            <a:ext cx="6128698" cy="1138773"/>
          </a:xfrm>
          <a:prstGeom prst="rect">
            <a:avLst/>
          </a:prstGeom>
        </p:spPr>
        <p:txBody>
          <a:bodyPr wrap="square">
            <a:spAutoFit/>
          </a:bodyPr>
          <a:lstStyle/>
          <a:p>
            <a:pPr>
              <a:defRPr/>
            </a:pPr>
            <a:r>
              <a:rPr lang="en-GB" sz="1600" b="1" dirty="0"/>
              <a:t>                 </a:t>
            </a:r>
            <a:r>
              <a:rPr lang="en-GB" sz="2000" b="1" dirty="0"/>
              <a:t>TIP:  GIVE IT THE </a:t>
            </a:r>
            <a:r>
              <a:rPr lang="en-GB" sz="2000" b="1" i="1" dirty="0">
                <a:solidFill>
                  <a:srgbClr val="E20000"/>
                </a:solidFill>
              </a:rPr>
              <a:t>‘SO WHAT?’</a:t>
            </a:r>
            <a:r>
              <a:rPr lang="en-GB" sz="2000" b="1" i="1" dirty="0"/>
              <a:t> </a:t>
            </a:r>
            <a:r>
              <a:rPr lang="en-GB" sz="2000" b="1" dirty="0"/>
              <a:t>TEST</a:t>
            </a:r>
          </a:p>
          <a:p>
            <a:pPr>
              <a:defRPr/>
            </a:pPr>
            <a:endParaRPr lang="en-US" sz="1600" b="1" dirty="0"/>
          </a:p>
          <a:p>
            <a:pPr>
              <a:defRPr/>
            </a:pPr>
            <a:r>
              <a:rPr lang="en-GB" sz="1600" dirty="0"/>
              <a:t>    (Could an Admissions tutor say ‘</a:t>
            </a:r>
            <a:r>
              <a:rPr lang="en-GB" sz="1600" b="1" i="1" dirty="0"/>
              <a:t>So what?’ </a:t>
            </a:r>
            <a:r>
              <a:rPr lang="en-GB" sz="1600" dirty="0"/>
              <a:t>to anything in it?</a:t>
            </a:r>
          </a:p>
          <a:p>
            <a:pPr>
              <a:defRPr/>
            </a:pPr>
            <a:r>
              <a:rPr lang="en-GB" sz="1600" dirty="0"/>
              <a:t>      If so, work on it more or consider if it needs to be included)</a:t>
            </a:r>
            <a:endParaRPr lang="en-US" sz="1600" dirty="0"/>
          </a:p>
        </p:txBody>
      </p:sp>
      <p:pic>
        <p:nvPicPr>
          <p:cNvPr id="10" name="Picture 9" descr="sostamp_text_11289.png"/>
          <p:cNvPicPr>
            <a:picLocks noChangeAspect="1"/>
          </p:cNvPicPr>
          <p:nvPr/>
        </p:nvPicPr>
        <p:blipFill>
          <a:blip r:embed="rId4" cstate="email"/>
          <a:stretch>
            <a:fillRect/>
          </a:stretch>
        </p:blipFill>
        <p:spPr>
          <a:xfrm rot="19615571">
            <a:off x="3652257" y="2920580"/>
            <a:ext cx="4121503" cy="1283696"/>
          </a:xfrm>
          <a:prstGeom prst="rect">
            <a:avLst/>
          </a:prstGeom>
        </p:spPr>
      </p:pic>
      <p:sp>
        <p:nvSpPr>
          <p:cNvPr id="12" name="Rectangle 11"/>
          <p:cNvSpPr/>
          <p:nvPr/>
        </p:nvSpPr>
        <p:spPr>
          <a:xfrm>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p:cNvSpPr txBox="1">
            <a:spLocks/>
          </p:cNvSpPr>
          <p:nvPr/>
        </p:nvSpPr>
        <p:spPr>
          <a:xfrm>
            <a:off x="692400" y="440400"/>
            <a:ext cx="8028000" cy="792000"/>
          </a:xfrm>
          <a:prstGeom prst="rect">
            <a:avLst/>
          </a:prstGeom>
        </p:spPr>
        <p:txBody>
          <a:bodyPr vert="horz" lIns="72000" tIns="72000" rIns="72000" bIns="72000" rtlCol="0" anchor="t">
            <a:normAutofit/>
          </a:bodyPr>
          <a:lstStyle>
            <a:lvl1pPr marL="0" indent="0" algn="l" defTabSz="914400" rtl="0" eaLnBrk="1" latinLnBrk="0" hangingPunct="1">
              <a:lnSpc>
                <a:spcPct val="120000"/>
              </a:lnSpc>
              <a:spcBef>
                <a:spcPts val="0"/>
              </a:spcBef>
              <a:buNone/>
              <a:defRPr sz="3200" kern="1200">
                <a:solidFill>
                  <a:schemeClr val="bg1"/>
                </a:solidFill>
                <a:latin typeface="Calibri" pitchFamily="34" charset="0"/>
                <a:ea typeface="+mj-ea"/>
                <a:cs typeface="+mj-cs"/>
              </a:defRPr>
            </a:lvl1pPr>
          </a:lstStyle>
          <a:p>
            <a:r>
              <a:rPr lang="en-GB" dirty="0">
                <a:solidFill>
                  <a:srgbClr val="FF0000"/>
                </a:solidFill>
              </a:rPr>
              <a:t>The ‘ABC’ rule and the ‘So What?’ test</a:t>
            </a:r>
          </a:p>
        </p:txBody>
      </p:sp>
    </p:spTree>
    <p:extLst>
      <p:ext uri="{BB962C8B-B14F-4D97-AF65-F5344CB8AC3E}">
        <p14:creationId xmlns:p14="http://schemas.microsoft.com/office/powerpoint/2010/main" val="2256154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0" dirty="0">
                <a:solidFill>
                  <a:srgbClr val="FF0000"/>
                </a:solidFill>
              </a:rPr>
              <a:t>Good reasons: showing subject insight</a:t>
            </a:r>
          </a:p>
        </p:txBody>
      </p:sp>
      <p:sp>
        <p:nvSpPr>
          <p:cNvPr id="4" name="Text Box 4"/>
          <p:cNvSpPr txBox="1">
            <a:spLocks noChangeArrowheads="1"/>
          </p:cNvSpPr>
          <p:nvPr/>
        </p:nvSpPr>
        <p:spPr bwMode="auto">
          <a:xfrm>
            <a:off x="1979613" y="1916113"/>
            <a:ext cx="525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sz="2400" dirty="0">
                <a:solidFill>
                  <a:srgbClr val="4D3A31"/>
                </a:solidFill>
              </a:rPr>
              <a:t>During Work Experience</a:t>
            </a:r>
          </a:p>
        </p:txBody>
      </p:sp>
      <p:sp>
        <p:nvSpPr>
          <p:cNvPr id="5" name="AutoShape 5"/>
          <p:cNvSpPr>
            <a:spLocks noChangeArrowheads="1"/>
          </p:cNvSpPr>
          <p:nvPr/>
        </p:nvSpPr>
        <p:spPr bwMode="auto">
          <a:xfrm>
            <a:off x="1258888" y="2133600"/>
            <a:ext cx="1296987" cy="1368425"/>
          </a:xfrm>
          <a:prstGeom prst="curvedRightArrow">
            <a:avLst>
              <a:gd name="adj1" fmla="val 21102"/>
              <a:gd name="adj2" fmla="val 42203"/>
              <a:gd name="adj3" fmla="val 33333"/>
            </a:avLst>
          </a:prstGeom>
          <a:noFill/>
          <a:ln w="38100">
            <a:solidFill>
              <a:srgbClr val="9A1D2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dirty="0">
              <a:latin typeface="Arial" panose="020B0604020202020204" pitchFamily="34" charset="0"/>
            </a:endParaRPr>
          </a:p>
        </p:txBody>
      </p:sp>
      <p:sp>
        <p:nvSpPr>
          <p:cNvPr id="6" name="Text Box 6"/>
          <p:cNvSpPr txBox="1">
            <a:spLocks noChangeArrowheads="1"/>
          </p:cNvSpPr>
          <p:nvPr/>
        </p:nvSpPr>
        <p:spPr bwMode="auto">
          <a:xfrm>
            <a:off x="2771775" y="2781300"/>
            <a:ext cx="2879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400" dirty="0">
                <a:solidFill>
                  <a:srgbClr val="4D3A31"/>
                </a:solidFill>
              </a:rPr>
              <a:t>Observing a dentist</a:t>
            </a:r>
          </a:p>
        </p:txBody>
      </p:sp>
      <p:sp>
        <p:nvSpPr>
          <p:cNvPr id="7" name="Text Box 8"/>
          <p:cNvSpPr txBox="1">
            <a:spLocks noChangeArrowheads="1"/>
          </p:cNvSpPr>
          <p:nvPr/>
        </p:nvSpPr>
        <p:spPr bwMode="auto">
          <a:xfrm>
            <a:off x="2195513" y="3716338"/>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400" i="1" dirty="0">
                <a:solidFill>
                  <a:srgbClr val="4D3A31"/>
                </a:solidFill>
              </a:rPr>
              <a:t>Saw him/her calm a distressed patient</a:t>
            </a:r>
          </a:p>
        </p:txBody>
      </p:sp>
      <p:sp>
        <p:nvSpPr>
          <p:cNvPr id="8" name="AutoShape 7"/>
          <p:cNvSpPr>
            <a:spLocks noChangeArrowheads="1"/>
          </p:cNvSpPr>
          <p:nvPr/>
        </p:nvSpPr>
        <p:spPr bwMode="auto">
          <a:xfrm>
            <a:off x="6948488" y="3357563"/>
            <a:ext cx="1008062" cy="1079500"/>
          </a:xfrm>
          <a:prstGeom prst="curvedLeftArrow">
            <a:avLst>
              <a:gd name="adj1" fmla="val 21417"/>
              <a:gd name="adj2" fmla="val 42835"/>
              <a:gd name="adj3" fmla="val 33333"/>
            </a:avLst>
          </a:prstGeom>
          <a:noFill/>
          <a:ln w="38100">
            <a:solidFill>
              <a:srgbClr val="9A1D2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dirty="0">
              <a:latin typeface="Arial" panose="020B0604020202020204" pitchFamily="34" charset="0"/>
            </a:endParaRPr>
          </a:p>
        </p:txBody>
      </p:sp>
      <p:sp>
        <p:nvSpPr>
          <p:cNvPr id="9" name="Text Box 10"/>
          <p:cNvSpPr txBox="1">
            <a:spLocks noChangeArrowheads="1"/>
          </p:cNvSpPr>
          <p:nvPr/>
        </p:nvSpPr>
        <p:spPr bwMode="auto">
          <a:xfrm>
            <a:off x="1979613" y="4868863"/>
            <a:ext cx="5113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400" dirty="0">
                <a:solidFill>
                  <a:srgbClr val="4D3A31"/>
                </a:solidFill>
              </a:rPr>
              <a:t>Realised how important communication skills are for dentistry</a:t>
            </a:r>
          </a:p>
        </p:txBody>
      </p:sp>
      <p:sp>
        <p:nvSpPr>
          <p:cNvPr id="10" name="AutoShape 9"/>
          <p:cNvSpPr>
            <a:spLocks noChangeArrowheads="1"/>
          </p:cNvSpPr>
          <p:nvPr/>
        </p:nvSpPr>
        <p:spPr bwMode="auto">
          <a:xfrm rot="-280727">
            <a:off x="222250" y="4770438"/>
            <a:ext cx="1152525" cy="1081087"/>
          </a:xfrm>
          <a:prstGeom prst="curvedRightArrow">
            <a:avLst>
              <a:gd name="adj1" fmla="val 20000"/>
              <a:gd name="adj2" fmla="val 40000"/>
              <a:gd name="adj3" fmla="val 35536"/>
            </a:avLst>
          </a:prstGeom>
          <a:noFill/>
          <a:ln w="38100">
            <a:solidFill>
              <a:srgbClr val="9A1D2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dirty="0">
              <a:latin typeface="Arial" panose="020B0604020202020204" pitchFamily="34" charset="0"/>
            </a:endParaRPr>
          </a:p>
        </p:txBody>
      </p:sp>
      <p:sp>
        <p:nvSpPr>
          <p:cNvPr id="3" name="Rectangle 2"/>
          <p:cNvSpPr/>
          <p:nvPr/>
        </p:nvSpPr>
        <p:spPr>
          <a:xfrm>
            <a:off x="1665470" y="6071405"/>
            <a:ext cx="3914642" cy="683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728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70"/>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strVal val="#ppt_w*0.70"/>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Effect transition="in" filter="fade">
                                      <p:cBhvr>
                                        <p:cTn id="40" dur="1000"/>
                                        <p:tgtEl>
                                          <p:spTgt spid="9"/>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70"/>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animBg="1"/>
      <p:bldP spid="9"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 y="152399"/>
            <a:ext cx="9144000" cy="1244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en-GB" b="0" dirty="0">
                <a:solidFill>
                  <a:srgbClr val="FF0000"/>
                </a:solidFill>
              </a:rPr>
              <a:t>Good reasons: showing critical thinking and analytical ability</a:t>
            </a:r>
          </a:p>
        </p:txBody>
      </p:sp>
      <p:sp>
        <p:nvSpPr>
          <p:cNvPr id="4" name="Text Box 4"/>
          <p:cNvSpPr txBox="1">
            <a:spLocks noChangeArrowheads="1"/>
          </p:cNvSpPr>
          <p:nvPr/>
        </p:nvSpPr>
        <p:spPr bwMode="auto">
          <a:xfrm>
            <a:off x="1979613" y="1916113"/>
            <a:ext cx="5257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sz="2400" dirty="0">
                <a:solidFill>
                  <a:srgbClr val="4D3A31"/>
                </a:solidFill>
              </a:rPr>
              <a:t>During a History debate</a:t>
            </a:r>
          </a:p>
        </p:txBody>
      </p:sp>
      <p:sp>
        <p:nvSpPr>
          <p:cNvPr id="5" name="AutoShape 5"/>
          <p:cNvSpPr>
            <a:spLocks noChangeArrowheads="1"/>
          </p:cNvSpPr>
          <p:nvPr/>
        </p:nvSpPr>
        <p:spPr bwMode="auto">
          <a:xfrm>
            <a:off x="1258888" y="2133600"/>
            <a:ext cx="1296987" cy="1368425"/>
          </a:xfrm>
          <a:prstGeom prst="curvedRightArrow">
            <a:avLst>
              <a:gd name="adj1" fmla="val 21102"/>
              <a:gd name="adj2" fmla="val 42203"/>
              <a:gd name="adj3" fmla="val 33333"/>
            </a:avLst>
          </a:prstGeom>
          <a:noFill/>
          <a:ln w="38100">
            <a:solidFill>
              <a:srgbClr val="9A1D2B"/>
            </a:solidFill>
            <a:miter lim="800000"/>
            <a:headEnd/>
            <a:tailEnd/>
          </a:ln>
        </p:spPr>
        <p:txBody>
          <a:bodyPr wrap="none" anchor="ctr"/>
          <a:lstStyle/>
          <a:p>
            <a:pPr eaLnBrk="1" hangingPunct="1">
              <a:defRPr/>
            </a:pPr>
            <a:endParaRPr lang="en-GB" dirty="0">
              <a:ln w="76200">
                <a:solidFill>
                  <a:schemeClr val="tx1"/>
                </a:solidFill>
              </a:ln>
              <a:latin typeface="Arial" charset="0"/>
              <a:cs typeface="Arial" charset="0"/>
            </a:endParaRPr>
          </a:p>
        </p:txBody>
      </p:sp>
      <p:sp>
        <p:nvSpPr>
          <p:cNvPr id="6" name="Text Box 6"/>
          <p:cNvSpPr txBox="1">
            <a:spLocks noChangeArrowheads="1"/>
          </p:cNvSpPr>
          <p:nvPr/>
        </p:nvSpPr>
        <p:spPr bwMode="auto">
          <a:xfrm>
            <a:off x="2700337" y="2694603"/>
            <a:ext cx="41036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400" dirty="0">
                <a:solidFill>
                  <a:srgbClr val="4D3A31"/>
                </a:solidFill>
              </a:rPr>
              <a:t>I had to critique the argument of the opposition</a:t>
            </a:r>
          </a:p>
        </p:txBody>
      </p:sp>
      <p:sp>
        <p:nvSpPr>
          <p:cNvPr id="7" name="Text Box 8"/>
          <p:cNvSpPr txBox="1">
            <a:spLocks noChangeArrowheads="1"/>
          </p:cNvSpPr>
          <p:nvPr/>
        </p:nvSpPr>
        <p:spPr bwMode="auto">
          <a:xfrm>
            <a:off x="1763688" y="3616664"/>
            <a:ext cx="53292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400" i="1" dirty="0">
                <a:solidFill>
                  <a:srgbClr val="4D3A31"/>
                </a:solidFill>
              </a:rPr>
              <a:t>Needed to listen carefully to identify flaws in their argument; then took the lead in prioritising the points that we wished to make in support of our case.</a:t>
            </a:r>
          </a:p>
        </p:txBody>
      </p:sp>
      <p:sp>
        <p:nvSpPr>
          <p:cNvPr id="8" name="AutoShape 7"/>
          <p:cNvSpPr>
            <a:spLocks noChangeArrowheads="1"/>
          </p:cNvSpPr>
          <p:nvPr/>
        </p:nvSpPr>
        <p:spPr bwMode="auto">
          <a:xfrm>
            <a:off x="6948488" y="3357563"/>
            <a:ext cx="1008062" cy="1079500"/>
          </a:xfrm>
          <a:prstGeom prst="curvedLeftArrow">
            <a:avLst>
              <a:gd name="adj1" fmla="val 21417"/>
              <a:gd name="adj2" fmla="val 42835"/>
              <a:gd name="adj3" fmla="val 33333"/>
            </a:avLst>
          </a:prstGeom>
          <a:noFill/>
          <a:ln w="38100">
            <a:solidFill>
              <a:srgbClr val="9A1D2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dirty="0">
              <a:latin typeface="Arial" panose="020B0604020202020204" pitchFamily="34" charset="0"/>
            </a:endParaRPr>
          </a:p>
        </p:txBody>
      </p:sp>
      <p:sp>
        <p:nvSpPr>
          <p:cNvPr id="9" name="AutoShape 9"/>
          <p:cNvSpPr>
            <a:spLocks noChangeArrowheads="1"/>
          </p:cNvSpPr>
          <p:nvPr/>
        </p:nvSpPr>
        <p:spPr bwMode="auto">
          <a:xfrm rot="-280727">
            <a:off x="222250" y="4770438"/>
            <a:ext cx="1152525" cy="1081087"/>
          </a:xfrm>
          <a:prstGeom prst="curvedRightArrow">
            <a:avLst>
              <a:gd name="adj1" fmla="val 20000"/>
              <a:gd name="adj2" fmla="val 40000"/>
              <a:gd name="adj3" fmla="val 35536"/>
            </a:avLst>
          </a:prstGeom>
          <a:noFill/>
          <a:ln w="38100">
            <a:solidFill>
              <a:srgbClr val="9A1D2B"/>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sz="1800" dirty="0">
              <a:latin typeface="Arial" panose="020B0604020202020204" pitchFamily="34" charset="0"/>
            </a:endParaRPr>
          </a:p>
        </p:txBody>
      </p:sp>
      <p:sp>
        <p:nvSpPr>
          <p:cNvPr id="10" name="Text Box 10"/>
          <p:cNvSpPr txBox="1">
            <a:spLocks noChangeArrowheads="1"/>
          </p:cNvSpPr>
          <p:nvPr/>
        </p:nvSpPr>
        <p:spPr bwMode="auto">
          <a:xfrm>
            <a:off x="1882364" y="5450188"/>
            <a:ext cx="5400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BF2F37"/>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GB" sz="2400" dirty="0">
                <a:solidFill>
                  <a:srgbClr val="4D3A31"/>
                </a:solidFill>
              </a:rPr>
              <a:t>As a result, our team won the debate</a:t>
            </a:r>
          </a:p>
        </p:txBody>
      </p:sp>
      <p:sp>
        <p:nvSpPr>
          <p:cNvPr id="14" name="Rectangle 13"/>
          <p:cNvSpPr/>
          <p:nvPr/>
        </p:nvSpPr>
        <p:spPr>
          <a:xfrm>
            <a:off x="1665470" y="6071405"/>
            <a:ext cx="3914642" cy="683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588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strVal val="#ppt_w*0.70"/>
                                          </p:val>
                                        </p:tav>
                                        <p:tav tm="100000">
                                          <p:val>
                                            <p:strVal val="#ppt_w"/>
                                          </p:val>
                                        </p:tav>
                                      </p:tavLst>
                                    </p:anim>
                                    <p:anim calcmode="lin" valueType="num">
                                      <p:cBhvr>
                                        <p:cTn id="20" dur="1000" fill="hold"/>
                                        <p:tgtEl>
                                          <p:spTgt spid="6"/>
                                        </p:tgtEl>
                                        <p:attrNameLst>
                                          <p:attrName>ppt_h</p:attrName>
                                        </p:attrNameLst>
                                      </p:cBhvr>
                                      <p:tavLst>
                                        <p:tav tm="0">
                                          <p:val>
                                            <p:strVal val="#ppt_h"/>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0.70"/>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strVal val="#ppt_w*0.70"/>
                                          </p:val>
                                        </p:tav>
                                        <p:tav tm="100000">
                                          <p:val>
                                            <p:strVal val="#ppt_w"/>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0.70"/>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animBg="1"/>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32" y="-20426"/>
            <a:ext cx="9144000" cy="1244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sz="3000" b="0" dirty="0">
                <a:solidFill>
                  <a:srgbClr val="FF0000"/>
                </a:solidFill>
              </a:rPr>
              <a:t>Good reasons: being concise</a:t>
            </a:r>
          </a:p>
        </p:txBody>
      </p:sp>
      <p:sp>
        <p:nvSpPr>
          <p:cNvPr id="3" name="Content Placeholder 2"/>
          <p:cNvSpPr>
            <a:spLocks noGrp="1"/>
          </p:cNvSpPr>
          <p:nvPr>
            <p:ph sz="quarter" idx="10"/>
          </p:nvPr>
        </p:nvSpPr>
        <p:spPr/>
        <p:txBody>
          <a:bodyPr/>
          <a:lstStyle/>
          <a:p>
            <a:pPr marL="0" indent="0">
              <a:buNone/>
            </a:pPr>
            <a:endParaRPr lang="en-GB" dirty="0"/>
          </a:p>
          <a:p>
            <a:pPr marL="0" indent="0">
              <a:buNone/>
            </a:pPr>
            <a:r>
              <a:rPr lang="en-GB" dirty="0"/>
              <a:t>Get into the habit of being very critical with the number of words you use in each sentence. Once you have written something, go back and decide if each and every word you recently wrote deserves to be there.  </a:t>
            </a:r>
          </a:p>
          <a:p>
            <a:pPr marL="0" indent="0">
              <a:buNone/>
            </a:pPr>
            <a:r>
              <a:rPr lang="en-GB" dirty="0"/>
              <a:t> </a:t>
            </a:r>
          </a:p>
          <a:p>
            <a:pPr marL="0" indent="0">
              <a:buNone/>
            </a:pPr>
            <a:r>
              <a:rPr lang="en-GB" dirty="0"/>
              <a:t>Get into the habit of being </a:t>
            </a:r>
            <a:r>
              <a:rPr lang="en-GB" strike="sngStrike" dirty="0">
                <a:solidFill>
                  <a:srgbClr val="FF0000"/>
                </a:solidFill>
              </a:rPr>
              <a:t>very</a:t>
            </a:r>
            <a:r>
              <a:rPr lang="en-GB" dirty="0"/>
              <a:t> critical with the </a:t>
            </a:r>
            <a:r>
              <a:rPr lang="en-GB" strike="sngStrike" dirty="0">
                <a:solidFill>
                  <a:srgbClr val="FF0000"/>
                </a:solidFill>
              </a:rPr>
              <a:t>number of</a:t>
            </a:r>
            <a:r>
              <a:rPr lang="en-GB" dirty="0">
                <a:solidFill>
                  <a:srgbClr val="FF0000"/>
                </a:solidFill>
              </a:rPr>
              <a:t> </a:t>
            </a:r>
            <a:r>
              <a:rPr lang="en-GB" dirty="0"/>
              <a:t>words you use </a:t>
            </a:r>
            <a:r>
              <a:rPr lang="en-GB" strike="sngStrike" dirty="0">
                <a:solidFill>
                  <a:srgbClr val="FF0000"/>
                </a:solidFill>
              </a:rPr>
              <a:t>in</a:t>
            </a:r>
            <a:r>
              <a:rPr lang="en-GB" strike="sngStrike" dirty="0"/>
              <a:t> </a:t>
            </a:r>
            <a:r>
              <a:rPr lang="en-GB" strike="sngStrike" dirty="0">
                <a:solidFill>
                  <a:srgbClr val="FF0000"/>
                </a:solidFill>
              </a:rPr>
              <a:t>each sentence</a:t>
            </a:r>
            <a:r>
              <a:rPr lang="en-GB" dirty="0"/>
              <a:t>. Once you have written something, </a:t>
            </a:r>
            <a:r>
              <a:rPr lang="en-GB" strike="sngStrike" dirty="0">
                <a:solidFill>
                  <a:srgbClr val="FF0000"/>
                </a:solidFill>
              </a:rPr>
              <a:t>go back and</a:t>
            </a:r>
            <a:r>
              <a:rPr lang="en-GB" dirty="0">
                <a:solidFill>
                  <a:srgbClr val="FF0000"/>
                </a:solidFill>
              </a:rPr>
              <a:t> </a:t>
            </a:r>
            <a:r>
              <a:rPr lang="en-GB" dirty="0"/>
              <a:t>decide if </a:t>
            </a:r>
            <a:r>
              <a:rPr lang="en-GB" strike="sngStrike" dirty="0">
                <a:solidFill>
                  <a:srgbClr val="FF0000"/>
                </a:solidFill>
              </a:rPr>
              <a:t>each and</a:t>
            </a:r>
            <a:r>
              <a:rPr lang="en-GB" dirty="0">
                <a:solidFill>
                  <a:srgbClr val="FF0000"/>
                </a:solidFill>
              </a:rPr>
              <a:t> </a:t>
            </a:r>
            <a:r>
              <a:rPr lang="en-GB" dirty="0"/>
              <a:t>every word </a:t>
            </a:r>
            <a:r>
              <a:rPr lang="en-GB" strike="sngStrike" dirty="0">
                <a:solidFill>
                  <a:srgbClr val="FF0000"/>
                </a:solidFill>
              </a:rPr>
              <a:t>you recently wrote</a:t>
            </a:r>
            <a:r>
              <a:rPr lang="en-GB" dirty="0">
                <a:solidFill>
                  <a:srgbClr val="FF0000"/>
                </a:solidFill>
              </a:rPr>
              <a:t> </a:t>
            </a:r>
            <a:r>
              <a:rPr lang="en-GB" dirty="0"/>
              <a:t>deserves to be there.  </a:t>
            </a:r>
          </a:p>
          <a:p>
            <a:pPr marL="0" indent="0">
              <a:buNone/>
            </a:pPr>
            <a:endParaRPr lang="en-GB" dirty="0"/>
          </a:p>
          <a:p>
            <a:pPr marL="0" indent="0">
              <a:buNone/>
            </a:pPr>
            <a:r>
              <a:rPr lang="en-GB" b="1" dirty="0"/>
              <a:t>Be ruthless with excess words - take no prisoners!</a:t>
            </a:r>
            <a:endParaRPr lang="en-GB" dirty="0"/>
          </a:p>
          <a:p>
            <a:pPr marL="0" indent="0">
              <a:buNone/>
            </a:pPr>
            <a:endParaRPr lang="en-GB" dirty="0"/>
          </a:p>
        </p:txBody>
      </p:sp>
    </p:spTree>
    <p:extLst>
      <p:ext uri="{BB962C8B-B14F-4D97-AF65-F5344CB8AC3E}">
        <p14:creationId xmlns:p14="http://schemas.microsoft.com/office/powerpoint/2010/main" val="245155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000" y="0"/>
            <a:ext cx="9144000" cy="1244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fontScale="90000"/>
          </a:bodyPr>
          <a:lstStyle/>
          <a:p>
            <a:r>
              <a:rPr lang="en-GB" b="0" dirty="0">
                <a:solidFill>
                  <a:srgbClr val="FF0000"/>
                </a:solidFill>
              </a:rPr>
              <a:t>Good reasons: critical engagement and reflective thinking</a:t>
            </a:r>
          </a:p>
        </p:txBody>
      </p:sp>
      <p:grpSp>
        <p:nvGrpSpPr>
          <p:cNvPr id="4" name="Group 22"/>
          <p:cNvGrpSpPr/>
          <p:nvPr/>
        </p:nvGrpSpPr>
        <p:grpSpPr>
          <a:xfrm>
            <a:off x="-5207" y="1772816"/>
            <a:ext cx="792088" cy="825747"/>
            <a:chOff x="-2000296" y="2214554"/>
            <a:chExt cx="1428760" cy="1357322"/>
          </a:xfrm>
        </p:grpSpPr>
        <p:pic>
          <p:nvPicPr>
            <p:cNvPr id="5" name="Picture 2"/>
            <p:cNvPicPr>
              <a:picLocks noChangeAspect="1" noChangeArrowheads="1"/>
            </p:cNvPicPr>
            <p:nvPr/>
          </p:nvPicPr>
          <p:blipFill>
            <a:blip r:embed="rId2" cstate="screen"/>
            <a:srcRect/>
            <a:stretch>
              <a:fillRect/>
            </a:stretch>
          </p:blipFill>
          <p:spPr bwMode="auto">
            <a:xfrm>
              <a:off x="-2000296" y="2214554"/>
              <a:ext cx="1419367" cy="1351128"/>
            </a:xfrm>
            <a:prstGeom prst="rect">
              <a:avLst/>
            </a:prstGeom>
            <a:noFill/>
            <a:ln w="9525">
              <a:noFill/>
              <a:miter lim="800000"/>
              <a:headEnd/>
              <a:tailEnd/>
            </a:ln>
            <a:effectLst/>
          </p:spPr>
        </p:pic>
        <p:sp>
          <p:nvSpPr>
            <p:cNvPr id="6" name="Rectangle 5"/>
            <p:cNvSpPr/>
            <p:nvPr/>
          </p:nvSpPr>
          <p:spPr>
            <a:xfrm>
              <a:off x="-2000296" y="2214554"/>
              <a:ext cx="1428760" cy="135732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Content Placeholder 2"/>
          <p:cNvSpPr>
            <a:spLocks noGrp="1"/>
          </p:cNvSpPr>
          <p:nvPr>
            <p:ph sz="quarter" idx="10"/>
          </p:nvPr>
        </p:nvSpPr>
        <p:spPr>
          <a:xfrm>
            <a:off x="786881" y="1772816"/>
            <a:ext cx="8028000" cy="3888432"/>
          </a:xfrm>
        </p:spPr>
        <p:txBody>
          <a:bodyPr>
            <a:noAutofit/>
          </a:bodyPr>
          <a:lstStyle/>
          <a:p>
            <a:pPr marL="0" indent="0">
              <a:buNone/>
            </a:pPr>
            <a:endParaRPr lang="en-GB" sz="1000" dirty="0">
              <a:solidFill>
                <a:srgbClr val="333399"/>
              </a:solidFill>
            </a:endParaRPr>
          </a:p>
          <a:p>
            <a:pPr marL="0" indent="0">
              <a:buNone/>
            </a:pPr>
            <a:endParaRPr lang="en-GB" dirty="0">
              <a:solidFill>
                <a:srgbClr val="333399"/>
              </a:solidFill>
            </a:endParaRPr>
          </a:p>
          <a:p>
            <a:pPr marL="0" indent="0" algn="just">
              <a:buNone/>
            </a:pPr>
            <a:r>
              <a:rPr lang="en-GB" dirty="0"/>
              <a:t>I have always been fascinated by the past, beginning with childhood interests in time‑travel and mythology. This interest continued with student exchanges to France and Germany, giving me the opportunity to study 18</a:t>
            </a:r>
            <a:r>
              <a:rPr lang="en-GB" baseline="30000" dirty="0"/>
              <a:t>th</a:t>
            </a:r>
            <a:r>
              <a:rPr lang="en-GB" dirty="0"/>
              <a:t> century French history and dictatorship respectively, broadening and deepening my historical scope. A subsequent trip to Poland, where I studied archived materials relating to the World Wars, fortified my interest in historical research and my decision to pursue the subject at degree level. At university I look forward to analysing varied interpretations of history and the original sources upon which they are based.</a:t>
            </a:r>
          </a:p>
        </p:txBody>
      </p:sp>
      <p:grpSp>
        <p:nvGrpSpPr>
          <p:cNvPr id="11" name="Group 22"/>
          <p:cNvGrpSpPr/>
          <p:nvPr/>
        </p:nvGrpSpPr>
        <p:grpSpPr>
          <a:xfrm rot="10800000">
            <a:off x="5796136" y="5528319"/>
            <a:ext cx="792088" cy="825747"/>
            <a:chOff x="-2000296" y="2214554"/>
            <a:chExt cx="1428760" cy="1357322"/>
          </a:xfrm>
        </p:grpSpPr>
        <p:pic>
          <p:nvPicPr>
            <p:cNvPr id="12" name="Picture 2"/>
            <p:cNvPicPr>
              <a:picLocks noChangeAspect="1" noChangeArrowheads="1"/>
            </p:cNvPicPr>
            <p:nvPr/>
          </p:nvPicPr>
          <p:blipFill>
            <a:blip r:embed="rId2" cstate="screen"/>
            <a:srcRect/>
            <a:stretch>
              <a:fillRect/>
            </a:stretch>
          </p:blipFill>
          <p:spPr bwMode="auto">
            <a:xfrm>
              <a:off x="-2000296" y="2214554"/>
              <a:ext cx="1419367" cy="1351128"/>
            </a:xfrm>
            <a:prstGeom prst="rect">
              <a:avLst/>
            </a:prstGeom>
            <a:noFill/>
            <a:ln w="9525">
              <a:noFill/>
              <a:miter lim="800000"/>
              <a:headEnd/>
              <a:tailEnd/>
            </a:ln>
            <a:effectLst/>
          </p:spPr>
        </p:pic>
        <p:sp>
          <p:nvSpPr>
            <p:cNvPr id="13" name="Rectangle 12"/>
            <p:cNvSpPr/>
            <p:nvPr/>
          </p:nvSpPr>
          <p:spPr>
            <a:xfrm>
              <a:off x="-2000296" y="2214554"/>
              <a:ext cx="1428760" cy="135732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051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000" y="19203"/>
            <a:ext cx="9144000" cy="1244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0" dirty="0">
                <a:solidFill>
                  <a:srgbClr val="FF0000"/>
                </a:solidFill>
              </a:rPr>
              <a:t>A law applicants first draft</a:t>
            </a:r>
          </a:p>
        </p:txBody>
      </p:sp>
      <p:pic>
        <p:nvPicPr>
          <p:cNvPr id="4" name="Picture 10"/>
          <p:cNvPicPr>
            <a:picLocks noChangeArrowheads="1"/>
          </p:cNvPicPr>
          <p:nvPr/>
        </p:nvPicPr>
        <p:blipFill>
          <a:blip r:embed="rId2" cstate="print">
            <a:clrChange>
              <a:clrFrom>
                <a:srgbClr val="FFFFFF"/>
              </a:clrFrom>
              <a:clrTo>
                <a:srgbClr val="FFFFFF">
                  <a:alpha val="0"/>
                </a:srgbClr>
              </a:clrTo>
            </a:clrChange>
          </a:blip>
          <a:srcRect l="45068" t="17116" r="44678" b="56604"/>
          <a:stretch>
            <a:fillRect/>
          </a:stretch>
        </p:blipFill>
        <p:spPr bwMode="auto">
          <a:xfrm>
            <a:off x="714375" y="1143000"/>
            <a:ext cx="287338" cy="539750"/>
          </a:xfrm>
          <a:prstGeom prst="rect">
            <a:avLst/>
          </a:prstGeom>
          <a:noFill/>
          <a:ln w="9525">
            <a:noFill/>
            <a:miter lim="800000"/>
            <a:headEnd/>
            <a:tailEnd/>
          </a:ln>
        </p:spPr>
      </p:pic>
      <p:pic>
        <p:nvPicPr>
          <p:cNvPr id="7" name="Picture 10"/>
          <p:cNvPicPr>
            <a:picLocks noChangeArrowheads="1"/>
          </p:cNvPicPr>
          <p:nvPr/>
        </p:nvPicPr>
        <p:blipFill>
          <a:blip r:embed="rId2" cstate="print">
            <a:clrChange>
              <a:clrFrom>
                <a:srgbClr val="FFFFFF"/>
              </a:clrFrom>
              <a:clrTo>
                <a:srgbClr val="FFFFFF">
                  <a:alpha val="0"/>
                </a:srgbClr>
              </a:clrTo>
            </a:clrChange>
          </a:blip>
          <a:srcRect l="45068" t="17116" r="44678" b="56604"/>
          <a:stretch>
            <a:fillRect/>
          </a:stretch>
        </p:blipFill>
        <p:spPr bwMode="auto">
          <a:xfrm>
            <a:off x="1001713" y="1143000"/>
            <a:ext cx="287338" cy="539750"/>
          </a:xfrm>
          <a:prstGeom prst="rect">
            <a:avLst/>
          </a:prstGeom>
          <a:noFill/>
          <a:ln w="9525">
            <a:noFill/>
            <a:miter lim="800000"/>
            <a:headEnd/>
            <a:tailEnd/>
          </a:ln>
        </p:spPr>
      </p:pic>
      <p:sp>
        <p:nvSpPr>
          <p:cNvPr id="8" name="Content Placeholder 2"/>
          <p:cNvSpPr>
            <a:spLocks noGrp="1"/>
          </p:cNvSpPr>
          <p:nvPr>
            <p:ph idx="4294967295"/>
          </p:nvPr>
        </p:nvSpPr>
        <p:spPr>
          <a:xfrm>
            <a:off x="928688" y="1362075"/>
            <a:ext cx="7316787" cy="2138363"/>
          </a:xfrm>
          <a:prstGeom prst="rect">
            <a:avLst/>
          </a:prstGeom>
        </p:spPr>
        <p:txBody>
          <a:bodyPr/>
          <a:lstStyle/>
          <a:p>
            <a:pPr marL="284163" indent="-284163" algn="just">
              <a:spcBef>
                <a:spcPts val="975"/>
              </a:spcBef>
              <a:buFont typeface="Wingdings" pitchFamily="2" charset="2"/>
              <a:buNone/>
            </a:pPr>
            <a:r>
              <a:rPr lang="en-GB" sz="2000" dirty="0">
                <a:ea typeface="ＭＳ Ｐゴシック"/>
                <a:cs typeface="ＭＳ Ｐゴシック"/>
              </a:rPr>
              <a:t>	</a:t>
            </a:r>
            <a:r>
              <a:rPr lang="en-GB" sz="2000" b="0" dirty="0">
                <a:ea typeface="ＭＳ Ｐゴシック"/>
                <a:cs typeface="ＭＳ Ｐゴシック"/>
              </a:rPr>
              <a:t>I enjoy watching football, I play basketball for Coventry schools, I sing in a choir, I am doing the Duke of Edinburgh Award scheme, I am a member of a debating society, I work in Tesco on Saturdays and I shop for my Granny on Monday after school.</a:t>
            </a:r>
            <a:endParaRPr lang="en-US" sz="2000" b="0" dirty="0">
              <a:ea typeface="ＭＳ Ｐゴシック"/>
              <a:cs typeface="ＭＳ Ｐゴシック"/>
            </a:endParaRPr>
          </a:p>
        </p:txBody>
      </p:sp>
      <p:pic>
        <p:nvPicPr>
          <p:cNvPr id="9" name="Picture 10"/>
          <p:cNvPicPr>
            <a:picLocks noChangeArrowheads="1"/>
          </p:cNvPicPr>
          <p:nvPr/>
        </p:nvPicPr>
        <p:blipFill>
          <a:blip r:embed="rId3" cstate="print">
            <a:clrChange>
              <a:clrFrom>
                <a:srgbClr val="FFFFFF"/>
              </a:clrFrom>
              <a:clrTo>
                <a:srgbClr val="FFFFFF">
                  <a:alpha val="0"/>
                </a:srgbClr>
              </a:clrTo>
            </a:clrChange>
          </a:blip>
          <a:srcRect l="44678" t="56604" r="45068" b="17116"/>
          <a:stretch>
            <a:fillRect/>
          </a:stretch>
        </p:blipFill>
        <p:spPr bwMode="auto">
          <a:xfrm>
            <a:off x="6516216" y="2438829"/>
            <a:ext cx="287337" cy="539750"/>
          </a:xfrm>
          <a:prstGeom prst="rect">
            <a:avLst/>
          </a:prstGeom>
          <a:noFill/>
          <a:ln w="9525">
            <a:noFill/>
            <a:miter lim="800000"/>
            <a:headEnd/>
            <a:tailEnd/>
          </a:ln>
        </p:spPr>
      </p:pic>
      <p:pic>
        <p:nvPicPr>
          <p:cNvPr id="10" name="Picture 10"/>
          <p:cNvPicPr>
            <a:picLocks noChangeArrowheads="1"/>
          </p:cNvPicPr>
          <p:nvPr/>
        </p:nvPicPr>
        <p:blipFill>
          <a:blip r:embed="rId3" cstate="print">
            <a:clrChange>
              <a:clrFrom>
                <a:srgbClr val="FFFFFF"/>
              </a:clrFrom>
              <a:clrTo>
                <a:srgbClr val="FFFFFF">
                  <a:alpha val="0"/>
                </a:srgbClr>
              </a:clrTo>
            </a:clrChange>
          </a:blip>
          <a:srcRect l="44678" t="56604" r="45068" b="17116"/>
          <a:stretch>
            <a:fillRect/>
          </a:stretch>
        </p:blipFill>
        <p:spPr bwMode="auto">
          <a:xfrm>
            <a:off x="6803553" y="2450594"/>
            <a:ext cx="287337" cy="539750"/>
          </a:xfrm>
          <a:prstGeom prst="rect">
            <a:avLst/>
          </a:prstGeom>
          <a:noFill/>
          <a:ln w="9525">
            <a:noFill/>
            <a:miter lim="800000"/>
            <a:headEnd/>
            <a:tailEnd/>
          </a:ln>
        </p:spPr>
      </p:pic>
      <p:pic>
        <p:nvPicPr>
          <p:cNvPr id="11" name="Picture 20" descr="See full size image">
            <a:hlinkClick r:id="rId4"/>
          </p:cNvPr>
          <p:cNvPicPr>
            <a:picLocks noChangeAspect="1" noChangeArrowheads="1"/>
          </p:cNvPicPr>
          <p:nvPr/>
        </p:nvPicPr>
        <p:blipFill>
          <a:blip r:embed="rId5" cstate="print">
            <a:grayscl/>
          </a:blip>
          <a:srcRect/>
          <a:stretch>
            <a:fillRect/>
          </a:stretch>
        </p:blipFill>
        <p:spPr bwMode="auto">
          <a:xfrm rot="20069433">
            <a:off x="2256082" y="4460202"/>
            <a:ext cx="2120900" cy="178593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2" name="Picture 14" descr="http://t1.gstatic.com/images?q=tbn:kLx599lDgQ2wBM:http://www.dailyclipart.net/wp-content/uploads/medium/Sports8.jpg">
            <a:hlinkClick r:id="rId6"/>
          </p:cNvPr>
          <p:cNvPicPr>
            <a:picLocks noChangeAspect="1" noChangeArrowheads="1"/>
          </p:cNvPicPr>
          <p:nvPr/>
        </p:nvPicPr>
        <p:blipFill>
          <a:blip r:embed="rId7" cstate="print">
            <a:grayscl/>
          </a:blip>
          <a:srcRect/>
          <a:stretch>
            <a:fillRect/>
          </a:stretch>
        </p:blipFill>
        <p:spPr bwMode="auto">
          <a:xfrm rot="20152610">
            <a:off x="3486150" y="3422650"/>
            <a:ext cx="1441450" cy="198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3" name="Picture 16" descr="http://braylionsclub.com/images/p001_1_19.png"/>
          <p:cNvPicPr>
            <a:picLocks noChangeAspect="1" noChangeArrowheads="1"/>
          </p:cNvPicPr>
          <p:nvPr/>
        </p:nvPicPr>
        <p:blipFill>
          <a:blip r:embed="rId8" cstate="print">
            <a:grayscl/>
          </a:blip>
          <a:srcRect/>
          <a:stretch>
            <a:fillRect/>
          </a:stretch>
        </p:blipFill>
        <p:spPr bwMode="auto">
          <a:xfrm rot="1668053">
            <a:off x="4536451" y="3597075"/>
            <a:ext cx="2081212" cy="17859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4" name="Picture 6" descr="http://www.deltacentre.org/images/philip-rowan-s001.jpg"/>
          <p:cNvPicPr>
            <a:picLocks noChangeAspect="1" noChangeArrowheads="1"/>
          </p:cNvPicPr>
          <p:nvPr/>
        </p:nvPicPr>
        <p:blipFill>
          <a:blip r:embed="rId9" cstate="print">
            <a:grayscl/>
          </a:blip>
          <a:srcRect/>
          <a:stretch>
            <a:fillRect/>
          </a:stretch>
        </p:blipFill>
        <p:spPr bwMode="auto">
          <a:xfrm rot="1225769">
            <a:off x="5536729" y="4657769"/>
            <a:ext cx="2246312" cy="18669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5" name="Picture 10" descr="http://www.transport-impacts.com/wp-content/uploads/2008/05/shopping_trolley_bag.jpg"/>
          <p:cNvPicPr>
            <a:picLocks noChangeAspect="1" noChangeArrowheads="1"/>
          </p:cNvPicPr>
          <p:nvPr/>
        </p:nvPicPr>
        <p:blipFill>
          <a:blip r:embed="rId10" cstate="print">
            <a:grayscl/>
          </a:blip>
          <a:srcRect l="24138" r="20689"/>
          <a:stretch>
            <a:fillRect/>
          </a:stretch>
        </p:blipFill>
        <p:spPr bwMode="auto">
          <a:xfrm rot="169561">
            <a:off x="3932333" y="4699271"/>
            <a:ext cx="1420812" cy="21320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6" name="Rectangle 15"/>
          <p:cNvSpPr/>
          <p:nvPr/>
        </p:nvSpPr>
        <p:spPr>
          <a:xfrm>
            <a:off x="178254" y="3007353"/>
            <a:ext cx="2368639" cy="147194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bg1"/>
                </a:solidFill>
              </a:rPr>
              <a:t>SO WHAT? What would Admissions tutors want to know more about?</a:t>
            </a:r>
          </a:p>
        </p:txBody>
      </p:sp>
    </p:spTree>
    <p:extLst>
      <p:ext uri="{BB962C8B-B14F-4D97-AF65-F5344CB8AC3E}">
        <p14:creationId xmlns:p14="http://schemas.microsoft.com/office/powerpoint/2010/main" val="45354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wd">
                                    <p:tmAbs val="200"/>
                                  </p:iterate>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par>
                                <p:cTn id="21" presetID="47" presetClass="entr" presetSubtype="0" fill="hold" nodeType="withEffect">
                                  <p:stCondLst>
                                    <p:cond delay="10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anim calcmode="lin" valueType="num">
                                      <p:cBhvr>
                                        <p:cTn id="24" dur="2000" fill="hold"/>
                                        <p:tgtEl>
                                          <p:spTgt spid="11"/>
                                        </p:tgtEl>
                                        <p:attrNameLst>
                                          <p:attrName>ppt_x</p:attrName>
                                        </p:attrNameLst>
                                      </p:cBhvr>
                                      <p:tavLst>
                                        <p:tav tm="0">
                                          <p:val>
                                            <p:strVal val="#ppt_x"/>
                                          </p:val>
                                        </p:tav>
                                        <p:tav tm="100000">
                                          <p:val>
                                            <p:strVal val="#ppt_x"/>
                                          </p:val>
                                        </p:tav>
                                      </p:tavLst>
                                    </p:anim>
                                    <p:anim calcmode="lin" valueType="num">
                                      <p:cBhvr>
                                        <p:cTn id="25" dur="2000" fill="hold"/>
                                        <p:tgtEl>
                                          <p:spTgt spid="11"/>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anim calcmode="lin" valueType="num">
                                      <p:cBhvr>
                                        <p:cTn id="29" dur="2000" fill="hold"/>
                                        <p:tgtEl>
                                          <p:spTgt spid="12"/>
                                        </p:tgtEl>
                                        <p:attrNameLst>
                                          <p:attrName>ppt_x</p:attrName>
                                        </p:attrNameLst>
                                      </p:cBhvr>
                                      <p:tavLst>
                                        <p:tav tm="0">
                                          <p:val>
                                            <p:strVal val="#ppt_x"/>
                                          </p:val>
                                        </p:tav>
                                        <p:tav tm="100000">
                                          <p:val>
                                            <p:strVal val="#ppt_x"/>
                                          </p:val>
                                        </p:tav>
                                      </p:tavLst>
                                    </p:anim>
                                    <p:anim calcmode="lin" valueType="num">
                                      <p:cBhvr>
                                        <p:cTn id="30" dur="2000" fill="hold"/>
                                        <p:tgtEl>
                                          <p:spTgt spid="12"/>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25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2000"/>
                                        <p:tgtEl>
                                          <p:spTgt spid="13"/>
                                        </p:tgtEl>
                                      </p:cBhvr>
                                    </p:animEffect>
                                    <p:anim calcmode="lin" valueType="num">
                                      <p:cBhvr>
                                        <p:cTn id="34" dur="2000" fill="hold"/>
                                        <p:tgtEl>
                                          <p:spTgt spid="13"/>
                                        </p:tgtEl>
                                        <p:attrNameLst>
                                          <p:attrName>ppt_x</p:attrName>
                                        </p:attrNameLst>
                                      </p:cBhvr>
                                      <p:tavLst>
                                        <p:tav tm="0">
                                          <p:val>
                                            <p:strVal val="#ppt_x"/>
                                          </p:val>
                                        </p:tav>
                                        <p:tav tm="100000">
                                          <p:val>
                                            <p:strVal val="#ppt_x"/>
                                          </p:val>
                                        </p:tav>
                                      </p:tavLst>
                                    </p:anim>
                                    <p:anim calcmode="lin" valueType="num">
                                      <p:cBhvr>
                                        <p:cTn id="35" dur="2000" fill="hold"/>
                                        <p:tgtEl>
                                          <p:spTgt spid="1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500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2000"/>
                                        <p:tgtEl>
                                          <p:spTgt spid="14"/>
                                        </p:tgtEl>
                                      </p:cBhvr>
                                    </p:animEffect>
                                    <p:anim calcmode="lin" valueType="num">
                                      <p:cBhvr>
                                        <p:cTn id="39" dur="2000" fill="hold"/>
                                        <p:tgtEl>
                                          <p:spTgt spid="14"/>
                                        </p:tgtEl>
                                        <p:attrNameLst>
                                          <p:attrName>ppt_x</p:attrName>
                                        </p:attrNameLst>
                                      </p:cBhvr>
                                      <p:tavLst>
                                        <p:tav tm="0">
                                          <p:val>
                                            <p:strVal val="#ppt_x"/>
                                          </p:val>
                                        </p:tav>
                                        <p:tav tm="100000">
                                          <p:val>
                                            <p:strVal val="#ppt_x"/>
                                          </p:val>
                                        </p:tav>
                                      </p:tavLst>
                                    </p:anim>
                                    <p:anim calcmode="lin" valueType="num">
                                      <p:cBhvr>
                                        <p:cTn id="40" dur="2000" fill="hold"/>
                                        <p:tgtEl>
                                          <p:spTgt spid="14"/>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65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000"/>
                                        <p:tgtEl>
                                          <p:spTgt spid="15"/>
                                        </p:tgtEl>
                                      </p:cBhvr>
                                    </p:animEffect>
                                    <p:anim calcmode="lin" valueType="num">
                                      <p:cBhvr>
                                        <p:cTn id="44" dur="2000" fill="hold"/>
                                        <p:tgtEl>
                                          <p:spTgt spid="15"/>
                                        </p:tgtEl>
                                        <p:attrNameLst>
                                          <p:attrName>ppt_x</p:attrName>
                                        </p:attrNameLst>
                                      </p:cBhvr>
                                      <p:tavLst>
                                        <p:tav tm="0">
                                          <p:val>
                                            <p:strVal val="#ppt_x"/>
                                          </p:val>
                                        </p:tav>
                                        <p:tav tm="100000">
                                          <p:val>
                                            <p:strVal val="#ppt_x"/>
                                          </p:val>
                                        </p:tav>
                                      </p:tavLst>
                                    </p:anim>
                                    <p:anim calcmode="lin" valueType="num">
                                      <p:cBhvr>
                                        <p:cTn id="45" dur="2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8000" y="0"/>
            <a:ext cx="9144000" cy="1244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ontent Placeholder 2"/>
          <p:cNvSpPr>
            <a:spLocks noGrp="1"/>
          </p:cNvSpPr>
          <p:nvPr>
            <p:ph idx="4294967295"/>
          </p:nvPr>
        </p:nvSpPr>
        <p:spPr>
          <a:xfrm>
            <a:off x="858044" y="1556792"/>
            <a:ext cx="7215187" cy="2500313"/>
          </a:xfrm>
          <a:prstGeom prst="rect">
            <a:avLst/>
          </a:prstGeom>
        </p:spPr>
        <p:txBody>
          <a:bodyPr/>
          <a:lstStyle/>
          <a:p>
            <a:pPr marL="284163" indent="-284163" algn="just">
              <a:spcBef>
                <a:spcPts val="975"/>
              </a:spcBef>
              <a:buFont typeface="Wingdings" pitchFamily="2" charset="2"/>
              <a:buNone/>
            </a:pPr>
            <a:r>
              <a:rPr lang="en-GB" dirty="0">
                <a:ea typeface="ＭＳ Ｐゴシック"/>
                <a:cs typeface="ＭＳ Ｐゴシック"/>
              </a:rPr>
              <a:t>	</a:t>
            </a:r>
            <a:r>
              <a:rPr lang="en-GB" sz="2000" b="0" dirty="0">
                <a:ea typeface="ＭＳ Ｐゴシック"/>
                <a:cs typeface="ＭＳ Ｐゴシック"/>
              </a:rPr>
              <a:t>I have been an active member of an East Midlands </a:t>
            </a:r>
            <a:r>
              <a:rPr lang="en-GB" sz="2000" b="0" dirty="0">
                <a:solidFill>
                  <a:srgbClr val="C00000"/>
                </a:solidFill>
                <a:ea typeface="ＭＳ Ｐゴシック"/>
                <a:cs typeface="ＭＳ Ｐゴシック"/>
              </a:rPr>
              <a:t>debating society </a:t>
            </a:r>
            <a:r>
              <a:rPr lang="en-GB" sz="2000" b="0" dirty="0">
                <a:ea typeface="ＭＳ Ｐゴシック"/>
                <a:cs typeface="ＭＳ Ｐゴシック"/>
              </a:rPr>
              <a:t>for the last three years. This has proved really interesting as I have had the chance to research and defend viewpoints that I would normally not agree with; an exercise which I’m sure will be prove valuable as a Law degree student.  </a:t>
            </a:r>
            <a:endParaRPr lang="en-US" sz="2000" b="0" dirty="0">
              <a:ea typeface="ＭＳ Ｐゴシック"/>
              <a:cs typeface="ＭＳ Ｐゴシック"/>
            </a:endParaRPr>
          </a:p>
        </p:txBody>
      </p:sp>
      <p:sp>
        <p:nvSpPr>
          <p:cNvPr id="2" name="Title 1"/>
          <p:cNvSpPr>
            <a:spLocks noGrp="1"/>
          </p:cNvSpPr>
          <p:nvPr>
            <p:ph type="title"/>
          </p:nvPr>
        </p:nvSpPr>
        <p:spPr/>
        <p:txBody>
          <a:bodyPr/>
          <a:lstStyle/>
          <a:p>
            <a:r>
              <a:rPr lang="en-GB" b="0" dirty="0"/>
              <a:t> </a:t>
            </a:r>
          </a:p>
        </p:txBody>
      </p:sp>
      <p:pic>
        <p:nvPicPr>
          <p:cNvPr id="4" name="Picture 10"/>
          <p:cNvPicPr>
            <a:picLocks noChangeArrowheads="1"/>
          </p:cNvPicPr>
          <p:nvPr/>
        </p:nvPicPr>
        <p:blipFill>
          <a:blip r:embed="rId2" cstate="print">
            <a:clrChange>
              <a:clrFrom>
                <a:srgbClr val="FFFFFF"/>
              </a:clrFrom>
              <a:clrTo>
                <a:srgbClr val="FFFFFF">
                  <a:alpha val="0"/>
                </a:srgbClr>
              </a:clrTo>
            </a:clrChange>
          </a:blip>
          <a:srcRect l="45068" t="17116" r="44678" b="56604"/>
          <a:stretch>
            <a:fillRect/>
          </a:stretch>
        </p:blipFill>
        <p:spPr bwMode="auto">
          <a:xfrm>
            <a:off x="505415" y="1286917"/>
            <a:ext cx="287338" cy="539750"/>
          </a:xfrm>
          <a:prstGeom prst="rect">
            <a:avLst/>
          </a:prstGeom>
          <a:noFill/>
          <a:ln w="9525">
            <a:noFill/>
            <a:miter lim="800000"/>
            <a:headEnd/>
            <a:tailEnd/>
          </a:ln>
        </p:spPr>
      </p:pic>
      <p:pic>
        <p:nvPicPr>
          <p:cNvPr id="7" name="Picture 10"/>
          <p:cNvPicPr>
            <a:picLocks noChangeArrowheads="1"/>
          </p:cNvPicPr>
          <p:nvPr/>
        </p:nvPicPr>
        <p:blipFill>
          <a:blip r:embed="rId2" cstate="print">
            <a:clrChange>
              <a:clrFrom>
                <a:srgbClr val="FFFFFF"/>
              </a:clrFrom>
              <a:clrTo>
                <a:srgbClr val="FFFFFF">
                  <a:alpha val="0"/>
                </a:srgbClr>
              </a:clrTo>
            </a:clrChange>
          </a:blip>
          <a:srcRect l="45068" t="17116" r="44678" b="56604"/>
          <a:stretch>
            <a:fillRect/>
          </a:stretch>
        </p:blipFill>
        <p:spPr bwMode="auto">
          <a:xfrm>
            <a:off x="792753" y="1286917"/>
            <a:ext cx="287338" cy="539750"/>
          </a:xfrm>
          <a:prstGeom prst="rect">
            <a:avLst/>
          </a:prstGeom>
          <a:noFill/>
          <a:ln w="9525">
            <a:noFill/>
            <a:miter lim="800000"/>
            <a:headEnd/>
            <a:tailEnd/>
          </a:ln>
        </p:spPr>
      </p:pic>
      <p:pic>
        <p:nvPicPr>
          <p:cNvPr id="9" name="Picture 10"/>
          <p:cNvPicPr>
            <a:picLocks noChangeArrowheads="1"/>
          </p:cNvPicPr>
          <p:nvPr/>
        </p:nvPicPr>
        <p:blipFill>
          <a:blip r:embed="rId3" cstate="print">
            <a:clrChange>
              <a:clrFrom>
                <a:srgbClr val="FFFFFF"/>
              </a:clrFrom>
              <a:clrTo>
                <a:srgbClr val="FFFFFF">
                  <a:alpha val="0"/>
                </a:srgbClr>
              </a:clrTo>
            </a:clrChange>
          </a:blip>
          <a:srcRect l="44678" t="56604" r="45068" b="17116"/>
          <a:stretch>
            <a:fillRect/>
          </a:stretch>
        </p:blipFill>
        <p:spPr bwMode="auto">
          <a:xfrm>
            <a:off x="6011465" y="3212976"/>
            <a:ext cx="287337" cy="539750"/>
          </a:xfrm>
          <a:prstGeom prst="rect">
            <a:avLst/>
          </a:prstGeom>
          <a:noFill/>
          <a:ln w="9525">
            <a:noFill/>
            <a:miter lim="800000"/>
            <a:headEnd/>
            <a:tailEnd/>
          </a:ln>
        </p:spPr>
      </p:pic>
      <p:pic>
        <p:nvPicPr>
          <p:cNvPr id="10" name="Picture 10"/>
          <p:cNvPicPr>
            <a:picLocks noChangeArrowheads="1"/>
          </p:cNvPicPr>
          <p:nvPr/>
        </p:nvPicPr>
        <p:blipFill>
          <a:blip r:embed="rId3" cstate="print">
            <a:clrChange>
              <a:clrFrom>
                <a:srgbClr val="FFFFFF"/>
              </a:clrFrom>
              <a:clrTo>
                <a:srgbClr val="FFFFFF">
                  <a:alpha val="0"/>
                </a:srgbClr>
              </a:clrTo>
            </a:clrChange>
          </a:blip>
          <a:srcRect l="44678" t="56604" r="45068" b="17116"/>
          <a:stretch>
            <a:fillRect/>
          </a:stretch>
        </p:blipFill>
        <p:spPr bwMode="auto">
          <a:xfrm>
            <a:off x="5724128" y="3212976"/>
            <a:ext cx="287337" cy="539750"/>
          </a:xfrm>
          <a:prstGeom prst="rect">
            <a:avLst/>
          </a:prstGeom>
          <a:noFill/>
          <a:ln w="9525">
            <a:noFill/>
            <a:miter lim="800000"/>
            <a:headEnd/>
            <a:tailEnd/>
          </a:ln>
        </p:spPr>
      </p:pic>
      <p:pic>
        <p:nvPicPr>
          <p:cNvPr id="13" name="Picture 16" descr="http://braylionsclub.com/images/p001_1_19.png"/>
          <p:cNvPicPr>
            <a:picLocks noChangeAspect="1" noChangeArrowheads="1"/>
          </p:cNvPicPr>
          <p:nvPr/>
        </p:nvPicPr>
        <p:blipFill>
          <a:blip r:embed="rId4" cstate="print">
            <a:grayscl/>
          </a:blip>
          <a:srcRect/>
          <a:stretch>
            <a:fillRect/>
          </a:stretch>
        </p:blipFill>
        <p:spPr bwMode="auto">
          <a:xfrm>
            <a:off x="3059832" y="4365104"/>
            <a:ext cx="2081212" cy="17859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7" name="Title 1"/>
          <p:cNvSpPr txBox="1">
            <a:spLocks/>
          </p:cNvSpPr>
          <p:nvPr/>
        </p:nvSpPr>
        <p:spPr>
          <a:xfrm>
            <a:off x="692400" y="440400"/>
            <a:ext cx="8028000" cy="792000"/>
          </a:xfrm>
          <a:prstGeom prst="rect">
            <a:avLst/>
          </a:prstGeom>
        </p:spPr>
        <p:txBody>
          <a:bodyPr vert="horz" lIns="72000" tIns="72000" rIns="72000" bIns="72000" rtlCol="0" anchor="t">
            <a:normAutofit/>
          </a:bodyPr>
          <a:lstStyle>
            <a:lvl1pPr marL="0" indent="0" algn="l" defTabSz="914400" rtl="0" eaLnBrk="1" latinLnBrk="0" hangingPunct="1">
              <a:lnSpc>
                <a:spcPct val="120000"/>
              </a:lnSpc>
              <a:spcBef>
                <a:spcPts val="0"/>
              </a:spcBef>
              <a:buNone/>
              <a:defRPr sz="3200" b="1" kern="1200">
                <a:solidFill>
                  <a:srgbClr val="D30022"/>
                </a:solidFill>
                <a:latin typeface="Calibri" pitchFamily="34" charset="0"/>
                <a:ea typeface="+mj-ea"/>
                <a:cs typeface="+mj-cs"/>
              </a:defRPr>
            </a:lvl1pPr>
          </a:lstStyle>
          <a:p>
            <a:r>
              <a:rPr lang="en-GB" b="0" dirty="0"/>
              <a:t>Second draft expands a key activity</a:t>
            </a:r>
          </a:p>
        </p:txBody>
      </p:sp>
    </p:spTree>
    <p:extLst>
      <p:ext uri="{BB962C8B-B14F-4D97-AF65-F5344CB8AC3E}">
        <p14:creationId xmlns:p14="http://schemas.microsoft.com/office/powerpoint/2010/main" val="239989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47" presetClass="entr" presetSubtype="0" fill="hold" nodeType="withEffect">
                                  <p:stCondLst>
                                    <p:cond delay="2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anim calcmode="lin" valueType="num">
                                      <p:cBhvr>
                                        <p:cTn id="20" dur="2000" fill="hold"/>
                                        <p:tgtEl>
                                          <p:spTgt spid="13"/>
                                        </p:tgtEl>
                                        <p:attrNameLst>
                                          <p:attrName>ppt_x</p:attrName>
                                        </p:attrNameLst>
                                      </p:cBhvr>
                                      <p:tavLst>
                                        <p:tav tm="0">
                                          <p:val>
                                            <p:strVal val="#ppt_x"/>
                                          </p:val>
                                        </p:tav>
                                        <p:tav tm="100000">
                                          <p:val>
                                            <p:strVal val="#ppt_x"/>
                                          </p:val>
                                        </p:tav>
                                      </p:tavLst>
                                    </p:anim>
                                    <p:anim calcmode="lin" valueType="num">
                                      <p:cBhvr>
                                        <p:cTn id="21"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0" dirty="0">
                <a:solidFill>
                  <a:srgbClr val="FF0000"/>
                </a:solidFill>
              </a:rPr>
              <a:t>The parameters </a:t>
            </a:r>
          </a:p>
        </p:txBody>
      </p:sp>
      <p:sp>
        <p:nvSpPr>
          <p:cNvPr id="3" name="Content Placeholder 2"/>
          <p:cNvSpPr>
            <a:spLocks noGrp="1"/>
          </p:cNvSpPr>
          <p:nvPr>
            <p:ph sz="quarter" idx="10"/>
          </p:nvPr>
        </p:nvSpPr>
        <p:spPr/>
        <p:txBody>
          <a:bodyPr/>
          <a:lstStyle/>
          <a:p>
            <a:r>
              <a:rPr lang="en-GB" dirty="0"/>
              <a:t>Minimum 1000 characters</a:t>
            </a:r>
          </a:p>
          <a:p>
            <a:pPr marL="0" indent="0">
              <a:buNone/>
            </a:pPr>
            <a:endParaRPr lang="en-GB" dirty="0"/>
          </a:p>
          <a:p>
            <a:r>
              <a:rPr lang="en-GB" dirty="0"/>
              <a:t>Maximum 47 lines or 4000 characters </a:t>
            </a:r>
            <a:r>
              <a:rPr lang="en-GB" sz="1800" dirty="0"/>
              <a:t>(whichever is reached first, as blank spaces count toward character total)</a:t>
            </a:r>
          </a:p>
          <a:p>
            <a:endParaRPr lang="en-GB" sz="1800" dirty="0"/>
          </a:p>
          <a:p>
            <a:r>
              <a:rPr lang="en-GB" dirty="0"/>
              <a:t>It is not </a:t>
            </a:r>
            <a:r>
              <a:rPr lang="en-GB"/>
              <a:t>very long </a:t>
            </a:r>
            <a:r>
              <a:rPr lang="en-GB" dirty="0"/>
              <a:t>but is likely to take more time than you think to maximise the strengths, minimise the weakness and make it the best that it can be – so:</a:t>
            </a:r>
          </a:p>
          <a:p>
            <a:pPr lvl="1"/>
            <a:r>
              <a:rPr lang="en-GB" sz="1800" dirty="0"/>
              <a:t>Leave yourself plenty of time</a:t>
            </a:r>
          </a:p>
          <a:p>
            <a:pPr lvl="1"/>
            <a:r>
              <a:rPr lang="en-GB" sz="1800" dirty="0"/>
              <a:t>Be prepared to work on it, do re-writes, and polish it</a:t>
            </a:r>
          </a:p>
          <a:p>
            <a:pPr lvl="1"/>
            <a:r>
              <a:rPr lang="en-GB" sz="1800" dirty="0"/>
              <a:t>It is a process</a:t>
            </a:r>
          </a:p>
          <a:p>
            <a:endParaRPr lang="en-GB" sz="1800" dirty="0"/>
          </a:p>
        </p:txBody>
      </p:sp>
    </p:spTree>
    <p:extLst>
      <p:ext uri="{BB962C8B-B14F-4D97-AF65-F5344CB8AC3E}">
        <p14:creationId xmlns:p14="http://schemas.microsoft.com/office/powerpoint/2010/main" val="868562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0" dirty="0">
                <a:solidFill>
                  <a:srgbClr val="FF0000"/>
                </a:solidFill>
              </a:rPr>
              <a:t>Information and tools are available</a:t>
            </a:r>
          </a:p>
        </p:txBody>
      </p:sp>
      <p:sp>
        <p:nvSpPr>
          <p:cNvPr id="3" name="Content Placeholder 2"/>
          <p:cNvSpPr>
            <a:spLocks noGrp="1"/>
          </p:cNvSpPr>
          <p:nvPr>
            <p:ph sz="quarter" idx="10"/>
          </p:nvPr>
        </p:nvSpPr>
        <p:spPr>
          <a:xfrm>
            <a:off x="540000" y="1080000"/>
            <a:ext cx="8028000" cy="5157312"/>
          </a:xfrm>
        </p:spPr>
        <p:txBody>
          <a:bodyPr>
            <a:normAutofit lnSpcReduction="10000"/>
          </a:bodyPr>
          <a:lstStyle/>
          <a:p>
            <a:r>
              <a:rPr lang="en-GB" dirty="0"/>
              <a:t>On the UCAS website</a:t>
            </a:r>
          </a:p>
          <a:p>
            <a:pPr lvl="1"/>
            <a:r>
              <a:rPr lang="en-GB" sz="1600" dirty="0">
                <a:hlinkClick r:id="rId2"/>
              </a:rPr>
              <a:t>https://www.ucas.com/ucas/undergraduate/apply-track/writing-personal-statement</a:t>
            </a:r>
            <a:r>
              <a:rPr lang="en-GB" sz="1600" dirty="0"/>
              <a:t>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r>
              <a:rPr lang="en-GB" dirty="0"/>
              <a:t>On providers’ websites</a:t>
            </a:r>
          </a:p>
          <a:p>
            <a:endParaRPr lang="en-GB" dirty="0"/>
          </a:p>
          <a:p>
            <a:r>
              <a:rPr lang="en-GB" dirty="0"/>
              <a:t>On other websites</a:t>
            </a:r>
          </a:p>
          <a:p>
            <a:pPr lvl="1"/>
            <a:r>
              <a:rPr lang="en-GB" sz="1600" dirty="0"/>
              <a:t>E.G. </a:t>
            </a:r>
            <a:r>
              <a:rPr lang="en-GB" sz="1600" dirty="0" err="1"/>
              <a:t>Youtube</a:t>
            </a:r>
            <a:r>
              <a:rPr lang="en-GB" sz="1600" dirty="0"/>
              <a:t>: How to write an excellent personal statement</a:t>
            </a:r>
          </a:p>
          <a:p>
            <a:endParaRPr lang="en-GB" dirty="0"/>
          </a:p>
          <a:p>
            <a:r>
              <a:rPr lang="en-GB" dirty="0"/>
              <a:t>In publications</a:t>
            </a:r>
          </a:p>
        </p:txBody>
      </p:sp>
      <p:pic>
        <p:nvPicPr>
          <p:cNvPr id="4" name="Picture 3"/>
          <p:cNvPicPr>
            <a:picLocks noChangeAspect="1"/>
          </p:cNvPicPr>
          <p:nvPr/>
        </p:nvPicPr>
        <p:blipFill rotWithShape="1">
          <a:blip r:embed="rId3"/>
          <a:srcRect l="28343" t="44846" r="42302" b="17865"/>
          <a:stretch/>
        </p:blipFill>
        <p:spPr>
          <a:xfrm>
            <a:off x="540000" y="2110762"/>
            <a:ext cx="2088233" cy="1584176"/>
          </a:xfrm>
          <a:prstGeom prst="rect">
            <a:avLst/>
          </a:prstGeom>
        </p:spPr>
      </p:pic>
      <p:pic>
        <p:nvPicPr>
          <p:cNvPr id="5" name="Picture 4"/>
          <p:cNvPicPr>
            <a:picLocks noChangeAspect="1"/>
          </p:cNvPicPr>
          <p:nvPr/>
        </p:nvPicPr>
        <p:blipFill rotWithShape="1">
          <a:blip r:embed="rId4"/>
          <a:srcRect l="28301" r="27995"/>
          <a:stretch/>
        </p:blipFill>
        <p:spPr>
          <a:xfrm rot="20158853">
            <a:off x="3295209" y="2048124"/>
            <a:ext cx="1944216" cy="2780448"/>
          </a:xfrm>
          <a:prstGeom prst="rect">
            <a:avLst/>
          </a:prstGeom>
        </p:spPr>
      </p:pic>
      <p:pic>
        <p:nvPicPr>
          <p:cNvPr id="6" name="Picture 5"/>
          <p:cNvPicPr>
            <a:picLocks noChangeAspect="1"/>
          </p:cNvPicPr>
          <p:nvPr/>
        </p:nvPicPr>
        <p:blipFill rotWithShape="1">
          <a:blip r:embed="rId5"/>
          <a:srcRect l="28441" r="28441"/>
          <a:stretch/>
        </p:blipFill>
        <p:spPr>
          <a:xfrm>
            <a:off x="4427984" y="1865795"/>
            <a:ext cx="1918254" cy="2780448"/>
          </a:xfrm>
          <a:prstGeom prst="rect">
            <a:avLst/>
          </a:prstGeom>
        </p:spPr>
      </p:pic>
      <p:pic>
        <p:nvPicPr>
          <p:cNvPr id="7" name="Picture 6"/>
          <p:cNvPicPr>
            <a:picLocks noChangeAspect="1"/>
          </p:cNvPicPr>
          <p:nvPr/>
        </p:nvPicPr>
        <p:blipFill rotWithShape="1">
          <a:blip r:embed="rId6"/>
          <a:srcRect l="29141" t="3746" r="29058"/>
          <a:stretch/>
        </p:blipFill>
        <p:spPr>
          <a:xfrm rot="1291861">
            <a:off x="5651535" y="2110530"/>
            <a:ext cx="1931929" cy="2780448"/>
          </a:xfrm>
          <a:prstGeom prst="rect">
            <a:avLst/>
          </a:prstGeom>
        </p:spPr>
      </p:pic>
      <p:pic>
        <p:nvPicPr>
          <p:cNvPr id="8" name="Picture 7"/>
          <p:cNvPicPr>
            <a:picLocks noChangeAspect="1"/>
          </p:cNvPicPr>
          <p:nvPr/>
        </p:nvPicPr>
        <p:blipFill rotWithShape="1">
          <a:blip r:embed="rId7"/>
          <a:srcRect l="28619" t="4527" r="29234"/>
          <a:stretch/>
        </p:blipFill>
        <p:spPr>
          <a:xfrm rot="2201356">
            <a:off x="6502585" y="2288881"/>
            <a:ext cx="1995193" cy="2824748"/>
          </a:xfrm>
          <a:prstGeom prst="rect">
            <a:avLst/>
          </a:prstGeom>
        </p:spPr>
      </p:pic>
      <p:sp>
        <p:nvSpPr>
          <p:cNvPr id="9" name="Rectangle 8"/>
          <p:cNvSpPr/>
          <p:nvPr/>
        </p:nvSpPr>
        <p:spPr>
          <a:xfrm>
            <a:off x="5373083" y="5583931"/>
            <a:ext cx="3687636" cy="914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But don’t copy or buy them – UCAS checks for similarities!</a:t>
            </a:r>
          </a:p>
        </p:txBody>
      </p:sp>
    </p:spTree>
    <p:extLst>
      <p:ext uri="{BB962C8B-B14F-4D97-AF65-F5344CB8AC3E}">
        <p14:creationId xmlns:p14="http://schemas.microsoft.com/office/powerpoint/2010/main" val="51898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0" dirty="0">
                <a:solidFill>
                  <a:srgbClr val="FF0000"/>
                </a:solidFill>
              </a:rPr>
              <a:t>UCAS similarity detection service </a:t>
            </a:r>
          </a:p>
        </p:txBody>
      </p:sp>
      <p:pic>
        <p:nvPicPr>
          <p:cNvPr id="4" name="Picture 2"/>
          <p:cNvPicPr>
            <a:picLocks noChangeAspect="1" noChangeArrowheads="1"/>
          </p:cNvPicPr>
          <p:nvPr/>
        </p:nvPicPr>
        <p:blipFill>
          <a:blip r:embed="rId2" cstate="print"/>
          <a:srcRect l="60938" t="29070" r="17017" b="27325"/>
          <a:stretch>
            <a:fillRect/>
          </a:stretch>
        </p:blipFill>
        <p:spPr bwMode="auto">
          <a:xfrm>
            <a:off x="4357686" y="1214422"/>
            <a:ext cx="4429156" cy="4786346"/>
          </a:xfrm>
          <a:prstGeom prst="rect">
            <a:avLst/>
          </a:prstGeom>
          <a:noFill/>
          <a:ln w="9525">
            <a:noFill/>
            <a:miter lim="800000"/>
            <a:headEnd/>
            <a:tailEnd/>
          </a:ln>
          <a:effectLst/>
        </p:spPr>
      </p:pic>
      <p:pic>
        <p:nvPicPr>
          <p:cNvPr id="5" name="Picture 8" descr="3d : Shiny 3d Skull and Crossbones, isolated on a black background.">
            <a:hlinkClick r:id="rId3"/>
          </p:cNvPr>
          <p:cNvPicPr>
            <a:picLocks noChangeAspect="1" noChangeArrowheads="1"/>
          </p:cNvPicPr>
          <p:nvPr/>
        </p:nvPicPr>
        <p:blipFill>
          <a:blip r:embed="rId4" cstate="print"/>
          <a:srcRect/>
          <a:stretch>
            <a:fillRect/>
          </a:stretch>
        </p:blipFill>
        <p:spPr bwMode="auto">
          <a:xfrm>
            <a:off x="5643570" y="2928934"/>
            <a:ext cx="1428760" cy="1428760"/>
          </a:xfrm>
          <a:prstGeom prst="rect">
            <a:avLst/>
          </a:prstGeom>
          <a:noFill/>
          <a:ln w="9525">
            <a:noFill/>
            <a:miter lim="800000"/>
            <a:headEnd/>
            <a:tailEnd/>
          </a:ln>
        </p:spPr>
      </p:pic>
      <p:sp>
        <p:nvSpPr>
          <p:cNvPr id="6" name="TextBox 5"/>
          <p:cNvSpPr txBox="1"/>
          <p:nvPr/>
        </p:nvSpPr>
        <p:spPr>
          <a:xfrm>
            <a:off x="6215074" y="1643050"/>
            <a:ext cx="2012026" cy="707886"/>
          </a:xfrm>
          <a:prstGeom prst="rect">
            <a:avLst/>
          </a:prstGeom>
          <a:noFill/>
        </p:spPr>
        <p:txBody>
          <a:bodyPr wrap="none" rtlCol="0">
            <a:spAutoFit/>
          </a:bodyPr>
          <a:lstStyle/>
          <a:p>
            <a:r>
              <a:rPr lang="en-GB" sz="4000" b="1" dirty="0">
                <a:solidFill>
                  <a:schemeClr val="bg1"/>
                </a:solidFill>
              </a:rPr>
              <a:t>DO NOT </a:t>
            </a:r>
            <a:endParaRPr lang="en-US" sz="4000" b="1" dirty="0">
              <a:solidFill>
                <a:schemeClr val="bg1"/>
              </a:solidFill>
            </a:endParaRPr>
          </a:p>
        </p:txBody>
      </p:sp>
      <p:sp>
        <p:nvSpPr>
          <p:cNvPr id="7" name="TextBox 6"/>
          <p:cNvSpPr txBox="1"/>
          <p:nvPr/>
        </p:nvSpPr>
        <p:spPr>
          <a:xfrm>
            <a:off x="6215074" y="4429132"/>
            <a:ext cx="1993046" cy="707886"/>
          </a:xfrm>
          <a:prstGeom prst="rect">
            <a:avLst/>
          </a:prstGeom>
          <a:noFill/>
        </p:spPr>
        <p:txBody>
          <a:bodyPr wrap="none" rtlCol="0">
            <a:spAutoFit/>
          </a:bodyPr>
          <a:lstStyle/>
          <a:p>
            <a:r>
              <a:rPr lang="en-GB" sz="4000" b="1" dirty="0">
                <a:solidFill>
                  <a:schemeClr val="bg1"/>
                </a:solidFill>
              </a:rPr>
              <a:t>FORGET </a:t>
            </a:r>
            <a:endParaRPr lang="en-US" sz="4000" b="1" dirty="0">
              <a:solidFill>
                <a:schemeClr val="bg1"/>
              </a:solidFill>
            </a:endParaRPr>
          </a:p>
        </p:txBody>
      </p:sp>
      <p:sp>
        <p:nvSpPr>
          <p:cNvPr id="8" name="Content Placeholder 4"/>
          <p:cNvSpPr>
            <a:spLocks noGrp="1"/>
          </p:cNvSpPr>
          <p:nvPr>
            <p:ph sz="quarter" idx="10"/>
          </p:nvPr>
        </p:nvSpPr>
        <p:spPr>
          <a:xfrm>
            <a:off x="566098" y="908720"/>
            <a:ext cx="8028000" cy="4536000"/>
          </a:xfrm>
        </p:spPr>
        <p:txBody>
          <a:bodyPr>
            <a:normAutofit/>
          </a:bodyPr>
          <a:lstStyle/>
          <a:p>
            <a:pPr>
              <a:buNone/>
            </a:pPr>
            <a:endParaRPr lang="en-GB" dirty="0">
              <a:solidFill>
                <a:srgbClr val="E00023"/>
              </a:solidFill>
              <a:latin typeface="+mn-lt"/>
            </a:endParaRPr>
          </a:p>
          <a:p>
            <a:r>
              <a:rPr lang="en-GB" sz="2000" b="1" dirty="0">
                <a:solidFill>
                  <a:srgbClr val="E00023"/>
                </a:solidFill>
                <a:latin typeface="+mn-lt"/>
                <a:cs typeface="Arial" pitchFamily="34" charset="0"/>
              </a:rPr>
              <a:t>UCAS puts EVERY personal </a:t>
            </a:r>
            <a:endParaRPr lang="en-GB" b="1" dirty="0">
              <a:solidFill>
                <a:srgbClr val="E00023"/>
              </a:solidFill>
              <a:latin typeface="+mn-lt"/>
              <a:cs typeface="Arial" pitchFamily="34" charset="0"/>
            </a:endParaRPr>
          </a:p>
          <a:p>
            <a:pPr marL="0" indent="0">
              <a:buNone/>
            </a:pPr>
            <a:r>
              <a:rPr lang="en-GB" sz="2000" b="1" dirty="0">
                <a:solidFill>
                  <a:srgbClr val="E00023"/>
                </a:solidFill>
                <a:latin typeface="+mn-lt"/>
                <a:cs typeface="Arial" pitchFamily="34" charset="0"/>
              </a:rPr>
              <a:t>       statement through similarity </a:t>
            </a:r>
          </a:p>
          <a:p>
            <a:pPr marL="0" indent="0">
              <a:buNone/>
            </a:pPr>
            <a:r>
              <a:rPr lang="en-GB" sz="2000" b="1" dirty="0">
                <a:solidFill>
                  <a:srgbClr val="E00023"/>
                </a:solidFill>
                <a:latin typeface="+mn-lt"/>
                <a:cs typeface="Arial" pitchFamily="34" charset="0"/>
              </a:rPr>
              <a:t>       detection</a:t>
            </a:r>
            <a:r>
              <a:rPr lang="en-GB" sz="2000" dirty="0">
                <a:solidFill>
                  <a:srgbClr val="E00023"/>
                </a:solidFill>
                <a:latin typeface="+mn-lt"/>
                <a:cs typeface="Arial" pitchFamily="34" charset="0"/>
              </a:rPr>
              <a:t> (‘Copycatch’)</a:t>
            </a:r>
            <a:endParaRPr lang="en-GB" sz="2000" dirty="0">
              <a:latin typeface="+mn-lt"/>
              <a:cs typeface="Arial" pitchFamily="34" charset="0"/>
            </a:endParaRPr>
          </a:p>
          <a:p>
            <a:pPr lvl="1">
              <a:buNone/>
            </a:pPr>
            <a:endParaRPr lang="en-GB" sz="2000" b="1" dirty="0">
              <a:latin typeface="+mn-lt"/>
              <a:cs typeface="Arial" pitchFamily="34" charset="0"/>
            </a:endParaRPr>
          </a:p>
          <a:p>
            <a:r>
              <a:rPr lang="en-GB" sz="2000" dirty="0">
                <a:latin typeface="+mn-lt"/>
                <a:cs typeface="Arial" pitchFamily="34" charset="0"/>
              </a:rPr>
              <a:t>This checks it against:</a:t>
            </a:r>
            <a:endParaRPr lang="en-GB" sz="2000" b="1" dirty="0">
              <a:latin typeface="+mn-lt"/>
              <a:cs typeface="Arial" pitchFamily="34" charset="0"/>
            </a:endParaRPr>
          </a:p>
          <a:p>
            <a:pPr lvl="1"/>
            <a:r>
              <a:rPr lang="en-GB" sz="2000" dirty="0">
                <a:latin typeface="+mn-lt"/>
                <a:cs typeface="Arial" pitchFamily="34" charset="0"/>
              </a:rPr>
              <a:t>Other personal statements from </a:t>
            </a:r>
          </a:p>
          <a:p>
            <a:pPr marL="360000" lvl="1" indent="0">
              <a:buNone/>
            </a:pPr>
            <a:r>
              <a:rPr lang="en-GB" dirty="0">
                <a:latin typeface="+mn-lt"/>
                <a:cs typeface="Arial" pitchFamily="34" charset="0"/>
              </a:rPr>
              <a:t>       </a:t>
            </a:r>
            <a:r>
              <a:rPr lang="en-GB" sz="2000" dirty="0">
                <a:latin typeface="+mn-lt"/>
                <a:cs typeface="Arial" pitchFamily="34" charset="0"/>
              </a:rPr>
              <a:t>the same cycle and earlier cycles</a:t>
            </a:r>
          </a:p>
          <a:p>
            <a:pPr lvl="1"/>
            <a:r>
              <a:rPr lang="en-GB" sz="2000" dirty="0">
                <a:latin typeface="+mn-lt"/>
                <a:cs typeface="Arial" pitchFamily="34" charset="0"/>
              </a:rPr>
              <a:t>Known websites</a:t>
            </a:r>
          </a:p>
          <a:p>
            <a:pPr lvl="1"/>
            <a:r>
              <a:rPr lang="en-GB" sz="2000" dirty="0">
                <a:latin typeface="+mn-lt"/>
                <a:cs typeface="Arial" pitchFamily="34" charset="0"/>
              </a:rPr>
              <a:t>Known publications</a:t>
            </a:r>
          </a:p>
        </p:txBody>
      </p:sp>
      <p:pic>
        <p:nvPicPr>
          <p:cNvPr id="9" name="Picture 2"/>
          <p:cNvPicPr>
            <a:picLocks noChangeAspect="1" noChangeArrowheads="1"/>
          </p:cNvPicPr>
          <p:nvPr/>
        </p:nvPicPr>
        <p:blipFill>
          <a:blip r:embed="rId5" cstate="print"/>
          <a:srcRect l="20940" t="70079" r="29300" b="17059"/>
          <a:stretch>
            <a:fillRect/>
          </a:stretch>
        </p:blipFill>
        <p:spPr bwMode="auto">
          <a:xfrm>
            <a:off x="380115" y="4933614"/>
            <a:ext cx="5275807" cy="1201576"/>
          </a:xfrm>
          <a:prstGeom prst="rect">
            <a:avLst/>
          </a:prstGeom>
          <a:noFill/>
          <a:ln w="9525">
            <a:solidFill>
              <a:schemeClr val="tx1">
                <a:lumMod val="50000"/>
                <a:lumOff val="50000"/>
              </a:schemeClr>
            </a:solidFill>
            <a:miter lim="800000"/>
            <a:headEnd/>
            <a:tailEnd/>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94188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0" dirty="0">
                <a:solidFill>
                  <a:srgbClr val="FF0000"/>
                </a:solidFill>
              </a:rPr>
              <a:t>What happens…?</a:t>
            </a:r>
          </a:p>
        </p:txBody>
      </p:sp>
      <p:sp>
        <p:nvSpPr>
          <p:cNvPr id="3" name="Content Placeholder 2"/>
          <p:cNvSpPr>
            <a:spLocks noGrp="1"/>
          </p:cNvSpPr>
          <p:nvPr>
            <p:ph sz="quarter" idx="10"/>
          </p:nvPr>
        </p:nvSpPr>
        <p:spPr>
          <a:xfrm>
            <a:off x="540000" y="1057552"/>
            <a:ext cx="8028000" cy="5400600"/>
          </a:xfrm>
        </p:spPr>
        <p:txBody>
          <a:bodyPr>
            <a:normAutofit/>
          </a:bodyPr>
          <a:lstStyle/>
          <a:p>
            <a:r>
              <a:rPr lang="en-GB" dirty="0"/>
              <a:t>…if potentially copied material is identified in a personal statement:</a:t>
            </a:r>
          </a:p>
          <a:p>
            <a:pPr marL="0" indent="0">
              <a:buNone/>
            </a:pPr>
            <a:endParaRPr lang="en-GB" dirty="0"/>
          </a:p>
          <a:p>
            <a:pPr lvl="1"/>
            <a:r>
              <a:rPr lang="en-GB" sz="1800" dirty="0"/>
              <a:t>Applicant is sent an email and can view a copy of their statement with copied material highlighted in different colours</a:t>
            </a:r>
          </a:p>
          <a:p>
            <a:pPr marL="360000" lvl="1" indent="0">
              <a:buNone/>
            </a:pPr>
            <a:endParaRPr lang="en-GB" sz="1800" dirty="0"/>
          </a:p>
          <a:p>
            <a:pPr lvl="1"/>
            <a:r>
              <a:rPr lang="en-GB" sz="1800" dirty="0"/>
              <a:t>Fraud correspondents at course providers are emailed the same</a:t>
            </a:r>
          </a:p>
          <a:p>
            <a:pPr marL="360000" lvl="1" indent="0">
              <a:buNone/>
            </a:pPr>
            <a:endParaRPr lang="en-GB" sz="1800" dirty="0"/>
          </a:p>
          <a:p>
            <a:pPr lvl="1"/>
            <a:r>
              <a:rPr lang="en-GB" sz="1800" dirty="0"/>
              <a:t>School/college can see flag in applicant record </a:t>
            </a:r>
          </a:p>
          <a:p>
            <a:pPr lvl="1"/>
            <a:endParaRPr lang="en-GB" sz="1800" dirty="0"/>
          </a:p>
          <a:p>
            <a:pPr lvl="1"/>
            <a:r>
              <a:rPr lang="en-GB" sz="1800" dirty="0"/>
              <a:t>Course providers decide what to do</a:t>
            </a:r>
          </a:p>
          <a:p>
            <a:pPr lvl="5"/>
            <a:r>
              <a:rPr lang="en-GB" sz="1800" dirty="0"/>
              <a:t>For very competitive courses and providers, it can be reason enough to record an unsuccessful decision</a:t>
            </a:r>
          </a:p>
          <a:p>
            <a:pPr lvl="5"/>
            <a:endParaRPr lang="en-GB" sz="1800" dirty="0"/>
          </a:p>
          <a:p>
            <a:pPr lvl="5"/>
            <a:r>
              <a:rPr lang="en-GB" sz="1800" dirty="0"/>
              <a:t>Others may put consideration on hold while they contact the applicant for an explanation, and may ask them to write another personal statement</a:t>
            </a:r>
          </a:p>
        </p:txBody>
      </p:sp>
    </p:spTree>
    <p:extLst>
      <p:ext uri="{BB962C8B-B14F-4D97-AF65-F5344CB8AC3E}">
        <p14:creationId xmlns:p14="http://schemas.microsoft.com/office/powerpoint/2010/main" val="1688841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quarter" idx="10"/>
          </p:nvPr>
        </p:nvSpPr>
        <p:spPr>
          <a:xfrm>
            <a:off x="6191425" y="118456"/>
            <a:ext cx="2376264" cy="6334879"/>
          </a:xfrm>
        </p:spPr>
        <p:txBody>
          <a:bodyPr>
            <a:normAutofit/>
          </a:bodyPr>
          <a:lstStyle/>
          <a:p>
            <a:r>
              <a:rPr lang="en-GB" dirty="0"/>
              <a:t>A key will identify what each colour means e.g. </a:t>
            </a:r>
          </a:p>
          <a:p>
            <a:r>
              <a:rPr lang="en-GB" sz="1800" dirty="0"/>
              <a:t>the same as material in a statement submitted on…;</a:t>
            </a:r>
          </a:p>
          <a:p>
            <a:r>
              <a:rPr lang="en-GB" sz="1800" dirty="0"/>
              <a:t>the same as material on the website www….;</a:t>
            </a:r>
          </a:p>
          <a:p>
            <a:r>
              <a:rPr lang="en-GB" sz="1800" dirty="0"/>
              <a:t>the same as material found in the publication entitled…</a:t>
            </a:r>
          </a:p>
          <a:p>
            <a:r>
              <a:rPr lang="en-GB" sz="1800" dirty="0"/>
              <a:t>Black underlining signifies changed words in a sentence</a:t>
            </a:r>
          </a:p>
          <a:p>
            <a:endParaRPr lang="en-GB" dirty="0"/>
          </a:p>
          <a:p>
            <a:endParaRPr lang="en-GB" dirty="0"/>
          </a:p>
        </p:txBody>
      </p:sp>
      <p:pic>
        <p:nvPicPr>
          <p:cNvPr id="4" name="Picture 2"/>
          <p:cNvPicPr>
            <a:picLocks noChangeAspect="1" noChangeArrowheads="1"/>
          </p:cNvPicPr>
          <p:nvPr/>
        </p:nvPicPr>
        <p:blipFill>
          <a:blip r:embed="rId2" cstate="print"/>
          <a:srcRect l="17351" t="42941" r="44969" b="24348"/>
          <a:stretch>
            <a:fillRect/>
          </a:stretch>
        </p:blipFill>
        <p:spPr bwMode="auto">
          <a:xfrm>
            <a:off x="-1488" y="60916"/>
            <a:ext cx="5940152" cy="5960372"/>
          </a:xfrm>
          <a:prstGeom prst="rect">
            <a:avLst/>
          </a:prstGeom>
          <a:noFill/>
          <a:ln w="9525">
            <a:noFill/>
            <a:miter lim="800000"/>
            <a:headEnd/>
            <a:tailEnd/>
          </a:ln>
        </p:spPr>
      </p:pic>
      <p:sp>
        <p:nvSpPr>
          <p:cNvPr id="5" name="Content Placeholder 3"/>
          <p:cNvSpPr txBox="1">
            <a:spLocks/>
          </p:cNvSpPr>
          <p:nvPr/>
        </p:nvSpPr>
        <p:spPr>
          <a:xfrm>
            <a:off x="215438" y="332656"/>
            <a:ext cx="5509276" cy="5308072"/>
          </a:xfrm>
          <a:prstGeom prst="rect">
            <a:avLst/>
          </a:prstGeom>
        </p:spPr>
        <p:txBody>
          <a:bodyPr/>
          <a:lstStyle/>
          <a:p>
            <a:pPr>
              <a:lnSpc>
                <a:spcPct val="120000"/>
              </a:lnSpc>
              <a:buClr>
                <a:srgbClr val="D30022"/>
              </a:buClr>
              <a:buFont typeface="Wingdings" pitchFamily="2" charset="2"/>
              <a:buNone/>
              <a:defRPr/>
            </a:pPr>
            <a:r>
              <a:rPr lang="en-GB" sz="1600" kern="0" dirty="0">
                <a:solidFill>
                  <a:srgbClr val="FF00FF"/>
                </a:solidFill>
                <a:latin typeface="Calibri" pitchFamily="34" charset="0"/>
              </a:rPr>
              <a:t>I have always been fascinated by the way writers can influence and even manipulate </a:t>
            </a:r>
            <a:r>
              <a:rPr lang="en-GB" sz="1600" u="sng" kern="0" dirty="0">
                <a:latin typeface="Calibri" pitchFamily="34" charset="0"/>
              </a:rPr>
              <a:t>readers</a:t>
            </a:r>
            <a:r>
              <a:rPr lang="en-GB" sz="1600" kern="0" dirty="0">
                <a:latin typeface="Calibri" pitchFamily="34" charset="0"/>
              </a:rPr>
              <a:t>’ </a:t>
            </a:r>
            <a:r>
              <a:rPr lang="en-GB" sz="1600" kern="0" dirty="0">
                <a:solidFill>
                  <a:srgbClr val="FF00FF"/>
                </a:solidFill>
                <a:latin typeface="Calibri" pitchFamily="34" charset="0"/>
              </a:rPr>
              <a:t>emotions by their expression of thoughts and by their ability to encourage the expansion of our imaginations and </a:t>
            </a:r>
            <a:r>
              <a:rPr lang="en-GB" sz="1600" u="sng" kern="0" dirty="0">
                <a:latin typeface="Calibri" pitchFamily="34" charset="0"/>
              </a:rPr>
              <a:t>understanding</a:t>
            </a:r>
            <a:r>
              <a:rPr lang="en-GB" sz="1600" kern="0" dirty="0">
                <a:latin typeface="Calibri" pitchFamily="34" charset="0"/>
              </a:rPr>
              <a:t>. </a:t>
            </a:r>
            <a:r>
              <a:rPr lang="en-GB" sz="1600" kern="0" dirty="0">
                <a:solidFill>
                  <a:srgbClr val="0000FF"/>
                </a:solidFill>
                <a:latin typeface="Calibri" pitchFamily="34" charset="0"/>
              </a:rPr>
              <a:t>My favourite authors include Phillip Pullman and Caroline B Cooney whose novels are inspiring because of their enviable lucidity and innovative character development. </a:t>
            </a:r>
            <a:r>
              <a:rPr lang="en-GB" sz="1600" kern="0" dirty="0">
                <a:solidFill>
                  <a:srgbClr val="FF0000"/>
                </a:solidFill>
                <a:latin typeface="Calibri" pitchFamily="34" charset="0"/>
              </a:rPr>
              <a:t>I had a vivid imagination as a child possibly influenced by my interest in the captivating work of such authors as </a:t>
            </a:r>
            <a:r>
              <a:rPr lang="en-GB" sz="1600" kern="0" dirty="0">
                <a:latin typeface="Calibri" pitchFamily="34" charset="0"/>
              </a:rPr>
              <a:t>Enid Blyton, </a:t>
            </a:r>
            <a:r>
              <a:rPr lang="en-GB" sz="1600" kern="0" dirty="0">
                <a:solidFill>
                  <a:srgbClr val="FF0000"/>
                </a:solidFill>
                <a:latin typeface="Calibri" pitchFamily="34" charset="0"/>
              </a:rPr>
              <a:t>Roald Dahl </a:t>
            </a:r>
            <a:r>
              <a:rPr lang="en-GB" sz="1600" kern="0" dirty="0">
                <a:latin typeface="Calibri" pitchFamily="34" charset="0"/>
              </a:rPr>
              <a:t>and Charles Kingsley. </a:t>
            </a:r>
            <a:r>
              <a:rPr lang="en-GB" sz="1600" kern="0" dirty="0">
                <a:solidFill>
                  <a:srgbClr val="804000"/>
                </a:solidFill>
                <a:latin typeface="Calibri" pitchFamily="34" charset="0"/>
              </a:rPr>
              <a:t>I</a:t>
            </a:r>
            <a:r>
              <a:rPr lang="en-GB" sz="1600" kern="0" dirty="0">
                <a:latin typeface="Calibri" pitchFamily="34" charset="0"/>
              </a:rPr>
              <a:t> still </a:t>
            </a:r>
            <a:r>
              <a:rPr lang="en-GB" sz="1600" kern="0" dirty="0">
                <a:solidFill>
                  <a:srgbClr val="804000"/>
                </a:solidFill>
                <a:latin typeface="Calibri" pitchFamily="34" charset="0"/>
              </a:rPr>
              <a:t>enjoy reading</a:t>
            </a:r>
            <a:r>
              <a:rPr lang="en-GB" sz="1600" kern="0" dirty="0">
                <a:latin typeface="Calibri" pitchFamily="34" charset="0"/>
              </a:rPr>
              <a:t> in my spare time. </a:t>
            </a:r>
            <a:r>
              <a:rPr lang="en-GB" sz="1600" kern="0" dirty="0">
                <a:solidFill>
                  <a:srgbClr val="FF00FF"/>
                </a:solidFill>
                <a:latin typeface="Calibri" pitchFamily="34" charset="0"/>
              </a:rPr>
              <a:t>It is impossible for me to choose my favourite book but I have taken pleasure numerous times in reading 'A Child Called It' by </a:t>
            </a:r>
            <a:r>
              <a:rPr lang="en-GB" sz="1600" kern="0" dirty="0">
                <a:latin typeface="Calibri" pitchFamily="34" charset="0"/>
              </a:rPr>
              <a:t>Dave </a:t>
            </a:r>
            <a:r>
              <a:rPr lang="en-GB" sz="1600" kern="0" dirty="0">
                <a:solidFill>
                  <a:srgbClr val="FF00FF"/>
                </a:solidFill>
                <a:latin typeface="Calibri" pitchFamily="34" charset="0"/>
              </a:rPr>
              <a:t>Pelzer, a book which I find</a:t>
            </a:r>
            <a:r>
              <a:rPr lang="en-GB" sz="1600" kern="0" dirty="0">
                <a:latin typeface="Calibri" pitchFamily="34" charset="0"/>
              </a:rPr>
              <a:t> mesmerising </a:t>
            </a:r>
            <a:r>
              <a:rPr lang="en-GB" sz="1600" kern="0" dirty="0">
                <a:solidFill>
                  <a:srgbClr val="FF00FF"/>
                </a:solidFill>
                <a:latin typeface="Calibri" pitchFamily="34" charset="0"/>
              </a:rPr>
              <a:t>and deeply moving and 'Little Women' by Louisa May Alcott, a powerful and inspiring</a:t>
            </a:r>
            <a:r>
              <a:rPr lang="en-GB" sz="1600" kern="0" dirty="0">
                <a:latin typeface="Calibri" pitchFamily="34" charset="0"/>
              </a:rPr>
              <a:t> </a:t>
            </a:r>
            <a:r>
              <a:rPr lang="en-GB" sz="1600" u="sng" kern="0" dirty="0">
                <a:latin typeface="Calibri" pitchFamily="34" charset="0"/>
              </a:rPr>
              <a:t>novel</a:t>
            </a:r>
            <a:r>
              <a:rPr lang="en-GB" sz="1600" kern="0" dirty="0">
                <a:latin typeface="Calibri" pitchFamily="34" charset="0"/>
              </a:rPr>
              <a:t>. </a:t>
            </a:r>
            <a:r>
              <a:rPr lang="en-GB" sz="1600" kern="0" dirty="0">
                <a:solidFill>
                  <a:srgbClr val="808080"/>
                </a:solidFill>
                <a:latin typeface="Calibri" pitchFamily="34" charset="0"/>
              </a:rPr>
              <a:t>I enjoy literature that can provoke a range of emotions in the reader from start to finish and I think that these books fit the bill perfectly.</a:t>
            </a:r>
            <a:r>
              <a:rPr lang="en-GB" sz="1600" kern="0" dirty="0">
                <a:latin typeface="Calibri" pitchFamily="34" charset="0"/>
              </a:rPr>
              <a:t> </a:t>
            </a:r>
            <a:r>
              <a:rPr lang="en-GB" sz="1600" kern="0" dirty="0">
                <a:solidFill>
                  <a:srgbClr val="FF0000"/>
                </a:solidFill>
                <a:latin typeface="Calibri" pitchFamily="34" charset="0"/>
              </a:rPr>
              <a:t>What attracts me most to English is not only the chance to expand my literary knowledge, but the opportunity I am given to communicate my own thoughts and ideas.</a:t>
            </a:r>
            <a:endParaRPr lang="en-GB" sz="1600" kern="0" dirty="0">
              <a:latin typeface="Calibri" pitchFamily="34" charset="0"/>
            </a:endParaRPr>
          </a:p>
        </p:txBody>
      </p:sp>
    </p:spTree>
    <p:extLst>
      <p:ext uri="{BB962C8B-B14F-4D97-AF65-F5344CB8AC3E}">
        <p14:creationId xmlns:p14="http://schemas.microsoft.com/office/powerpoint/2010/main" val="2679046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sz="quarter" idx="10"/>
          </p:nvPr>
        </p:nvSpPr>
        <p:spPr>
          <a:xfrm>
            <a:off x="540000" y="116632"/>
            <a:ext cx="1079672" cy="5904656"/>
          </a:xfrm>
        </p:spPr>
        <p:txBody>
          <a:bodyPr>
            <a:normAutofit/>
          </a:bodyPr>
          <a:lstStyle/>
          <a:p>
            <a:pPr marL="0" indent="0">
              <a:buNone/>
            </a:pPr>
            <a:r>
              <a:rPr lang="en-GB" sz="7200" b="1" dirty="0">
                <a:solidFill>
                  <a:srgbClr val="FF0000"/>
                </a:solidFill>
              </a:rPr>
              <a:t>M</a:t>
            </a:r>
          </a:p>
          <a:p>
            <a:pPr marL="0" indent="0">
              <a:buNone/>
            </a:pPr>
            <a:r>
              <a:rPr lang="en-GB" sz="7200" b="1" dirty="0">
                <a:solidFill>
                  <a:srgbClr val="FF0000"/>
                </a:solidFill>
              </a:rPr>
              <a:t>A</a:t>
            </a:r>
          </a:p>
          <a:p>
            <a:pPr marL="0" indent="0">
              <a:buNone/>
            </a:pPr>
            <a:r>
              <a:rPr lang="en-GB" sz="7200" b="1" dirty="0">
                <a:solidFill>
                  <a:srgbClr val="FF0000"/>
                </a:solidFill>
              </a:rPr>
              <a:t>C</a:t>
            </a:r>
          </a:p>
          <a:p>
            <a:pPr marL="0" indent="0">
              <a:buNone/>
            </a:pPr>
            <a:r>
              <a:rPr lang="en-GB" sz="7200" b="1" dirty="0">
                <a:solidFill>
                  <a:srgbClr val="FF0000"/>
                </a:solidFill>
              </a:rPr>
              <a:t>K</a:t>
            </a:r>
          </a:p>
        </p:txBody>
      </p:sp>
      <p:sp>
        <p:nvSpPr>
          <p:cNvPr id="4" name="TextBox 3"/>
          <p:cNvSpPr txBox="1"/>
          <p:nvPr/>
        </p:nvSpPr>
        <p:spPr>
          <a:xfrm>
            <a:off x="1331640" y="692696"/>
            <a:ext cx="1293367" cy="584775"/>
          </a:xfrm>
          <a:prstGeom prst="rect">
            <a:avLst/>
          </a:prstGeom>
          <a:noFill/>
        </p:spPr>
        <p:txBody>
          <a:bodyPr wrap="none" rtlCol="0">
            <a:spAutoFit/>
          </a:bodyPr>
          <a:lstStyle/>
          <a:p>
            <a:r>
              <a:rPr lang="en-GB" sz="3200" dirty="0" err="1"/>
              <a:t>aturity</a:t>
            </a:r>
            <a:endParaRPr lang="en-GB" sz="3200" dirty="0"/>
          </a:p>
        </p:txBody>
      </p:sp>
      <p:sp>
        <p:nvSpPr>
          <p:cNvPr id="6" name="TextBox 5"/>
          <p:cNvSpPr txBox="1"/>
          <p:nvPr/>
        </p:nvSpPr>
        <p:spPr>
          <a:xfrm>
            <a:off x="1113730" y="2060848"/>
            <a:ext cx="1008609" cy="584775"/>
          </a:xfrm>
          <a:prstGeom prst="rect">
            <a:avLst/>
          </a:prstGeom>
          <a:noFill/>
        </p:spPr>
        <p:txBody>
          <a:bodyPr wrap="none" rtlCol="0">
            <a:spAutoFit/>
          </a:bodyPr>
          <a:lstStyle/>
          <a:p>
            <a:r>
              <a:rPr lang="en-GB" sz="3200" dirty="0" err="1"/>
              <a:t>bility</a:t>
            </a:r>
            <a:endParaRPr lang="en-GB" sz="3200" dirty="0"/>
          </a:p>
        </p:txBody>
      </p:sp>
      <p:sp>
        <p:nvSpPr>
          <p:cNvPr id="7" name="TextBox 6"/>
          <p:cNvSpPr txBox="1"/>
          <p:nvPr/>
        </p:nvSpPr>
        <p:spPr>
          <a:xfrm>
            <a:off x="1072041" y="3334083"/>
            <a:ext cx="2173415" cy="584775"/>
          </a:xfrm>
          <a:prstGeom prst="rect">
            <a:avLst/>
          </a:prstGeom>
          <a:noFill/>
        </p:spPr>
        <p:txBody>
          <a:bodyPr wrap="none" rtlCol="0">
            <a:spAutoFit/>
          </a:bodyPr>
          <a:lstStyle/>
          <a:p>
            <a:r>
              <a:rPr lang="en-GB" sz="3200" dirty="0" err="1"/>
              <a:t>ommitment</a:t>
            </a:r>
            <a:endParaRPr lang="en-GB" sz="3200" dirty="0"/>
          </a:p>
        </p:txBody>
      </p:sp>
      <p:sp>
        <p:nvSpPr>
          <p:cNvPr id="8" name="TextBox 7"/>
          <p:cNvSpPr txBox="1"/>
          <p:nvPr/>
        </p:nvSpPr>
        <p:spPr>
          <a:xfrm>
            <a:off x="1072041" y="4702235"/>
            <a:ext cx="1817934" cy="584775"/>
          </a:xfrm>
          <a:prstGeom prst="rect">
            <a:avLst/>
          </a:prstGeom>
          <a:noFill/>
        </p:spPr>
        <p:txBody>
          <a:bodyPr wrap="none" rtlCol="0">
            <a:spAutoFit/>
          </a:bodyPr>
          <a:lstStyle/>
          <a:p>
            <a:r>
              <a:rPr lang="en-GB" sz="3200" dirty="0" err="1"/>
              <a:t>nowledge</a:t>
            </a:r>
            <a:endParaRPr lang="en-GB" sz="3200" dirty="0"/>
          </a:p>
        </p:txBody>
      </p:sp>
      <p:sp>
        <p:nvSpPr>
          <p:cNvPr id="9" name="TextBox 8"/>
          <p:cNvSpPr txBox="1"/>
          <p:nvPr/>
        </p:nvSpPr>
        <p:spPr>
          <a:xfrm>
            <a:off x="3635896" y="726057"/>
            <a:ext cx="5207516" cy="707886"/>
          </a:xfrm>
          <a:prstGeom prst="rect">
            <a:avLst/>
          </a:prstGeom>
          <a:noFill/>
        </p:spPr>
        <p:txBody>
          <a:bodyPr wrap="none" rtlCol="0">
            <a:spAutoFit/>
          </a:bodyPr>
          <a:lstStyle/>
          <a:p>
            <a:r>
              <a:rPr lang="en-GB" sz="2000" dirty="0">
                <a:solidFill>
                  <a:srgbClr val="00B050"/>
                </a:solidFill>
              </a:rPr>
              <a:t>“Show me that you are ready for higher learning</a:t>
            </a:r>
          </a:p>
          <a:p>
            <a:r>
              <a:rPr lang="en-GB" sz="2000" dirty="0">
                <a:solidFill>
                  <a:srgbClr val="00B050"/>
                </a:solidFill>
              </a:rPr>
              <a:t>  and university/student life”</a:t>
            </a:r>
          </a:p>
        </p:txBody>
      </p:sp>
      <p:sp>
        <p:nvSpPr>
          <p:cNvPr id="10" name="TextBox 9"/>
          <p:cNvSpPr txBox="1"/>
          <p:nvPr/>
        </p:nvSpPr>
        <p:spPr>
          <a:xfrm>
            <a:off x="3635896" y="2060848"/>
            <a:ext cx="5355505" cy="707886"/>
          </a:xfrm>
          <a:prstGeom prst="rect">
            <a:avLst/>
          </a:prstGeom>
          <a:noFill/>
        </p:spPr>
        <p:txBody>
          <a:bodyPr wrap="none" rtlCol="0">
            <a:spAutoFit/>
          </a:bodyPr>
          <a:lstStyle/>
          <a:p>
            <a:r>
              <a:rPr lang="en-GB" sz="2000" dirty="0">
                <a:solidFill>
                  <a:srgbClr val="00B050"/>
                </a:solidFill>
              </a:rPr>
              <a:t>“Show me that you understand and can handle </a:t>
            </a:r>
          </a:p>
          <a:p>
            <a:r>
              <a:rPr lang="en-GB" sz="2000" dirty="0">
                <a:solidFill>
                  <a:srgbClr val="00B050"/>
                </a:solidFill>
              </a:rPr>
              <a:t>  the </a:t>
            </a:r>
            <a:r>
              <a:rPr lang="en-GB" sz="2000">
                <a:solidFill>
                  <a:srgbClr val="00B050"/>
                </a:solidFill>
              </a:rPr>
              <a:t>content and pressures </a:t>
            </a:r>
            <a:r>
              <a:rPr lang="en-GB" sz="2000" dirty="0">
                <a:solidFill>
                  <a:srgbClr val="00B050"/>
                </a:solidFill>
              </a:rPr>
              <a:t>of the chosen course”</a:t>
            </a:r>
          </a:p>
        </p:txBody>
      </p:sp>
      <p:sp>
        <p:nvSpPr>
          <p:cNvPr id="11" name="TextBox 10"/>
          <p:cNvSpPr txBox="1"/>
          <p:nvPr/>
        </p:nvSpPr>
        <p:spPr>
          <a:xfrm>
            <a:off x="3635896" y="3426415"/>
            <a:ext cx="4943276" cy="707886"/>
          </a:xfrm>
          <a:prstGeom prst="rect">
            <a:avLst/>
          </a:prstGeom>
          <a:noFill/>
        </p:spPr>
        <p:txBody>
          <a:bodyPr wrap="none" rtlCol="0">
            <a:spAutoFit/>
          </a:bodyPr>
          <a:lstStyle/>
          <a:p>
            <a:r>
              <a:rPr lang="en-GB" sz="2000" dirty="0">
                <a:solidFill>
                  <a:srgbClr val="00B050"/>
                </a:solidFill>
              </a:rPr>
              <a:t>“Let me know why this particular subject and </a:t>
            </a:r>
          </a:p>
          <a:p>
            <a:r>
              <a:rPr lang="en-GB" sz="2000" dirty="0">
                <a:solidFill>
                  <a:srgbClr val="00B050"/>
                </a:solidFill>
              </a:rPr>
              <a:t>  convince me that you will see it through”</a:t>
            </a:r>
          </a:p>
        </p:txBody>
      </p:sp>
      <p:sp>
        <p:nvSpPr>
          <p:cNvPr id="12" name="TextBox 11"/>
          <p:cNvSpPr txBox="1"/>
          <p:nvPr/>
        </p:nvSpPr>
        <p:spPr>
          <a:xfrm>
            <a:off x="3635896" y="4794567"/>
            <a:ext cx="5182188" cy="707886"/>
          </a:xfrm>
          <a:prstGeom prst="rect">
            <a:avLst/>
          </a:prstGeom>
          <a:noFill/>
        </p:spPr>
        <p:txBody>
          <a:bodyPr wrap="none" rtlCol="0">
            <a:spAutoFit/>
          </a:bodyPr>
          <a:lstStyle/>
          <a:p>
            <a:r>
              <a:rPr lang="en-GB" sz="2000" dirty="0">
                <a:solidFill>
                  <a:srgbClr val="00B050"/>
                </a:solidFill>
              </a:rPr>
              <a:t>“Let me know that you have done your research</a:t>
            </a:r>
          </a:p>
          <a:p>
            <a:r>
              <a:rPr lang="en-GB" sz="2000" dirty="0">
                <a:solidFill>
                  <a:srgbClr val="00B050"/>
                </a:solidFill>
              </a:rPr>
              <a:t>  and are a reflective thinker”</a:t>
            </a:r>
          </a:p>
        </p:txBody>
      </p:sp>
    </p:spTree>
    <p:extLst>
      <p:ext uri="{BB962C8B-B14F-4D97-AF65-F5344CB8AC3E}">
        <p14:creationId xmlns:p14="http://schemas.microsoft.com/office/powerpoint/2010/main" val="387364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b="0" dirty="0">
                <a:solidFill>
                  <a:srgbClr val="FF0000"/>
                </a:solidFill>
              </a:rPr>
              <a:t>What do admissions staff look for?</a:t>
            </a:r>
          </a:p>
        </p:txBody>
      </p:sp>
      <p:sp>
        <p:nvSpPr>
          <p:cNvPr id="3" name="Content Placeholder 2"/>
          <p:cNvSpPr>
            <a:spLocks noGrp="1"/>
          </p:cNvSpPr>
          <p:nvPr>
            <p:ph sz="quarter" idx="10"/>
          </p:nvPr>
        </p:nvSpPr>
        <p:spPr/>
        <p:txBody>
          <a:bodyPr/>
          <a:lstStyle/>
          <a:p>
            <a:r>
              <a:rPr lang="en-GB" dirty="0"/>
              <a:t>A real feel for </a:t>
            </a:r>
            <a:r>
              <a:rPr lang="en-GB" b="1" dirty="0">
                <a:solidFill>
                  <a:srgbClr val="FF0000"/>
                </a:solidFill>
              </a:rPr>
              <a:t>YOU as an INDIVIDUAL </a:t>
            </a:r>
            <a:r>
              <a:rPr lang="en-GB" dirty="0"/>
              <a:t>- What’s </a:t>
            </a:r>
            <a:r>
              <a:rPr lang="en-GB" b="1" u="sng" dirty="0">
                <a:solidFill>
                  <a:srgbClr val="FF0000"/>
                </a:solidFill>
              </a:rPr>
              <a:t>YOUR</a:t>
            </a:r>
            <a:r>
              <a:rPr lang="en-GB" dirty="0"/>
              <a:t> story?</a:t>
            </a:r>
            <a:endParaRPr lang="en-GB" b="1" dirty="0">
              <a:solidFill>
                <a:srgbClr val="FF0000"/>
              </a:solidFill>
            </a:endParaRPr>
          </a:p>
          <a:p>
            <a:r>
              <a:rPr lang="en-GB" b="1" dirty="0">
                <a:solidFill>
                  <a:srgbClr val="FF0000"/>
                </a:solidFill>
              </a:rPr>
              <a:t>Why you chose the SUBJECT</a:t>
            </a:r>
          </a:p>
          <a:p>
            <a:r>
              <a:rPr lang="en-GB" dirty="0"/>
              <a:t>Evidence of:</a:t>
            </a:r>
          </a:p>
          <a:p>
            <a:pPr lvl="1"/>
            <a:r>
              <a:rPr lang="en-GB" dirty="0"/>
              <a:t>a real </a:t>
            </a:r>
            <a:r>
              <a:rPr lang="en-GB" b="1" dirty="0"/>
              <a:t>commitment to </a:t>
            </a:r>
            <a:r>
              <a:rPr lang="en-GB" dirty="0"/>
              <a:t>and </a:t>
            </a:r>
            <a:r>
              <a:rPr lang="en-GB" b="1" dirty="0"/>
              <a:t>critical engagement </a:t>
            </a:r>
            <a:r>
              <a:rPr lang="en-GB" dirty="0"/>
              <a:t>with the subject</a:t>
            </a:r>
          </a:p>
          <a:p>
            <a:pPr lvl="1"/>
            <a:r>
              <a:rPr lang="en-GB" dirty="0"/>
              <a:t>effective research</a:t>
            </a:r>
          </a:p>
          <a:p>
            <a:pPr lvl="1"/>
            <a:r>
              <a:rPr lang="en-GB" dirty="0"/>
              <a:t>reflective thinking</a:t>
            </a:r>
          </a:p>
          <a:p>
            <a:pPr lvl="1"/>
            <a:r>
              <a:rPr lang="en-GB" b="1" dirty="0"/>
              <a:t>relevant transferable skills</a:t>
            </a:r>
          </a:p>
          <a:p>
            <a:pPr lvl="1"/>
            <a:r>
              <a:rPr lang="en-GB" dirty="0"/>
              <a:t>an ability to work out </a:t>
            </a:r>
            <a:r>
              <a:rPr lang="en-GB" b="1" dirty="0"/>
              <a:t>what is most important </a:t>
            </a:r>
            <a:r>
              <a:rPr lang="en-GB" dirty="0"/>
              <a:t>to include and give the </a:t>
            </a:r>
            <a:r>
              <a:rPr lang="en-GB" b="1" dirty="0"/>
              <a:t>relevant depth </a:t>
            </a:r>
            <a:r>
              <a:rPr lang="en-GB" dirty="0"/>
              <a:t>of coverage supported by </a:t>
            </a:r>
            <a:r>
              <a:rPr lang="en-GB" b="1" dirty="0"/>
              <a:t>concrete</a:t>
            </a:r>
            <a:r>
              <a:rPr lang="en-GB" dirty="0"/>
              <a:t> </a:t>
            </a:r>
            <a:r>
              <a:rPr lang="en-GB" b="1" dirty="0"/>
              <a:t>evidence </a:t>
            </a:r>
            <a:r>
              <a:rPr lang="en-GB" dirty="0"/>
              <a:t>and </a:t>
            </a:r>
            <a:r>
              <a:rPr lang="en-GB" b="1" dirty="0"/>
              <a:t>examples</a:t>
            </a:r>
          </a:p>
          <a:p>
            <a:pPr lvl="1"/>
            <a:r>
              <a:rPr lang="en-GB" dirty="0"/>
              <a:t>your ability to </a:t>
            </a:r>
            <a:r>
              <a:rPr lang="en-GB" b="1" dirty="0"/>
              <a:t>write effectively </a:t>
            </a:r>
            <a:r>
              <a:rPr lang="en-GB" dirty="0"/>
              <a:t>to convey all of the above </a:t>
            </a:r>
            <a:r>
              <a:rPr lang="en-GB" b="1" dirty="0"/>
              <a:t>clearly, concisely</a:t>
            </a:r>
            <a:r>
              <a:rPr lang="en-GB" dirty="0"/>
              <a:t> and </a:t>
            </a:r>
            <a:r>
              <a:rPr lang="en-GB" b="1" dirty="0"/>
              <a:t>precisely</a:t>
            </a:r>
            <a:r>
              <a:rPr lang="en-GB" dirty="0"/>
              <a:t> in </a:t>
            </a:r>
            <a:r>
              <a:rPr lang="en-GB" b="1" dirty="0"/>
              <a:t>plain English prose </a:t>
            </a:r>
            <a:r>
              <a:rPr lang="en-GB" dirty="0"/>
              <a:t>within the limits set.</a:t>
            </a:r>
          </a:p>
          <a:p>
            <a:pPr lvl="1"/>
            <a:endParaRPr lang="en-GB" dirty="0"/>
          </a:p>
        </p:txBody>
      </p:sp>
    </p:spTree>
    <p:extLst>
      <p:ext uri="{BB962C8B-B14F-4D97-AF65-F5344CB8AC3E}">
        <p14:creationId xmlns:p14="http://schemas.microsoft.com/office/powerpoint/2010/main" val="2487171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44529" y="116720"/>
            <a:ext cx="8028000" cy="792000"/>
          </a:xfrm>
        </p:spPr>
        <p:txBody>
          <a:bodyPr/>
          <a:lstStyle/>
          <a:p>
            <a:r>
              <a:rPr lang="en-GB" b="0" dirty="0">
                <a:solidFill>
                  <a:srgbClr val="FF0000"/>
                </a:solidFill>
              </a:rPr>
              <a:t>Writing style</a:t>
            </a:r>
          </a:p>
        </p:txBody>
      </p:sp>
      <p:sp>
        <p:nvSpPr>
          <p:cNvPr id="3" name="Content Placeholder 2"/>
          <p:cNvSpPr>
            <a:spLocks noGrp="1"/>
          </p:cNvSpPr>
          <p:nvPr>
            <p:ph sz="quarter" idx="10"/>
          </p:nvPr>
        </p:nvSpPr>
        <p:spPr>
          <a:xfrm>
            <a:off x="568600" y="908720"/>
            <a:ext cx="8395888" cy="5616624"/>
          </a:xfrm>
        </p:spPr>
        <p:txBody>
          <a:bodyPr>
            <a:normAutofit lnSpcReduction="10000"/>
          </a:bodyPr>
          <a:lstStyle/>
          <a:p>
            <a:r>
              <a:rPr lang="en-GB" b="1" dirty="0"/>
              <a:t>Plain English is best</a:t>
            </a:r>
          </a:p>
          <a:p>
            <a:pPr lvl="1"/>
            <a:r>
              <a:rPr lang="en-GB" sz="1800" dirty="0"/>
              <a:t>Use a varied vocabulary (but not words or foreign phrases you are unfamiliar with); avoid non-sequiturs, waffle and repetition; be clear, concise and precise; avoid errors in spelling, punctuation and grammar </a:t>
            </a:r>
          </a:p>
          <a:p>
            <a:pPr marL="360000" lvl="1" indent="0">
              <a:buNone/>
            </a:pPr>
            <a:endParaRPr lang="en-GB" sz="1100" dirty="0"/>
          </a:p>
          <a:p>
            <a:r>
              <a:rPr lang="en-GB" b="1" dirty="0"/>
              <a:t>Try to have an interesting opening to catch the reader’s attention</a:t>
            </a:r>
          </a:p>
          <a:p>
            <a:pPr lvl="1"/>
            <a:r>
              <a:rPr lang="en-GB" sz="1800" dirty="0"/>
              <a:t>Not “Ever since I was very young I have been interested in…”</a:t>
            </a:r>
          </a:p>
          <a:p>
            <a:pPr marL="360000" lvl="1" indent="0">
              <a:buNone/>
            </a:pPr>
            <a:endParaRPr lang="en-GB" sz="1100" dirty="0"/>
          </a:p>
          <a:p>
            <a:r>
              <a:rPr lang="en-GB" b="1" dirty="0"/>
              <a:t>Should be well structured</a:t>
            </a:r>
          </a:p>
          <a:p>
            <a:pPr lvl="1"/>
            <a:r>
              <a:rPr lang="en-GB" sz="1800" dirty="0"/>
              <a:t>Written in paragraphs that flow well</a:t>
            </a:r>
          </a:p>
          <a:p>
            <a:pPr marL="360000" lvl="1" indent="0">
              <a:buNone/>
            </a:pPr>
            <a:endParaRPr lang="en-GB" sz="1100" dirty="0"/>
          </a:p>
          <a:p>
            <a:r>
              <a:rPr lang="en-GB" b="1" dirty="0"/>
              <a:t>Should relate very strongly to the chosen subject/course</a:t>
            </a:r>
          </a:p>
          <a:p>
            <a:pPr lvl="1"/>
            <a:r>
              <a:rPr lang="en-GB" sz="1800" dirty="0"/>
              <a:t>At least </a:t>
            </a:r>
            <a:r>
              <a:rPr lang="en-GB" sz="1800" b="1" dirty="0">
                <a:solidFill>
                  <a:srgbClr val="FF0000"/>
                </a:solidFill>
              </a:rPr>
              <a:t>2/3</a:t>
            </a:r>
            <a:r>
              <a:rPr lang="en-GB" sz="1800" dirty="0"/>
              <a:t> should relate to this</a:t>
            </a:r>
          </a:p>
          <a:p>
            <a:pPr lvl="1"/>
            <a:r>
              <a:rPr lang="en-GB" sz="1800" dirty="0"/>
              <a:t>Unless strongly vocational (when you need to explain how you know this is the right career for you and that you are right for it – as much as 40% - 50%)</a:t>
            </a:r>
          </a:p>
          <a:p>
            <a:pPr lvl="1"/>
            <a:endParaRPr lang="en-GB" sz="1100" dirty="0"/>
          </a:p>
          <a:p>
            <a:r>
              <a:rPr lang="en-GB" b="1" dirty="0"/>
              <a:t>End strongly</a:t>
            </a:r>
          </a:p>
          <a:p>
            <a:pPr lvl="1"/>
            <a:r>
              <a:rPr lang="en-GB" sz="1800" dirty="0"/>
              <a:t>Bring it all together and round off positively; don’t just end abruptly or trail off</a:t>
            </a:r>
          </a:p>
          <a:p>
            <a:pPr lvl="1"/>
            <a:endParaRPr lang="en-GB" dirty="0"/>
          </a:p>
          <a:p>
            <a:endParaRPr lang="en-GB" dirty="0"/>
          </a:p>
          <a:p>
            <a:pPr marL="0" indent="0">
              <a:buNone/>
            </a:pPr>
            <a:endParaRPr lang="en-GB" dirty="0"/>
          </a:p>
        </p:txBody>
      </p:sp>
    </p:spTree>
    <p:extLst>
      <p:ext uri="{BB962C8B-B14F-4D97-AF65-F5344CB8AC3E}">
        <p14:creationId xmlns:p14="http://schemas.microsoft.com/office/powerpoint/2010/main" val="37747772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1.53290.0"/>
</version>
</file>

<file path=customXml/itemProps1.xml><?xml version="1.0" encoding="utf-8"?>
<ds:datastoreItem xmlns:ds="http://schemas.openxmlformats.org/officeDocument/2006/customXml" ds:itemID="{18151689-C405-4179-972C-DEBED5489152}">
  <ds:schemaRefs/>
</ds:datastoreItem>
</file>

<file path=docProps/app.xml><?xml version="1.0" encoding="utf-8"?>
<Properties xmlns="http://schemas.openxmlformats.org/officeDocument/2006/extended-properties" xmlns:vt="http://schemas.openxmlformats.org/officeDocument/2006/docPropsVTypes">
  <TotalTime>5467</TotalTime>
  <Words>1755</Words>
  <Application>Microsoft Office PowerPoint</Application>
  <PresentationFormat>On-screen Show (4:3)</PresentationFormat>
  <Paragraphs>195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Master</vt:lpstr>
      <vt:lpstr>Research is of vital importance</vt:lpstr>
      <vt:lpstr>The parameters </vt:lpstr>
      <vt:lpstr>Information and tools are available</vt:lpstr>
      <vt:lpstr>UCAS similarity detection service </vt:lpstr>
      <vt:lpstr>What happens…?</vt:lpstr>
      <vt:lpstr>PowerPoint Presentation</vt:lpstr>
      <vt:lpstr>PowerPoint Presentation</vt:lpstr>
      <vt:lpstr>What do admissions staff look for?</vt:lpstr>
      <vt:lpstr>Writing style</vt:lpstr>
      <vt:lpstr>Ensure you statement makes you stand out from the crowd for ‘good reasons’ not bad ones</vt:lpstr>
      <vt:lpstr>Quotes</vt:lpstr>
      <vt:lpstr>Humour</vt:lpstr>
      <vt:lpstr>How to write about skills – the ABC method</vt:lpstr>
      <vt:lpstr>Good reasons: showing subject insight</vt:lpstr>
      <vt:lpstr>Good reasons: showing critical thinking and analytical ability</vt:lpstr>
      <vt:lpstr>Good reasons: being concise</vt:lpstr>
      <vt:lpstr>Good reasons: critical engagement and reflective thinking</vt:lpstr>
      <vt:lpstr>A law applicants first draft</vt:lpstr>
      <vt:lpstr> </vt:lpstr>
    </vt:vector>
  </TitlesOfParts>
  <Company>UCAS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mattheww</dc:creator>
  <cp:lastModifiedBy>Steven Price</cp:lastModifiedBy>
  <cp:revision>649</cp:revision>
  <dcterms:created xsi:type="dcterms:W3CDTF">2013-05-01T09:23:57Z</dcterms:created>
  <dcterms:modified xsi:type="dcterms:W3CDTF">2021-05-06T08:28:48Z</dcterms:modified>
</cp:coreProperties>
</file>