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7CE6-A927-47B9-84A1-222354E9F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8AF4-4F00-4324-8836-FE8627E53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29E20-A626-4099-A972-4CB8A2A9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DFCAE-6541-46F1-8812-2A3F95B2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01F2C-BD10-49C3-ABF2-1367B75E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5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DDB1-F01F-47CB-B720-BA19C8DE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7654B-26F6-4ADC-8A9B-8D4F5CBF0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F708-2F75-4318-88A4-DFA27CC1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0E9E-43D0-49C9-B433-578851EF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F1CBF-F451-4372-B47C-EF45D3C0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45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63E26-F47C-4755-9650-E54C00850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055DD-9CBB-4494-8919-6DC47CF57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13706-5DF8-4317-B121-B58BD81E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CE906-2F7A-45CF-8221-C088E888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3ED1D-AF32-4B02-B028-88F2717F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8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161F9-9494-4828-9676-0D8083A8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5700-CD2A-43EA-923E-016A9990A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1F41B-526B-441A-A4AB-CB687A70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83AA-BC72-4914-A61D-83AC41C5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EF699-5A93-444D-B398-3E800726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5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32F0B-6248-460A-9326-BAD3CA54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E7958-F9CC-4EAF-933A-5D8CC12A4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6E66B-6E94-4DE0-8753-7479498C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0BA59-2737-4D55-85B3-BFA718AC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D8B94-1F4C-41C6-BD28-6A72586C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0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F0A94-383F-4CAC-8B96-7B13FBDCD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2FBC7-DCBF-4CE4-9BB7-053269092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A7AE9-3526-4E28-8205-21D1A45FF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223C3-40CB-47AB-A7CF-C2A19B20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AE883-DEED-4277-BF35-814B9501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FF370-FBC4-437D-98AE-4E7156199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4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1AF9-8552-4945-B5D2-B8E97CAC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345F1-53CA-4FB2-808E-C21CBA16A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EEFE3-4F14-4E90-B8E6-7E52CB5CB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2AEE3C-4DBB-4AD9-A7AD-75D977965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C135F-7B02-4549-A883-4573DE2B8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FAA02D-EAEF-40B2-9F15-25CCA854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D27119-3215-4478-A3B1-D71E2E20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FD186-2369-4603-83B3-8314C0CF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8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6F3A-FD07-4A2D-B746-65EAC288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1A859-4E8B-4ADF-BAFF-5BA7198E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754B5-AED2-45C7-B598-1512EDC1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2CA45-E43C-4D78-BC8D-ADDB4D69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3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C342A-F717-45AE-8946-BCFE3247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88987-67AB-491D-BE69-603554AE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1993-5677-469D-A2EF-05841DB8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76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3ED-BEBD-44E6-8463-6B5B31D1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33D4-336B-4758-B380-781DCFD3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56B20-9107-488D-BDF2-DACBBDDED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6C118-4826-4B18-BBF5-C6889B42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94AA5-FE6E-4722-B77E-8BB3AB14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C0387-9A98-45F6-8BF0-46C11B38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7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ED55-A76F-4E08-9F0F-1C373ABD1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8DB27-4F75-4351-9DB2-DC712765CE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E0C26-046D-459C-93FC-740A17535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B453-8901-46D4-BC91-2778FA34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1143D-E2C3-4976-B46D-73D7F7FE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05BC5-F6AA-4046-8B37-DEEC8982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7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C0FB9-0641-4B28-8C4B-9552512C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80DF0-F21E-4740-B42B-62328E0E1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79F08-424A-43EA-95B2-572ABF016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A360-D238-4160-96DE-A01E2A414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BD058-5CD6-43E7-BFF5-57CABADD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5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39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1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43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45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51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B84F0B-184A-4EED-B832-FE58E0831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en-GB" sz="4000" b="1" u="sng" dirty="0">
                <a:solidFill>
                  <a:schemeClr val="tx2"/>
                </a:solidFill>
                <a:latin typeface="Tahoma" panose="020B0604030504040204" pitchFamily="34" charset="0"/>
              </a:rPr>
              <a:t>I.B. English Literature A Course Outline</a:t>
            </a:r>
            <a:r>
              <a:rPr lang="en-GB" sz="4000" dirty="0">
                <a:solidFill>
                  <a:schemeClr val="tx2"/>
                </a:solidFill>
                <a:latin typeface="Tahoma" panose="020B0604030504040204" pitchFamily="34" charset="0"/>
              </a:rPr>
              <a:t> </a:t>
            </a:r>
            <a:br>
              <a:rPr lang="en-GB" sz="4000" b="0" i="0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</a:b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42" y="2854"/>
            <a:ext cx="2783421" cy="2406445"/>
            <a:chOff x="-305" y="-4155"/>
            <a:chExt cx="2514948" cy="2174333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17253" y="4456669"/>
            <a:ext cx="2783421" cy="2406445"/>
            <a:chOff x="-305" y="-4155"/>
            <a:chExt cx="2514948" cy="2174333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5" name="Picture 2" descr="Logos and programme models - International Baccalaureate®">
            <a:extLst>
              <a:ext uri="{FF2B5EF4-FFF2-40B4-BE49-F238E27FC236}">
                <a16:creationId xmlns:a16="http://schemas.microsoft.com/office/drawing/2014/main" id="{B391417E-BE1B-4C96-87E9-A2D0A9359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35" y="3469922"/>
            <a:ext cx="3443357" cy="338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05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E6D370C3-CE5A-4DE5-8491-01A7A35CB653}"/>
              </a:ext>
            </a:extLst>
          </p:cNvPr>
          <p:cNvSpPr/>
          <p:nvPr/>
        </p:nvSpPr>
        <p:spPr>
          <a:xfrm>
            <a:off x="2610104" y="2513736"/>
            <a:ext cx="7984492" cy="35644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course is structured around the two central ideas of </a:t>
            </a:r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concepts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 </a:t>
            </a:r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inquiry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  We will study a variety of texts across the two years and consider the different interpretations that can be made of texts and underpinning these with close literary analysis.  As the IB Diploma is a world course, it is also essential that you learn about the contextual considerations surrounding each text and use this information to inform your interpretations of it. </a:t>
            </a: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FC333-FF3B-4485-A854-E6ACF10A01D1}"/>
              </a:ext>
            </a:extLst>
          </p:cNvPr>
          <p:cNvSpPr/>
          <p:nvPr/>
        </p:nvSpPr>
        <p:spPr>
          <a:xfrm>
            <a:off x="663163" y="2331088"/>
            <a:ext cx="76070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u="sng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is the course structured?</a:t>
            </a:r>
            <a:endParaRPr lang="en-GB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4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18029-C250-4171-9224-23BE38CE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4894"/>
            <a:ext cx="10640754" cy="7758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2200" u="sng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is the course assessed?</a:t>
            </a:r>
            <a:r>
              <a:rPr lang="en-US" altLang="en-US" sz="2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kumimoji="0" lang="en-US" altLang="en-US" sz="22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altLang="en-US" sz="2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course is assessed differently depending on if you are a HL or SL student:</a:t>
            </a:r>
            <a:endParaRPr lang="en-US" sz="2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26" name="Freeform: Shape 14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6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28" name="Freeform: Shape 20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2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1">
            <a:extLst>
              <a:ext uri="{FF2B5EF4-FFF2-40B4-BE49-F238E27FC236}">
                <a16:creationId xmlns:a16="http://schemas.microsoft.com/office/drawing/2014/main" id="{3F0739F2-57F5-4FB8-8E65-5A6F5A2C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1792615"/>
            <a:ext cx="44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endParaRPr kumimoji="0" lang="en-GB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0" name="Content Placeholder 3">
            <a:extLst>
              <a:ext uri="{FF2B5EF4-FFF2-40B4-BE49-F238E27FC236}">
                <a16:creationId xmlns:a16="http://schemas.microsoft.com/office/drawing/2014/main" id="{98AA122B-980A-43CF-B3A2-69A4310C8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747201"/>
              </p:ext>
            </p:extLst>
          </p:nvPr>
        </p:nvGraphicFramePr>
        <p:xfrm>
          <a:off x="285857" y="873405"/>
          <a:ext cx="10815155" cy="595977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46075">
                  <a:extLst>
                    <a:ext uri="{9D8B030D-6E8A-4147-A177-3AD203B41FA5}">
                      <a16:colId xmlns:a16="http://schemas.microsoft.com/office/drawing/2014/main" val="1563036642"/>
                    </a:ext>
                  </a:extLst>
                </a:gridCol>
                <a:gridCol w="846889">
                  <a:extLst>
                    <a:ext uri="{9D8B030D-6E8A-4147-A177-3AD203B41FA5}">
                      <a16:colId xmlns:a16="http://schemas.microsoft.com/office/drawing/2014/main" val="2690332239"/>
                    </a:ext>
                  </a:extLst>
                </a:gridCol>
                <a:gridCol w="4575302">
                  <a:extLst>
                    <a:ext uri="{9D8B030D-6E8A-4147-A177-3AD203B41FA5}">
                      <a16:colId xmlns:a16="http://schemas.microsoft.com/office/drawing/2014/main" val="2082376287"/>
                    </a:ext>
                  </a:extLst>
                </a:gridCol>
                <a:gridCol w="846889">
                  <a:extLst>
                    <a:ext uri="{9D8B030D-6E8A-4147-A177-3AD203B41FA5}">
                      <a16:colId xmlns:a16="http://schemas.microsoft.com/office/drawing/2014/main" val="1621928075"/>
                    </a:ext>
                  </a:extLst>
                </a:gridCol>
              </a:tblGrid>
              <a:tr h="3944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Higher Level</a:t>
                      </a:r>
                      <a:r>
                        <a:rPr lang="en-GB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Standard Level</a:t>
                      </a:r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5407663"/>
                  </a:ext>
                </a:extLst>
              </a:tr>
              <a:tr h="9982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1 Examination – Guided Literary Analysis (2 hours and 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The paper consists of two passages from two different literary forms.  You will write an analysis of both of the passages.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1 Examination – Guided Literary Analysis (1 hour and 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The paper consists of two passages from two different literary forms.  You select one passage and write an analysis of it.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787487"/>
                  </a:ext>
                </a:extLst>
              </a:tr>
              <a:tr h="79696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2 Examination – Comparative Essay (1 hour and 45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This paper consists of four general questions.  In response to one question, you write a comparative essay based on two works you have studied in the course.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25%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2 Examination – Comparative Essay (1 hour and 45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This paper consists of four general questions.  In response to one question, you write a comparative essay based on two works you have studied in the course.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63164"/>
                  </a:ext>
                </a:extLst>
              </a:tr>
              <a:tr h="119946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Internal Assessment – Individual Oral (15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Using two extracts from two texts you have studied (one of which must be in translation) you will deliver a 10 minute prepared response to your teachers, followed by 5 minutes of questions by one of your teachers.  The oral is recorded and then sent away to be moderated by the IB.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Internal Assessment – Individual Oral (15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Using two extracts from two texts you have studied (one of which must be in translation) you will deliver a 10 minute prepared response to your teachers, followed by 5 minutes of questions by one of your teachers.  The oral is recorded and then sent away to be moderated by the IB.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30%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270758"/>
                  </a:ext>
                </a:extLst>
              </a:tr>
              <a:tr h="9982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Higher Level Essay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You will written an essay on one literary text or work we have studied during the course.  The essay must by 1,200 – 1,500 words in length and can be in response to a title of your choice.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595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74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36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Rectangle 40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C9FBC-4CC4-4EA5-83E2-4755FB15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4561" y="125897"/>
            <a:ext cx="7345680" cy="6512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are the expectations?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46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3DD395A-C84A-4F27-95F4-2527CB7894E4}"/>
              </a:ext>
            </a:extLst>
          </p:cNvPr>
          <p:cNvSpPr/>
          <p:nvPr/>
        </p:nvSpPr>
        <p:spPr>
          <a:xfrm>
            <a:off x="375920" y="1624132"/>
            <a:ext cx="1106424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400" b="1" dirty="0"/>
              <a:t>We have a few very simple expectations of you as students; we require you to: </a:t>
            </a:r>
          </a:p>
          <a:p>
            <a:pPr fontAlgn="base"/>
            <a:endParaRPr lang="en-GB" sz="20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000" dirty="0"/>
              <a:t>Engage and participate in lessons bringing all of the necessary equipment with you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70C0"/>
                </a:solidFill>
              </a:rPr>
              <a:t>Keep all of your notes and work together in a well-organised folder which you bring with you to every lesson – this is your </a:t>
            </a:r>
            <a:r>
              <a:rPr lang="en-GB" sz="2000" b="1" u="sng" dirty="0">
                <a:solidFill>
                  <a:srgbClr val="0070C0"/>
                </a:solidFill>
              </a:rPr>
              <a:t>Learner Portfolio which the IB expect you to keep as evidence of the work you have completed during the course.</a:t>
            </a:r>
            <a:r>
              <a:rPr lang="en-GB" sz="2000" b="1" dirty="0">
                <a:solidFill>
                  <a:srgbClr val="0070C0"/>
                </a:solidFill>
              </a:rPr>
              <a:t>  If you decide to work electronically then you will need to regularly print a copy of your notes and keep them in a physical file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Complete all tasks, including homework, to the very best of your ability 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Meet all deadlines set, speaking with us in person in advance of a deadline if you have a problem in meeting it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Purchase and read the set texts promptly to ensure you are ready for the next stage of the course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Ask when you are unsure about anything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Only ever submit work which is your own with citations to other material you have read or used made clear  </a:t>
            </a:r>
          </a:p>
        </p:txBody>
      </p:sp>
    </p:spTree>
    <p:extLst>
      <p:ext uri="{BB962C8B-B14F-4D97-AF65-F5344CB8AC3E}">
        <p14:creationId xmlns:p14="http://schemas.microsoft.com/office/powerpoint/2010/main" val="166635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FA0F-8469-446B-9651-8A04E24A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40" y="838200"/>
            <a:ext cx="10515600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else do I need to know?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three areas of exploration which underpin the course:</a:t>
            </a:r>
            <a:r>
              <a:rPr lang="en-GB" dirty="0"/>
              <a:t> </a:t>
            </a:r>
            <a:br>
              <a:rPr lang="en-GB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ADA94-FCAD-4F1B-A43D-ECF6D38CB37B}"/>
              </a:ext>
            </a:extLst>
          </p:cNvPr>
          <p:cNvSpPr/>
          <p:nvPr/>
        </p:nvSpPr>
        <p:spPr>
          <a:xfrm>
            <a:off x="3916760" y="1666082"/>
            <a:ext cx="4414359" cy="4812506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 anchor="t">
            <a:no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Intertextuality:  connecting texts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Looking at similarities and differences between texts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Examining how texts connect over different time periods and how concepts evolve and change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how our perceptions of texts are different depending on when we receive them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how perspectives on global issues evolve and change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about how and why writers use specific literary techniques to create different effects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Examining connections between genres and how techniques can be used to create similar and different effects in these genres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Looking at how writers use others texts as inspiration for their writing, for example through satirising them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B145CB-BC50-4979-BA0D-4C4EE1D35563}"/>
              </a:ext>
            </a:extLst>
          </p:cNvPr>
          <p:cNvSpPr/>
          <p:nvPr/>
        </p:nvSpPr>
        <p:spPr>
          <a:xfrm>
            <a:off x="8485979" y="1938735"/>
            <a:ext cx="3550920" cy="4545806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 anchor="t">
            <a:no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b="1" dirty="0">
                <a:solidFill>
                  <a:srgbClr val="000000"/>
                </a:solidFill>
                <a:latin typeface="Tahoma" panose="020B0604030504040204" pitchFamily="34" charset="0"/>
              </a:rPr>
              <a:t>Time and Space</a:t>
            </a: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Exploring the cultural contexts in which texts are written and understood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Considering what was happening around the writer at the time at which they were writing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Examining what views the writer puts forward and how these were shaped by events around them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Looking at how our reading today may be different and why – what has changed? 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Examining how literary texts can be read from different perspectives including literary critical perspectives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The biography of a writer and their life experiences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39A69-7501-4BED-BA45-08DBE20CF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01" y="1944688"/>
            <a:ext cx="3606800" cy="4533900"/>
          </a:xfrm>
          <a:ln w="57150">
            <a:solidFill>
              <a:schemeClr val="accent1"/>
            </a:solidFill>
          </a:ln>
        </p:spPr>
        <p:txBody>
          <a:bodyPr wrap="square" anchor="t">
            <a:normAutofit/>
          </a:bodyPr>
          <a:lstStyle/>
          <a:p>
            <a:pPr marL="0" indent="0" fontAlgn="base">
              <a:buNone/>
            </a:pP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Readers, writers and texts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 consideration of the techniques writers use to construct meaning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Thinking about how the reader has a role in constructing meaning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Sharing, listening to and adapting your reading of a text through discussion and sharing of ideas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the use of similar techniques in different genres and the effects created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Transforming a text between genres and considering the effects of changing choices on the reception created </a:t>
            </a:r>
          </a:p>
          <a:p>
            <a:pPr marL="0" indent="0">
              <a:buNone/>
            </a:pPr>
            <a:endParaRPr lang="en-GB" sz="13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ACF505-A891-4EF3-979B-9720FBEBBD90}"/>
              </a:ext>
            </a:extLst>
          </p:cNvPr>
          <p:cNvSpPr/>
          <p:nvPr/>
        </p:nvSpPr>
        <p:spPr>
          <a:xfrm>
            <a:off x="2341989" y="1253323"/>
            <a:ext cx="781668" cy="67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1" name="Graphic 10" descr="Books">
            <a:extLst>
              <a:ext uri="{FF2B5EF4-FFF2-40B4-BE49-F238E27FC236}">
                <a16:creationId xmlns:a16="http://schemas.microsoft.com/office/drawing/2014/main" id="{9DE4AC6B-4D0B-48AD-988A-F965E885E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7515" y="1316461"/>
            <a:ext cx="550615" cy="55061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B1FE652-5B12-4845-8211-C609F464BBCB}"/>
              </a:ext>
            </a:extLst>
          </p:cNvPr>
          <p:cNvSpPr/>
          <p:nvPr/>
        </p:nvSpPr>
        <p:spPr>
          <a:xfrm>
            <a:off x="7635307" y="5883451"/>
            <a:ext cx="591790" cy="5911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4" name="Graphic 13" descr="Spider web">
            <a:extLst>
              <a:ext uri="{FF2B5EF4-FFF2-40B4-BE49-F238E27FC236}">
                <a16:creationId xmlns:a16="http://schemas.microsoft.com/office/drawing/2014/main" id="{2B401BBE-9C66-4EBE-9BA3-E5468F03CF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1163" y="5914541"/>
            <a:ext cx="560077" cy="560077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5DA95D99-D0BF-4350-BE90-F74257B01483}"/>
              </a:ext>
            </a:extLst>
          </p:cNvPr>
          <p:cNvSpPr/>
          <p:nvPr/>
        </p:nvSpPr>
        <p:spPr>
          <a:xfrm>
            <a:off x="11255006" y="1173809"/>
            <a:ext cx="727096" cy="69326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7" name="Graphic 16" descr="Astronaut">
            <a:extLst>
              <a:ext uri="{FF2B5EF4-FFF2-40B4-BE49-F238E27FC236}">
                <a16:creationId xmlns:a16="http://schemas.microsoft.com/office/drawing/2014/main" id="{AB0763B9-3686-4D77-904E-80E46AB779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6327" y="1209348"/>
            <a:ext cx="583266" cy="58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5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CB719-DB75-40CA-B5C0-2BC539A5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868" y="962053"/>
            <a:ext cx="10224131" cy="474555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tx2"/>
                </a:solidFill>
              </a:rPr>
              <a:t>We will spend lots of time exploring these in detail over the two years so don’t panic if anything seems a little alien at first!  </a:t>
            </a:r>
          </a:p>
          <a:p>
            <a:pPr marL="0" indent="0">
              <a:buNone/>
            </a:pPr>
            <a:endParaRPr lang="en-GB" sz="4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4000" dirty="0">
                <a:solidFill>
                  <a:schemeClr val="tx2"/>
                </a:solidFill>
              </a:rPr>
              <a:t>At the end of your studies, you should be able to look back with confidence and see how what we have done has enabled you to explore these ideas.</a:t>
            </a:r>
          </a:p>
          <a:p>
            <a:endParaRPr lang="en-GB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0195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11D09-5356-41E8-B068-39013BD97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Global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A1B6E-728E-47A2-A0CE-70C98620F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These are integral to our course and your preparation for </a:t>
            </a:r>
            <a:r>
              <a:rPr lang="en-GB"/>
              <a:t>the Individual Oral.</a:t>
            </a:r>
          </a:p>
        </p:txBody>
      </p:sp>
    </p:spTree>
    <p:extLst>
      <p:ext uri="{BB962C8B-B14F-4D97-AF65-F5344CB8AC3E}">
        <p14:creationId xmlns:p14="http://schemas.microsoft.com/office/powerpoint/2010/main" val="176935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504AC92FCAD049B442E7F377828B2F" ma:contentTypeVersion="" ma:contentTypeDescription="Create a new document." ma:contentTypeScope="" ma:versionID="4169c34e7f1de858247840d5ad16f164">
  <xsd:schema xmlns:xsd="http://www.w3.org/2001/XMLSchema" xmlns:xs="http://www.w3.org/2001/XMLSchema" xmlns:p="http://schemas.microsoft.com/office/2006/metadata/properties" xmlns:ns2="088707e8-fca3-4b50-8023-506d0169dc9e" xmlns:ns3="c93c2b0a-439a-4c13-8661-7726fd6caa52" targetNamespace="http://schemas.microsoft.com/office/2006/metadata/properties" ma:root="true" ma:fieldsID="f777aa915e1eb5c81c610a7ff0a5e938" ns2:_="" ns3:_="">
    <xsd:import namespace="088707e8-fca3-4b50-8023-506d0169dc9e"/>
    <xsd:import namespace="c93c2b0a-439a-4c13-8661-7726fd6caa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707e8-fca3-4b50-8023-506d0169dc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c2b0a-439a-4c13-8661-7726fd6caa5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3BC90E-AB0F-4463-A614-C65DBD0563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8707e8-fca3-4b50-8023-506d0169dc9e"/>
    <ds:schemaRef ds:uri="c93c2b0a-439a-4c13-8661-7726fd6caa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31A679-3143-4B5B-A489-DB109B3BA0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2EA9C-ED7F-409E-9808-A83248E5D89B}">
  <ds:schemaRefs>
    <ds:schemaRef ds:uri="http://schemas.openxmlformats.org/package/2006/metadata/core-properties"/>
    <ds:schemaRef ds:uri="http://purl.org/dc/elements/1.1/"/>
    <ds:schemaRef ds:uri="c93c2b0a-439a-4c13-8661-7726fd6caa52"/>
    <ds:schemaRef ds:uri="http://schemas.microsoft.com/office/infopath/2007/PartnerControls"/>
    <ds:schemaRef ds:uri="088707e8-fca3-4b50-8023-506d0169dc9e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1015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Tahoma</vt:lpstr>
      <vt:lpstr>Office Theme</vt:lpstr>
      <vt:lpstr>I.B. English Literature A Course Outline  </vt:lpstr>
      <vt:lpstr>PowerPoint Presentation</vt:lpstr>
      <vt:lpstr>How is the course assessed?  The course is assessed differently depending on if you are a HL or SL student:</vt:lpstr>
      <vt:lpstr>What are the expectations?</vt:lpstr>
      <vt:lpstr>What else do I need to know? There are three areas of exploration which underpin the course:    </vt:lpstr>
      <vt:lpstr>PowerPoint Presentation</vt:lpstr>
      <vt:lpstr>Global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I.B. English Literature A Course Outline  </dc:title>
  <dc:creator>Sarah Sones</dc:creator>
  <cp:lastModifiedBy>Sarah Sones</cp:lastModifiedBy>
  <cp:revision>5</cp:revision>
  <dcterms:created xsi:type="dcterms:W3CDTF">2020-04-22T12:23:33Z</dcterms:created>
  <dcterms:modified xsi:type="dcterms:W3CDTF">2022-06-07T13:05:58Z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0x01010052504AC92FCAD049B442E7F377828B2F</vt:lpwstr>
  </property>
</Properties>
</file>