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716" r:id="rId6"/>
    <p:sldMasterId id="2147483733" r:id="rId7"/>
  </p:sldMasterIdLst>
  <p:notesMasterIdLst>
    <p:notesMasterId r:id="rId58"/>
  </p:notesMasterIdLst>
  <p:handoutMasterIdLst>
    <p:handoutMasterId r:id="rId59"/>
  </p:handoutMasterIdLst>
  <p:sldIdLst>
    <p:sldId id="387" r:id="rId8"/>
    <p:sldId id="627" r:id="rId9"/>
    <p:sldId id="628" r:id="rId10"/>
    <p:sldId id="629" r:id="rId11"/>
    <p:sldId id="634" r:id="rId12"/>
    <p:sldId id="635" r:id="rId13"/>
    <p:sldId id="638" r:id="rId14"/>
    <p:sldId id="640" r:id="rId15"/>
    <p:sldId id="641" r:id="rId16"/>
    <p:sldId id="630" r:id="rId17"/>
    <p:sldId id="639" r:id="rId18"/>
    <p:sldId id="642" r:id="rId19"/>
    <p:sldId id="673" r:id="rId20"/>
    <p:sldId id="674" r:id="rId21"/>
    <p:sldId id="682" r:id="rId22"/>
    <p:sldId id="683" r:id="rId23"/>
    <p:sldId id="684" r:id="rId24"/>
    <p:sldId id="685" r:id="rId25"/>
    <p:sldId id="681" r:id="rId26"/>
    <p:sldId id="687" r:id="rId27"/>
    <p:sldId id="689" r:id="rId28"/>
    <p:sldId id="690" r:id="rId29"/>
    <p:sldId id="694" r:id="rId30"/>
    <p:sldId id="695" r:id="rId31"/>
    <p:sldId id="737" r:id="rId32"/>
    <p:sldId id="705" r:id="rId33"/>
    <p:sldId id="698" r:id="rId34"/>
    <p:sldId id="699" r:id="rId35"/>
    <p:sldId id="700" r:id="rId36"/>
    <p:sldId id="703" r:id="rId37"/>
    <p:sldId id="716" r:id="rId38"/>
    <p:sldId id="717" r:id="rId39"/>
    <p:sldId id="718" r:id="rId40"/>
    <p:sldId id="607" r:id="rId41"/>
    <p:sldId id="719" r:id="rId42"/>
    <p:sldId id="724" r:id="rId43"/>
    <p:sldId id="725" r:id="rId44"/>
    <p:sldId id="727" r:id="rId45"/>
    <p:sldId id="726" r:id="rId46"/>
    <p:sldId id="728" r:id="rId47"/>
    <p:sldId id="729" r:id="rId48"/>
    <p:sldId id="554" r:id="rId49"/>
    <p:sldId id="730" r:id="rId50"/>
    <p:sldId id="401" r:id="rId51"/>
    <p:sldId id="732" r:id="rId52"/>
    <p:sldId id="735" r:id="rId53"/>
    <p:sldId id="736" r:id="rId54"/>
    <p:sldId id="278" r:id="rId55"/>
    <p:sldId id="606" r:id="rId56"/>
    <p:sldId id="645" r:id="rId57"/>
  </p:sldIdLst>
  <p:sldSz cx="24384000" cy="13716000"/>
  <p:notesSz cx="6811963" cy="9942513"/>
  <p:defaultTextStyle>
    <a:lvl1pPr algn="ctr" defTabSz="584200">
      <a:defRPr sz="5000">
        <a:solidFill>
          <a:srgbClr val="FFFFFF"/>
        </a:solidFill>
        <a:latin typeface="+mn-lt"/>
        <a:ea typeface="+mn-ea"/>
        <a:cs typeface="+mn-cs"/>
        <a:sym typeface="Helvetica Light"/>
      </a:defRPr>
    </a:lvl1pPr>
    <a:lvl2pPr indent="228600" algn="ctr" defTabSz="584200">
      <a:defRPr sz="5000">
        <a:solidFill>
          <a:srgbClr val="FFFFFF"/>
        </a:solidFill>
        <a:latin typeface="+mn-lt"/>
        <a:ea typeface="+mn-ea"/>
        <a:cs typeface="+mn-cs"/>
        <a:sym typeface="Helvetica Light"/>
      </a:defRPr>
    </a:lvl2pPr>
    <a:lvl3pPr indent="457200" algn="ctr" defTabSz="584200">
      <a:defRPr sz="5000">
        <a:solidFill>
          <a:srgbClr val="FFFFFF"/>
        </a:solidFill>
        <a:latin typeface="+mn-lt"/>
        <a:ea typeface="+mn-ea"/>
        <a:cs typeface="+mn-cs"/>
        <a:sym typeface="Helvetica Light"/>
      </a:defRPr>
    </a:lvl3pPr>
    <a:lvl4pPr indent="685800" algn="ctr" defTabSz="584200">
      <a:defRPr sz="5000">
        <a:solidFill>
          <a:srgbClr val="FFFFFF"/>
        </a:solidFill>
        <a:latin typeface="+mn-lt"/>
        <a:ea typeface="+mn-ea"/>
        <a:cs typeface="+mn-cs"/>
        <a:sym typeface="Helvetica Light"/>
      </a:defRPr>
    </a:lvl4pPr>
    <a:lvl5pPr indent="914400" algn="ctr" defTabSz="584200">
      <a:defRPr sz="5000">
        <a:solidFill>
          <a:srgbClr val="FFFFFF"/>
        </a:solidFill>
        <a:latin typeface="+mn-lt"/>
        <a:ea typeface="+mn-ea"/>
        <a:cs typeface="+mn-cs"/>
        <a:sym typeface="Helvetica Light"/>
      </a:defRPr>
    </a:lvl5pPr>
    <a:lvl6pPr indent="1143000" algn="ctr" defTabSz="584200">
      <a:defRPr sz="5000">
        <a:solidFill>
          <a:srgbClr val="FFFFFF"/>
        </a:solidFill>
        <a:latin typeface="+mn-lt"/>
        <a:ea typeface="+mn-ea"/>
        <a:cs typeface="+mn-cs"/>
        <a:sym typeface="Helvetica Light"/>
      </a:defRPr>
    </a:lvl6pPr>
    <a:lvl7pPr indent="1371600" algn="ctr" defTabSz="584200">
      <a:defRPr sz="5000">
        <a:solidFill>
          <a:srgbClr val="FFFFFF"/>
        </a:solidFill>
        <a:latin typeface="+mn-lt"/>
        <a:ea typeface="+mn-ea"/>
        <a:cs typeface="+mn-cs"/>
        <a:sym typeface="Helvetica Light"/>
      </a:defRPr>
    </a:lvl7pPr>
    <a:lvl8pPr indent="1600200" algn="ctr" defTabSz="584200">
      <a:defRPr sz="5000">
        <a:solidFill>
          <a:srgbClr val="FFFFFF"/>
        </a:solidFill>
        <a:latin typeface="+mn-lt"/>
        <a:ea typeface="+mn-ea"/>
        <a:cs typeface="+mn-cs"/>
        <a:sym typeface="Helvetica Light"/>
      </a:defRPr>
    </a:lvl8pPr>
    <a:lvl9pPr indent="1828800" algn="ctr" defTabSz="584200">
      <a:defRPr sz="50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478"/>
    <a:srgbClr val="6B275C"/>
    <a:srgbClr val="407A7D"/>
    <a:srgbClr val="53585F"/>
    <a:srgbClr val="844A74"/>
    <a:srgbClr val="632054"/>
    <a:srgbClr val="FFFFFF"/>
    <a:srgbClr val="833348"/>
    <a:srgbClr val="C0BC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3536" autoAdjust="0"/>
  </p:normalViewPr>
  <p:slideViewPr>
    <p:cSldViewPr snapToGrid="0">
      <p:cViewPr varScale="1">
        <p:scale>
          <a:sx n="28" d="100"/>
          <a:sy n="28" d="100"/>
        </p:scale>
        <p:origin x="140" y="40"/>
      </p:cViewPr>
      <p:guideLst/>
    </p:cSldViewPr>
  </p:slideViewPr>
  <p:outlineViewPr>
    <p:cViewPr>
      <p:scale>
        <a:sx n="33" d="100"/>
        <a:sy n="33" d="100"/>
      </p:scale>
      <p:origin x="0" y="-16781"/>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1" d="100"/>
          <a:sy n="81" d="100"/>
        </p:scale>
        <p:origin x="3108" y="-55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0" cy="498853"/>
          </a:xfrm>
          <a:prstGeom prst="rect">
            <a:avLst/>
          </a:prstGeom>
        </p:spPr>
        <p:txBody>
          <a:bodyPr vert="horz" lIns="92610" tIns="46305" rIns="92610" bIns="46305" rtlCol="0"/>
          <a:lstStyle>
            <a:lvl1pPr algn="l">
              <a:defRPr sz="1200"/>
            </a:lvl1pPr>
          </a:lstStyle>
          <a:p>
            <a:endParaRPr lang="en-GB"/>
          </a:p>
        </p:txBody>
      </p:sp>
      <p:sp>
        <p:nvSpPr>
          <p:cNvPr id="3" name="Date Placeholder 2"/>
          <p:cNvSpPr>
            <a:spLocks noGrp="1"/>
          </p:cNvSpPr>
          <p:nvPr>
            <p:ph type="dt" sz="quarter" idx="1"/>
          </p:nvPr>
        </p:nvSpPr>
        <p:spPr>
          <a:xfrm>
            <a:off x="3858537" y="0"/>
            <a:ext cx="2951850" cy="498853"/>
          </a:xfrm>
          <a:prstGeom prst="rect">
            <a:avLst/>
          </a:prstGeom>
        </p:spPr>
        <p:txBody>
          <a:bodyPr vert="horz" lIns="92610" tIns="46305" rIns="92610" bIns="46305" rtlCol="0"/>
          <a:lstStyle>
            <a:lvl1pPr algn="r">
              <a:defRPr sz="1200"/>
            </a:lvl1pPr>
          </a:lstStyle>
          <a:p>
            <a:fld id="{73058804-41F4-4166-8CA6-5788B7061770}" type="datetimeFigureOut">
              <a:rPr lang="en-GB" smtClean="0"/>
              <a:t>08/06/2022</a:t>
            </a:fld>
            <a:endParaRPr lang="en-GB"/>
          </a:p>
        </p:txBody>
      </p:sp>
      <p:sp>
        <p:nvSpPr>
          <p:cNvPr id="4" name="Footer Placeholder 3"/>
          <p:cNvSpPr>
            <a:spLocks noGrp="1"/>
          </p:cNvSpPr>
          <p:nvPr>
            <p:ph type="ftr" sz="quarter" idx="2"/>
          </p:nvPr>
        </p:nvSpPr>
        <p:spPr>
          <a:xfrm>
            <a:off x="0" y="9443663"/>
            <a:ext cx="2951850" cy="498852"/>
          </a:xfrm>
          <a:prstGeom prst="rect">
            <a:avLst/>
          </a:prstGeom>
        </p:spPr>
        <p:txBody>
          <a:bodyPr vert="horz" lIns="92610" tIns="46305" rIns="92610" bIns="46305" rtlCol="0" anchor="b"/>
          <a:lstStyle>
            <a:lvl1pPr algn="l">
              <a:defRPr sz="1200"/>
            </a:lvl1pPr>
          </a:lstStyle>
          <a:p>
            <a:endParaRPr lang="en-GB"/>
          </a:p>
        </p:txBody>
      </p:sp>
      <p:sp>
        <p:nvSpPr>
          <p:cNvPr id="5" name="Slide Number Placeholder 4"/>
          <p:cNvSpPr>
            <a:spLocks noGrp="1"/>
          </p:cNvSpPr>
          <p:nvPr>
            <p:ph type="sldNum" sz="quarter" idx="3"/>
          </p:nvPr>
        </p:nvSpPr>
        <p:spPr>
          <a:xfrm>
            <a:off x="3858537" y="9443663"/>
            <a:ext cx="2951850" cy="498852"/>
          </a:xfrm>
          <a:prstGeom prst="rect">
            <a:avLst/>
          </a:prstGeom>
        </p:spPr>
        <p:txBody>
          <a:bodyPr vert="horz" lIns="92610" tIns="46305" rIns="92610" bIns="46305" rtlCol="0" anchor="b"/>
          <a:lstStyle>
            <a:lvl1pPr algn="r">
              <a:defRPr sz="1200"/>
            </a:lvl1pPr>
          </a:lstStyle>
          <a:p>
            <a:fld id="{78E964C4-9239-4934-A20B-370BAFE140CF}" type="slidenum">
              <a:rPr lang="en-GB" smtClean="0"/>
              <a:t>‹#›</a:t>
            </a:fld>
            <a:endParaRPr lang="en-GB"/>
          </a:p>
        </p:txBody>
      </p:sp>
    </p:spTree>
    <p:extLst>
      <p:ext uri="{BB962C8B-B14F-4D97-AF65-F5344CB8AC3E}">
        <p14:creationId xmlns:p14="http://schemas.microsoft.com/office/powerpoint/2010/main" val="122074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hape 16"/>
          <p:cNvSpPr>
            <a:spLocks noGrp="1" noRot="1" noChangeAspect="1"/>
          </p:cNvSpPr>
          <p:nvPr>
            <p:ph type="sldImg"/>
          </p:nvPr>
        </p:nvSpPr>
        <p:spPr>
          <a:xfrm>
            <a:off x="90488" y="744538"/>
            <a:ext cx="6630987" cy="3730625"/>
          </a:xfrm>
          <a:prstGeom prst="rect">
            <a:avLst/>
          </a:prstGeom>
        </p:spPr>
        <p:txBody>
          <a:bodyPr lIns="92610" tIns="46305" rIns="92610" bIns="46305"/>
          <a:lstStyle/>
          <a:p>
            <a:pPr lvl="0"/>
            <a:endParaRPr dirty="0"/>
          </a:p>
        </p:txBody>
      </p:sp>
      <p:sp>
        <p:nvSpPr>
          <p:cNvPr id="17" name="Shape 17"/>
          <p:cNvSpPr>
            <a:spLocks noGrp="1"/>
          </p:cNvSpPr>
          <p:nvPr>
            <p:ph type="body" sz="quarter" idx="1"/>
          </p:nvPr>
        </p:nvSpPr>
        <p:spPr>
          <a:xfrm>
            <a:off x="908263" y="4722694"/>
            <a:ext cx="4995440" cy="4474130"/>
          </a:xfrm>
          <a:prstGeom prst="rect">
            <a:avLst/>
          </a:prstGeom>
        </p:spPr>
        <p:txBody>
          <a:bodyPr lIns="92610" tIns="46305" rIns="92610" bIns="46305"/>
          <a:lstStyle/>
          <a:p>
            <a:pPr lvl="0"/>
            <a:endParaRPr/>
          </a:p>
        </p:txBody>
      </p:sp>
    </p:spTree>
    <p:extLst>
      <p:ext uri="{BB962C8B-B14F-4D97-AF65-F5344CB8AC3E}">
        <p14:creationId xmlns:p14="http://schemas.microsoft.com/office/powerpoint/2010/main" val="2332134860"/>
      </p:ext>
    </p:extLst>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CLICK During this session we’ll be looking at how you can start deciding on a course or subject area.</a:t>
            </a:r>
          </a:p>
          <a:p>
            <a:r>
              <a:rPr lang="en-GB" dirty="0"/>
              <a:t>CLICK How you can compare your options in order to narrow down your choices.  CLICK where you can find more information.</a:t>
            </a:r>
          </a:p>
          <a:p>
            <a:r>
              <a:rPr lang="en-GB" dirty="0"/>
              <a:t>CLICK and some tips for completing your application</a:t>
            </a:r>
          </a:p>
          <a:p>
            <a:r>
              <a:rPr lang="en-GB" dirty="0"/>
              <a:t>CLICK and finally we’ll look at how you can write your personal statement to help you get offers from all your universities</a:t>
            </a:r>
          </a:p>
          <a:p>
            <a:endParaRPr lang="en-GB" dirty="0"/>
          </a:p>
        </p:txBody>
      </p:sp>
    </p:spTree>
    <p:extLst>
      <p:ext uri="{BB962C8B-B14F-4D97-AF65-F5344CB8AC3E}">
        <p14:creationId xmlns:p14="http://schemas.microsoft.com/office/powerpoint/2010/main" val="120966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look on UCAS you will find over 25,000 courses offered.  These could be 1 subject to focus on a particular area or to allow you to gain accreditation to a professional body, or a combination of courses allowing you to have a broader subject understanding when you graduate or to keep your options open in more than one subject area.</a:t>
            </a:r>
          </a:p>
          <a:p>
            <a:r>
              <a:rPr lang="en-GB" dirty="0"/>
              <a:t>There are over 350 universities in the UK and if you’re happy to travel further afield there are many universities across the world who teach in English or if you’re multi-lingual there may be even more places open to you.</a:t>
            </a:r>
          </a:p>
          <a:p>
            <a:r>
              <a:rPr lang="en-GB" dirty="0"/>
              <a:t>It’s great to have all this choice but you can only choose a maximum of 5 courses or universities to apply to so narrowing down is going to be essential.</a:t>
            </a:r>
          </a:p>
        </p:txBody>
      </p:sp>
    </p:spTree>
    <p:extLst>
      <p:ext uri="{BB962C8B-B14F-4D97-AF65-F5344CB8AC3E}">
        <p14:creationId xmlns:p14="http://schemas.microsoft.com/office/powerpoint/2010/main" val="81867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When choosing your course, The first thing to consider is your future career.  Do you have a definite or even a vague idea of what you would like to do?  What interests you?</a:t>
            </a:r>
          </a:p>
          <a:p>
            <a:endParaRPr lang="en-GB" dirty="0"/>
          </a:p>
          <a:p>
            <a:r>
              <a:rPr lang="en-GB" dirty="0"/>
              <a:t>Several jobs require you to have a specific university qualification, </a:t>
            </a:r>
            <a:endParaRPr lang="en-GB" strike="sngStrike" dirty="0"/>
          </a:p>
          <a:p>
            <a:r>
              <a:rPr lang="en-GB" dirty="0"/>
              <a:t>So, if you have a career in mind do explore whether there is a required university level qualification.  </a:t>
            </a:r>
          </a:p>
          <a:p>
            <a:r>
              <a:rPr lang="en-GB" dirty="0"/>
              <a:t>If you don’t already have a career in mind you could do a </a:t>
            </a:r>
            <a:r>
              <a:rPr lang="en-GB" u="sng" dirty="0"/>
              <a:t>careers, personality and interests test</a:t>
            </a:r>
            <a:r>
              <a:rPr lang="en-GB" dirty="0"/>
              <a:t> online to get ideas of what jobs or courses might suit you.</a:t>
            </a:r>
          </a:p>
          <a:p>
            <a:endParaRPr lang="en-GB" dirty="0"/>
          </a:p>
          <a:p>
            <a:endParaRPr lang="en-GB" dirty="0"/>
          </a:p>
        </p:txBody>
      </p:sp>
    </p:spTree>
    <p:extLst>
      <p:ext uri="{BB962C8B-B14F-4D97-AF65-F5344CB8AC3E}">
        <p14:creationId xmlns:p14="http://schemas.microsoft.com/office/powerpoint/2010/main" val="173128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Another great resource that you can use is the UCAS Explore Jobs page which you can find through the careers tab on their website.  This allows you to look at a job role, see what that job role involves, what you need to do to get started in that industry, the degrees and skills that will help you gain entry in to the career and again, which professional bodies represent the various roles within the industry.</a:t>
            </a:r>
          </a:p>
        </p:txBody>
      </p:sp>
    </p:spTree>
    <p:extLst>
      <p:ext uri="{BB962C8B-B14F-4D97-AF65-F5344CB8AC3E}">
        <p14:creationId xmlns:p14="http://schemas.microsoft.com/office/powerpoint/2010/main" val="926883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see many different careers areas here and you can click on </a:t>
            </a:r>
            <a:r>
              <a:rPr lang="en-GB" u="sng" dirty="0"/>
              <a:t>an area to find more </a:t>
            </a:r>
            <a:r>
              <a:rPr lang="en-GB" u="none" dirty="0"/>
              <a:t>jobs within that sector</a:t>
            </a:r>
            <a:endParaRPr lang="en-GB" dirty="0"/>
          </a:p>
        </p:txBody>
      </p:sp>
    </p:spTree>
    <p:extLst>
      <p:ext uri="{BB962C8B-B14F-4D97-AF65-F5344CB8AC3E}">
        <p14:creationId xmlns:p14="http://schemas.microsoft.com/office/powerpoint/2010/main" val="428571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Within information technology you’ll find tabs for lots of different roles.  Each of these will tell you, what you could earn and how many jobs there are likely to be available.  What the role is likely to mean you do each day.  The hard and soft skills you’re likely to use and How you can get a job like this or the possible routes into it.</a:t>
            </a:r>
          </a:p>
          <a:p>
            <a:endParaRPr lang="en-GB" dirty="0"/>
          </a:p>
        </p:txBody>
      </p:sp>
    </p:spTree>
    <p:extLst>
      <p:ext uri="{BB962C8B-B14F-4D97-AF65-F5344CB8AC3E}">
        <p14:creationId xmlns:p14="http://schemas.microsoft.com/office/powerpoint/2010/main" val="344930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t>
            </a:r>
            <a:r>
              <a:rPr lang="en-GB" b="1" dirty="0"/>
              <a:t>do not </a:t>
            </a:r>
            <a:r>
              <a:rPr lang="en-GB" dirty="0"/>
              <a:t>have a career in mind or the career you are interested in doesn’t have an associated university course then you could </a:t>
            </a:r>
            <a:r>
              <a:rPr lang="en-GB" u="sng" dirty="0"/>
              <a:t>have the full range of over 50,000 </a:t>
            </a:r>
            <a:r>
              <a:rPr lang="en-GB" u="none" dirty="0"/>
              <a:t>courses or course combinations </a:t>
            </a:r>
            <a:r>
              <a:rPr lang="en-GB" dirty="0"/>
              <a:t>to choose from.  You can take a </a:t>
            </a:r>
            <a:r>
              <a:rPr lang="en-GB" u="sng" dirty="0"/>
              <a:t>subject that you are already </a:t>
            </a:r>
            <a:r>
              <a:rPr lang="en-GB" dirty="0"/>
              <a:t>studying or choose a </a:t>
            </a:r>
            <a:r>
              <a:rPr lang="en-GB" u="none" dirty="0"/>
              <a:t>completely new one</a:t>
            </a:r>
            <a:r>
              <a:rPr lang="en-GB" dirty="0"/>
              <a:t>.  Many courses will not require you to have studied that subject before but do carefully check the entry requirements for each course before applying.  </a:t>
            </a:r>
          </a:p>
          <a:p>
            <a:r>
              <a:rPr lang="en-GB" dirty="0"/>
              <a:t>And whichever course you choose, </a:t>
            </a:r>
            <a:r>
              <a:rPr lang="en-GB" u="sng" dirty="0"/>
              <a:t>you will be gaining useful transferrable s</a:t>
            </a:r>
            <a:r>
              <a:rPr lang="en-GB" dirty="0"/>
              <a:t>kills for any future career</a:t>
            </a:r>
          </a:p>
          <a:p>
            <a:endParaRPr lang="en-GB" dirty="0"/>
          </a:p>
        </p:txBody>
      </p:sp>
    </p:spTree>
    <p:extLst>
      <p:ext uri="{BB962C8B-B14F-4D97-AF65-F5344CB8AC3E}">
        <p14:creationId xmlns:p14="http://schemas.microsoft.com/office/powerpoint/2010/main" val="168065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are you going to use UCAS to explore the course options which are available?  Here is the UCAS landing page - click on </a:t>
            </a:r>
            <a:r>
              <a:rPr lang="en-GB" u="sng" dirty="0"/>
              <a:t>undergraduate which is</a:t>
            </a:r>
            <a:r>
              <a:rPr lang="en-GB" dirty="0"/>
              <a:t> the collective term for </a:t>
            </a:r>
            <a:r>
              <a:rPr lang="en-GB" sz="3000" dirty="0">
                <a:effectLst/>
                <a:latin typeface="Helvetica Neue"/>
                <a:ea typeface="Helvetica Neue"/>
                <a:cs typeface="Helvetica Neue"/>
                <a:sym typeface="Helvetica Neue"/>
              </a:rPr>
              <a:t>bachelor degrees which you take after completing A levels, BTECs etc.</a:t>
            </a:r>
            <a:endParaRPr lang="en-GB" dirty="0"/>
          </a:p>
        </p:txBody>
      </p:sp>
    </p:spTree>
    <p:extLst>
      <p:ext uri="{BB962C8B-B14F-4D97-AF65-F5344CB8AC3E}">
        <p14:creationId xmlns:p14="http://schemas.microsoft.com/office/powerpoint/2010/main" val="128904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UCAS has grouped courses in to subject areas from Accounting at the start to Zoology at the end and a big variety in between.</a:t>
            </a:r>
          </a:p>
          <a:p>
            <a:r>
              <a:rPr lang="en-GB" dirty="0"/>
              <a:t>To give you an idea of the kind of information each tab provides </a:t>
            </a:r>
            <a:r>
              <a:rPr lang="en-GB" u="sng" dirty="0"/>
              <a:t>I am going to look at</a:t>
            </a:r>
            <a:r>
              <a:rPr lang="en-GB" dirty="0"/>
              <a:t> English.</a:t>
            </a:r>
          </a:p>
        </p:txBody>
      </p:sp>
    </p:spTree>
    <p:extLst>
      <p:ext uri="{BB962C8B-B14F-4D97-AF65-F5344CB8AC3E}">
        <p14:creationId xmlns:p14="http://schemas.microsoft.com/office/powerpoint/2010/main" val="4205182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5030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you have ideas of courses in mind you can go to the main UCAS webpage and type in the course title.  I have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chosen English Literature as an </a:t>
            </a:r>
            <a:r>
              <a:rPr lang="en-GB" sz="1800" dirty="0">
                <a:effectLst/>
                <a:latin typeface="Calibri" panose="020F0502020204030204" pitchFamily="34" charset="0"/>
                <a:ea typeface="Calibri" panose="020F0502020204030204" pitchFamily="34" charset="0"/>
                <a:cs typeface="Times New Roman" panose="02020603050405020304" pitchFamily="18" charset="0"/>
              </a:rPr>
              <a:t>example.  Click on courses.</a:t>
            </a:r>
          </a:p>
          <a:p>
            <a:r>
              <a:rPr lang="en-GB" dirty="0"/>
              <a:t>.</a:t>
            </a:r>
          </a:p>
        </p:txBody>
      </p:sp>
    </p:spTree>
    <p:extLst>
      <p:ext uri="{BB962C8B-B14F-4D97-AF65-F5344CB8AC3E}">
        <p14:creationId xmlns:p14="http://schemas.microsoft.com/office/powerpoint/2010/main" val="372619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UCAS?  It stands for Universities and Colleges Admissions Service.  And you can find its website at www.ucas.com</a:t>
            </a:r>
          </a:p>
          <a:p>
            <a:r>
              <a:rPr lang="en-GB" dirty="0"/>
              <a:t>CLICK</a:t>
            </a:r>
          </a:p>
          <a:p>
            <a:r>
              <a:rPr lang="en-GB" strike="noStrike" dirty="0"/>
              <a:t>UCAS lets you look at courses and universities to help you decide where to apply to, and to make your application.</a:t>
            </a:r>
          </a:p>
          <a:p>
            <a:r>
              <a:rPr lang="en-GB" strike="noStrike" dirty="0"/>
              <a:t>CLICK</a:t>
            </a:r>
          </a:p>
          <a:p>
            <a:r>
              <a:rPr lang="en-GB" strike="noStrike" dirty="0"/>
              <a:t>In addition it provides students and their supporters, with videos and information about the initial stage where you are exploring what is available, through the application process right through to accepting offers and moving to university.</a:t>
            </a:r>
          </a:p>
          <a:p>
            <a:endParaRPr lang="en-GB" dirty="0"/>
          </a:p>
        </p:txBody>
      </p:sp>
    </p:spTree>
    <p:extLst>
      <p:ext uri="{BB962C8B-B14F-4D97-AF65-F5344CB8AC3E}">
        <p14:creationId xmlns:p14="http://schemas.microsoft.com/office/powerpoint/2010/main" val="1294090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Remember at the moment you’re looking at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undergraduate</a:t>
            </a:r>
            <a:endParaRPr lang="en-GB" u="sng" dirty="0"/>
          </a:p>
        </p:txBody>
      </p:sp>
    </p:spTree>
    <p:extLst>
      <p:ext uri="{BB962C8B-B14F-4D97-AF65-F5344CB8AC3E}">
        <p14:creationId xmlns:p14="http://schemas.microsoft.com/office/powerpoint/2010/main" val="193901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then the search results will show you the options available.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Here we can see there are 1129 English Literature </a:t>
            </a:r>
            <a:r>
              <a:rPr lang="en-GB" sz="1800" dirty="0">
                <a:effectLst/>
                <a:latin typeface="Calibri" panose="020F0502020204030204" pitchFamily="34" charset="0"/>
                <a:ea typeface="Calibri" panose="020F0502020204030204" pitchFamily="34" charset="0"/>
                <a:cs typeface="Times New Roman" panose="02020603050405020304" pitchFamily="18" charset="0"/>
              </a:rPr>
              <a:t>courses available at 110 providers.  Providers will include universities, further education colleges offering higher education courses and also private universities.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You will need to be careful with the filters.  At the moment UCAS will show vacancies for 2021 and 2022 entry.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So if you click on </a:t>
            </a:r>
            <a:r>
              <a:rPr lang="en-GB" sz="1800" dirty="0">
                <a:effectLst/>
                <a:latin typeface="Calibri" panose="020F0502020204030204" pitchFamily="34" charset="0"/>
                <a:ea typeface="Calibri" panose="020F0502020204030204" pitchFamily="34" charset="0"/>
                <a:cs typeface="Times New Roman" panose="02020603050405020304" pitchFamily="18" charset="0"/>
              </a:rPr>
              <a:t>filters…</a:t>
            </a:r>
            <a:endParaRPr lang="en-GB" dirty="0"/>
          </a:p>
        </p:txBody>
      </p:sp>
    </p:spTree>
    <p:extLst>
      <p:ext uri="{BB962C8B-B14F-4D97-AF65-F5344CB8AC3E}">
        <p14:creationId xmlns:p14="http://schemas.microsoft.com/office/powerpoint/2010/main" val="63048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filters you can narrow down your options for the entry year, also </a:t>
            </a:r>
            <a:r>
              <a:rPr lang="en-GB" u="sng" dirty="0"/>
              <a:t>using the entrance requirement calculator</a:t>
            </a:r>
            <a:r>
              <a:rPr lang="en-GB" dirty="0"/>
              <a:t>.  You enter the qualifications that you are taking and your predicted grades. It will then give you a tariff point score.  You can then limit the course results to those which match your predicted grades rather than looking at all courses which are asking for everything from less than 3xCs to 3xA*.</a:t>
            </a:r>
          </a:p>
          <a:p>
            <a:r>
              <a:rPr lang="en-GB" dirty="0"/>
              <a:t>You can </a:t>
            </a:r>
            <a:r>
              <a:rPr lang="en-GB" u="sng" dirty="0"/>
              <a:t>also filter the results by subject </a:t>
            </a:r>
            <a:r>
              <a:rPr lang="en-GB" dirty="0"/>
              <a:t>which is useful if you have a specific course of interest within the wider course area.</a:t>
            </a:r>
          </a:p>
          <a:p>
            <a:r>
              <a:rPr lang="en-GB" dirty="0"/>
              <a:t>And you can focus on a </a:t>
            </a:r>
            <a:r>
              <a:rPr lang="en-GB" u="sng" dirty="0"/>
              <a:t>particular geographical </a:t>
            </a:r>
            <a:r>
              <a:rPr lang="en-GB" dirty="0"/>
              <a:t>area which is useful if you want to stay at home or if you want to study near a specific location.  I have entered the postcode of The Holt and asked for the results to only include universities that are within 35 miles of your school.  You will then see a map of those institutions and you can click on a red pin to find out who they are and you can go directly to their courses within your subject area.  All of these filters will make your search results relevant to you and your preferences when choosing a course and university that is right for you so it’s really worth using them.</a:t>
            </a:r>
          </a:p>
        </p:txBody>
      </p:sp>
    </p:spTree>
    <p:extLst>
      <p:ext uri="{BB962C8B-B14F-4D97-AF65-F5344CB8AC3E}">
        <p14:creationId xmlns:p14="http://schemas.microsoft.com/office/powerpoint/2010/main" val="2244690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the choices have now reduced to 176 courses from 20 providers potentially making your search much less overwhelming.</a:t>
            </a:r>
          </a:p>
        </p:txBody>
      </p:sp>
    </p:spTree>
    <p:extLst>
      <p:ext uri="{BB962C8B-B14F-4D97-AF65-F5344CB8AC3E}">
        <p14:creationId xmlns:p14="http://schemas.microsoft.com/office/powerpoint/2010/main" val="3383120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4637" cy="3727450"/>
          </a:xfrm>
        </p:spPr>
      </p:sp>
      <p:sp>
        <p:nvSpPr>
          <p:cNvPr id="3" name="Notes Placeholder 2"/>
          <p:cNvSpPr>
            <a:spLocks noGrp="1"/>
          </p:cNvSpPr>
          <p:nvPr>
            <p:ph type="body" idx="1"/>
          </p:nvPr>
        </p:nvSpPr>
        <p:spPr/>
        <p:txBody>
          <a:bodyPr/>
          <a:lstStyle/>
          <a:p>
            <a:r>
              <a:rPr lang="en-GB" dirty="0"/>
              <a:t>Entry requirements are a really important consideration.  Universities will publish their entry requirements either as grades or points.  Here we can see 4 universities entry requirements for their Geography degree. University B and D asking for specific grades and these are shown in A level and Vocational qualification likes BTECs  University A and C are showing UCAS tariff points.  As we saw earlier, you can calculate tariff points on the UCAS website if you’re not sure what yours will be.  Often when a university asks for tariff points they will accept your main grades and also EPQ, stand alone AS levels (if you have a subject which you studied for 1 year in year 12 but aren’t carrying that on to year 13) and other qualifications which carry tariff points.  When you are applying it is a good idea to make 1/2 of your applications a bit aspirational – perhaps a grade above your predictions, 1/2 of your applications around your predicted grades and 1 of them a grade lower than your predictions in case you miss your grades.  It’s also worth noting that although universities often publish a range of grades (for example we’ll take between 104 and 120 points for this course), if you are predicted within that range they are likely to make your conditional offer at your predicted grades to encourage you to continue to achieve your potential rather than a student who is capable of getting 3Bs (120 points) thinking they only want 104 so I can still get in with 2 Cs and 1 B and perhaps not working as hard as you can.</a:t>
            </a:r>
          </a:p>
          <a:p>
            <a:r>
              <a:rPr lang="en-GB" dirty="0"/>
              <a:t>The right hand column shows extra requirements including specific GCSEs, if you need Geography A level and university D has an incentive for a grade A in the Extended Project Qualification.</a:t>
            </a:r>
          </a:p>
        </p:txBody>
      </p:sp>
      <p:sp>
        <p:nvSpPr>
          <p:cNvPr id="4" name="Slide Number Placeholder 3"/>
          <p:cNvSpPr>
            <a:spLocks noGrp="1"/>
          </p:cNvSpPr>
          <p:nvPr>
            <p:ph type="sldNum" sz="quarter" idx="10"/>
          </p:nvPr>
        </p:nvSpPr>
        <p:spPr/>
        <p:txBody>
          <a:bodyPr/>
          <a:lstStyle/>
          <a:p>
            <a:pPr marL="0" marR="0" lvl="0" indent="0" algn="ctr" defTabSz="584200" eaLnBrk="1" fontAlgn="auto" latinLnBrk="0" hangingPunct="1">
              <a:lnSpc>
                <a:spcPct val="100000"/>
              </a:lnSpc>
              <a:spcBef>
                <a:spcPts val="0"/>
              </a:spcBef>
              <a:spcAft>
                <a:spcPts val="0"/>
              </a:spcAft>
              <a:buClrTx/>
              <a:buSzTx/>
              <a:buFontTx/>
              <a:buNone/>
              <a:tabLst/>
              <a:defRPr/>
            </a:pPr>
            <a:fld id="{27EFAEEA-3127-4A43-ACD0-115412BE5506}" type="slidenum">
              <a:rPr kumimoji="0" lang="en-US" sz="5000" b="0" i="0" u="none" strike="noStrike" kern="0" cap="none" spc="0" normalizeH="0" baseline="0" noProof="0" smtClean="0">
                <a:ln>
                  <a:noFill/>
                </a:ln>
                <a:solidFill>
                  <a:srgbClr val="FFFFFF"/>
                </a:solidFill>
                <a:effectLst/>
                <a:uLnTx/>
                <a:uFillTx/>
                <a:latin typeface="Helvetica Light"/>
                <a:sym typeface="Helvetica Light"/>
              </a:rPr>
              <a:pPr marL="0" marR="0" lvl="0" indent="0" algn="ctr" defTabSz="584200" eaLnBrk="1" fontAlgn="auto" latinLnBrk="0" hangingPunct="1">
                <a:lnSpc>
                  <a:spcPct val="100000"/>
                </a:lnSpc>
                <a:spcBef>
                  <a:spcPts val="0"/>
                </a:spcBef>
                <a:spcAft>
                  <a:spcPts val="0"/>
                </a:spcAft>
                <a:buClrTx/>
                <a:buSzTx/>
                <a:buFontTx/>
                <a:buNone/>
                <a:tabLst/>
                <a:defRPr/>
              </a:pPr>
              <a:t>26</a:t>
            </a:fld>
            <a:endParaRPr kumimoji="0" lang="en-US" sz="50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2276183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examine the content of each course you are applying for.  Unlike A levels and BTECs, degrees do not follow a set national curriculum.  Each university decides which modules to teach and this is a combination of what any professional bodies say should be included for the accreditation, alongside anything the academics feel should be included to give a thorough grounding in the subject and the optional modules often reflect the research interests of the academic staff teaching at that university.  Here as an example we have two universities offering Geography.  University A are more core (compulsory) modules in year 2 than University B and you can see what choice of optional modules you are likely to have to study alongside the core modules.  When you look at modules don’t bank your course and university choice solely on 1 particular module though as if the academic whose research area it was leaves, that module may change.</a:t>
            </a:r>
          </a:p>
        </p:txBody>
      </p:sp>
    </p:spTree>
    <p:extLst>
      <p:ext uri="{BB962C8B-B14F-4D97-AF65-F5344CB8AC3E}">
        <p14:creationId xmlns:p14="http://schemas.microsoft.com/office/powerpoint/2010/main" val="330064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also want to think about how that university is going to assess you and compare that to your preferred style of working.  Here we can see two universities and how they assess a course.  In this case, Business Management.  And the assessments have been grouped in to coursework, written exams and practical exams.</a:t>
            </a:r>
          </a:p>
          <a:p>
            <a:r>
              <a:rPr lang="en-GB" dirty="0"/>
              <a:t>As you can see, University A has a higher proportion of assessment through coursework but much lower through written exams than university B</a:t>
            </a:r>
          </a:p>
          <a:p>
            <a:r>
              <a:rPr lang="en-GB" dirty="0"/>
              <a:t>University A has nearly double the amount of assessment through practical exams compared to university B</a:t>
            </a:r>
          </a:p>
        </p:txBody>
      </p:sp>
    </p:spTree>
    <p:extLst>
      <p:ext uri="{BB962C8B-B14F-4D97-AF65-F5344CB8AC3E}">
        <p14:creationId xmlns:p14="http://schemas.microsoft.com/office/powerpoint/2010/main" val="2594123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b="0" i="0" dirty="0">
                <a:effectLst/>
                <a:latin typeface="Helvetica Neue"/>
                <a:ea typeface="Helvetica Neue"/>
                <a:cs typeface="Helvetica Neue"/>
                <a:sym typeface="Helvetica Neue"/>
              </a:rPr>
              <a:t>Some other things that you might want to consider depending on the course you’re looking at Sometimes professional accreditation is a legal requirement before you start in that career such as Social Work or Medical subjects.   You may want to consider whether a course offers you a sandwich year (a full year in industry or placements in what would be year 3 of a 4 year course) or a potentially shorter study abroad option (possibly for 1 term)  If your degree offers you a placement year and you are able to apply for one, they give you great experience (similar to an apprenticeship) and I would certainly recommend considering it.  Our academics say that when a student returns from their placement year it is very obvious that they have improved their understanding of the topic within the real world but also developed their general skills.  Some students finish their placement with the company indicating that once they have successfully completed their degree they would be very interested in taking them on as a full time employee, giving them a huge advantage post graduation.</a:t>
            </a:r>
          </a:p>
          <a:p>
            <a:r>
              <a:rPr lang="en-US" sz="3000" b="0" i="0" u="sng" dirty="0">
                <a:effectLst/>
                <a:latin typeface="Helvetica Neue"/>
                <a:ea typeface="Helvetica Neue"/>
                <a:cs typeface="Helvetica Neue"/>
                <a:sym typeface="Helvetica Neue"/>
              </a:rPr>
              <a:t>When you are thinking about which UNIVERSITY </a:t>
            </a:r>
            <a:r>
              <a:rPr lang="en-US" sz="3000" b="0" i="0" u="none" dirty="0">
                <a:effectLst/>
                <a:latin typeface="Helvetica Neue"/>
                <a:ea typeface="Helvetica Neue"/>
                <a:cs typeface="Helvetica Neue"/>
                <a:sym typeface="Helvetica Neue"/>
              </a:rPr>
              <a:t>is right for you here are few things </a:t>
            </a:r>
            <a:r>
              <a:rPr lang="en-US" sz="3000" b="0" i="0" dirty="0">
                <a:effectLst/>
                <a:latin typeface="Helvetica Neue"/>
                <a:ea typeface="Helvetica Neue"/>
                <a:cs typeface="Helvetica Neue"/>
                <a:sym typeface="Helvetica Neue"/>
              </a:rPr>
              <a:t>you may want to consider – perhaps it’s location and how easy it is to travel there?  Not just the journey but also the cost.  Are you going to be able to go home for a weekend or is it more likely to be restricted to the main holidays (and are you happy with that).  It may be important to you how big the university is (they range from about 4,000 to 40,000 or potentially how big the city it’s in is.  Maybe try to spend a weekend in that city to test it out.  Accommodation is likely to be important unless you’re commuting – so think about what you might suit you.  Do you want it to be on campus really close to your lectures or might you want a bit of time between getting up and having to be in a lecture.  What ever you think is important for you I would always recommend you visit your university choices, ideally for an open day to get the real experience and be able to speak to academics as well as students and other departments such as admissions, student support, or the student union.  IF you can’t make an open day see if they have campus tours where you can at least look around the campus/city.  You can sometimes get a real gut feel as to whether you can see yourself living there or not, helping you to narrow down your choices.</a:t>
            </a:r>
          </a:p>
        </p:txBody>
      </p:sp>
    </p:spTree>
    <p:extLst>
      <p:ext uri="{BB962C8B-B14F-4D97-AF65-F5344CB8AC3E}">
        <p14:creationId xmlns:p14="http://schemas.microsoft.com/office/powerpoint/2010/main" val="3074405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when you start thinking about your future, reflect on your career ambitions – do you now what they are yet? And if you do how will you get there?  Consider whether an apprenticeship or university is the right choice for you.  If you decide an apprenticeship would be better for you, consider also applying for university as a back up as often apprenticeship applications come in much later than university applications and offers so that way you can keep your options open.  Think about what subject areas you feel you could be interested in and that you are enthused about.</a:t>
            </a:r>
          </a:p>
          <a:p>
            <a:r>
              <a:rPr lang="en-GB" dirty="0"/>
              <a:t>It may be that finance is a real concern for you if you go to university so you might want to have a look on the government website to see what support you may be entitled to if choose to study for a degree.  Using the students finance calculator might reassure you that university is financially achievable and I think the really important thing to  remember is that when it comes to paying back your student loan, you will pay back a percentage of what you EARN rather than what you borrow and even if you’re earning £26,000 which is a good graduate salary you would only pay back £7.50 per month of your £1700 monthly take home pay.</a:t>
            </a:r>
          </a:p>
          <a:p>
            <a:endParaRPr lang="en-GB" dirty="0"/>
          </a:p>
          <a:p>
            <a:endParaRPr lang="en-GB" dirty="0"/>
          </a:p>
          <a:p>
            <a:endParaRPr lang="en-GB" dirty="0"/>
          </a:p>
        </p:txBody>
      </p:sp>
    </p:spTree>
    <p:extLst>
      <p:ext uri="{BB962C8B-B14F-4D97-AF65-F5344CB8AC3E}">
        <p14:creationId xmlns:p14="http://schemas.microsoft.com/office/powerpoint/2010/main" val="1350462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personal statement – talk through the slide as before</a:t>
            </a:r>
          </a:p>
        </p:txBody>
      </p:sp>
      <p:sp>
        <p:nvSpPr>
          <p:cNvPr id="4" name="Slide Number Placeholder 3"/>
          <p:cNvSpPr>
            <a:spLocks noGrp="1"/>
          </p:cNvSpPr>
          <p:nvPr>
            <p:ph type="sldNum" sz="quarter" idx="5"/>
          </p:nvPr>
        </p:nvSpPr>
        <p:spPr/>
        <p:txBody>
          <a:bodyPr/>
          <a:lstStyle/>
          <a:p>
            <a:fld id="{AAAD7D81-F925-41A9-A7A0-ABA0861397EC}" type="slidenum">
              <a:rPr lang="en-GB" smtClean="0"/>
              <a:t>31</a:t>
            </a:fld>
            <a:endParaRPr lang="en-GB"/>
          </a:p>
        </p:txBody>
      </p:sp>
    </p:spTree>
    <p:extLst>
      <p:ext uri="{BB962C8B-B14F-4D97-AF65-F5344CB8AC3E}">
        <p14:creationId xmlns:p14="http://schemas.microsoft.com/office/powerpoint/2010/main" val="253302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UCAS has a personal hub facility and one of the first things you will be doing is to create yourself an account to be able to save useful information you find whilst researching that you might want to look at again later. You will eventually submit your application, and track university responses via your UCAS Hub</a:t>
            </a:r>
          </a:p>
          <a:p>
            <a:r>
              <a:rPr lang="en-GB" dirty="0"/>
              <a:t>From the main webpage </a:t>
            </a:r>
            <a:r>
              <a:rPr lang="en-GB" u="sng" dirty="0"/>
              <a:t>click on the sign </a:t>
            </a:r>
            <a:r>
              <a:rPr lang="en-GB" dirty="0"/>
              <a:t>in link and then you’ll be able to register.  A few things to bear in mind when you register - We would recommend you create your hub with a non school email address.  When you leave </a:t>
            </a:r>
            <a:r>
              <a:rPr lang="en-GB" dirty="0" err="1"/>
              <a:t>Hautlieu</a:t>
            </a:r>
            <a:r>
              <a:rPr lang="en-GB" dirty="0"/>
              <a:t> your email will eventually be closed and if that’s the address on your UCAS application and you choose to delay your university start for a year it will be slower for us to contact you as we’ll have to use post unless you update your email information.</a:t>
            </a:r>
          </a:p>
          <a:p>
            <a:r>
              <a:rPr lang="en-GB" dirty="0"/>
              <a:t>Make sure your email is a sensible address.  This is a professional application and depending on the course you’re applying for they may look at your personal details and social media accounts before making a final decision on whether to interview you or make you an offer.</a:t>
            </a:r>
          </a:p>
          <a:p>
            <a:r>
              <a:rPr lang="en-GB" dirty="0"/>
              <a:t>You will need to access the email address you use during the registration process to enter the verification number and of course keep a note of the password you use.</a:t>
            </a:r>
          </a:p>
        </p:txBody>
      </p:sp>
    </p:spTree>
    <p:extLst>
      <p:ext uri="{BB962C8B-B14F-4D97-AF65-F5344CB8AC3E}">
        <p14:creationId xmlns:p14="http://schemas.microsoft.com/office/powerpoint/2010/main" val="1771426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the last 10 years the number of 18 year olds has been dropping and places have been easier to secure.  The demographic is now turning and 18 year old numbers are increasing so it is going to be more important that your statement makes you stand out among other students with your grades, particularly for very competitive courses and universities.</a:t>
            </a:r>
          </a:p>
          <a:p>
            <a:r>
              <a:rPr lang="en-GB"/>
              <a:t>It is very likely that only a few of you will be interviewed so your </a:t>
            </a:r>
            <a:r>
              <a:rPr lang="en-GB" err="1"/>
              <a:t>ps</a:t>
            </a:r>
            <a:r>
              <a:rPr lang="en-GB"/>
              <a:t> is the only way we can find out if we think you’re suited to our courses.</a:t>
            </a:r>
          </a:p>
          <a:p>
            <a:r>
              <a:rPr lang="en-GB"/>
              <a:t>If we are going to interview you, your statement will help us find out more about you and ask questions for you to prove your understanding of the course and the issues surrounding it.</a:t>
            </a:r>
          </a:p>
          <a:p>
            <a:r>
              <a:rPr lang="en-GB"/>
              <a:t>It is the only place in your application where you can talk to us about your experiences and what you’ve gained from these being able to tell us about your activities which could be school based, employment or other interests.</a:t>
            </a:r>
          </a:p>
          <a:p>
            <a:r>
              <a:rPr lang="en-GB"/>
              <a:t>It may also be that after results day universities go back to look at your statement again.  If you have narrowly missed your offer grades universities will be deciding whether to still take you and if they look at your statement and see a real dedication to your subject and an understanding of your knowledge and relevant skills they are more likely to still confirm your place with them.</a:t>
            </a:r>
          </a:p>
          <a:p>
            <a:endParaRPr lang="en-GB"/>
          </a:p>
        </p:txBody>
      </p:sp>
      <p:sp>
        <p:nvSpPr>
          <p:cNvPr id="4" name="Slide Number Placeholder 3"/>
          <p:cNvSpPr>
            <a:spLocks noGrp="1"/>
          </p:cNvSpPr>
          <p:nvPr>
            <p:ph type="sldNum" sz="quarter" idx="5"/>
          </p:nvPr>
        </p:nvSpPr>
        <p:spPr/>
        <p:txBody>
          <a:bodyPr/>
          <a:lstStyle/>
          <a:p>
            <a:fld id="{AAAD7D81-F925-41A9-A7A0-ABA0861397EC}" type="slidenum">
              <a:rPr lang="en-GB" smtClean="0"/>
              <a:t>32</a:t>
            </a:fld>
            <a:endParaRPr lang="en-GB"/>
          </a:p>
        </p:txBody>
      </p:sp>
    </p:spTree>
    <p:extLst>
      <p:ext uri="{BB962C8B-B14F-4D97-AF65-F5344CB8AC3E}">
        <p14:creationId xmlns:p14="http://schemas.microsoft.com/office/powerpoint/2010/main" val="54246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a:t>There are a few </a:t>
            </a:r>
            <a:r>
              <a:rPr lang="en-GB"/>
              <a:t>things that make the personal statement hard to write and I think one of the </a:t>
            </a:r>
            <a:r>
              <a:rPr lang="en-GB" u="sng"/>
              <a:t>hardest is the character limit</a:t>
            </a:r>
            <a:r>
              <a:rPr lang="en-GB"/>
              <a:t>.  You can only write 4,000 characters including spaces and punctuation.  That’s about 1 side of A4 text and once you start writing you are going to have way more than that to say.  </a:t>
            </a:r>
            <a:r>
              <a:rPr lang="en-GB" u="sng"/>
              <a:t>They also have a restriction </a:t>
            </a:r>
            <a:r>
              <a:rPr lang="en-GB"/>
              <a:t>of 47 lines so it’s balancing writing in paragraphs, making it easier to read but acknowledging that a blank line between them uses up on of your 47.</a:t>
            </a:r>
          </a:p>
          <a:p>
            <a:r>
              <a:rPr lang="en-GB" u="sng"/>
              <a:t>The balance of the statement </a:t>
            </a:r>
            <a:r>
              <a:rPr lang="en-GB"/>
              <a:t>is really important too.  You need to be heavily weighting it around your academic ability and understanding.  You should have approximately 70% of it talking about the course you’re applying to, and your understanding of it, your current study and any experiences that link with the subject.  The other 30% is about you, so your hobbies and extra curricular activities that give your relevant skills or understanding.  </a:t>
            </a:r>
            <a:r>
              <a:rPr lang="en-GB" u="sng"/>
              <a:t>If you’re going to be applying </a:t>
            </a:r>
            <a:r>
              <a:rPr lang="en-GB"/>
              <a:t>to Oxford you would be looking at the balance to be more like 90% academic and just 10% personal.  </a:t>
            </a:r>
          </a:p>
          <a:p>
            <a:r>
              <a:rPr lang="en-GB" u="sng"/>
              <a:t>Making your statement personal</a:t>
            </a:r>
            <a:r>
              <a:rPr lang="en-GB"/>
              <a:t>, ensuring it doesn’t sound insincere or generic can be the winning ticket.  What makes you unique?  Don’t be afraid to think a little bit outside the box.  Admissions tutors read hundreds of personal statements so saying something a little different or having a less common experience to reflect on is likely to see your application dazzle from the masses.</a:t>
            </a:r>
          </a:p>
          <a:p>
            <a:r>
              <a:rPr lang="en-GB" u="sng"/>
              <a:t>Finally the other thing </a:t>
            </a:r>
            <a:r>
              <a:rPr lang="en-GB"/>
              <a:t>that makes it hard is that although you can apply for up to 5 courses which may be slightly different to each other you can only write one personal statement which must fit all your choices.</a:t>
            </a:r>
          </a:p>
        </p:txBody>
      </p:sp>
      <p:sp>
        <p:nvSpPr>
          <p:cNvPr id="4" name="Slide Number Placeholder 3"/>
          <p:cNvSpPr>
            <a:spLocks noGrp="1"/>
          </p:cNvSpPr>
          <p:nvPr>
            <p:ph type="sldNum" sz="quarter" idx="5"/>
          </p:nvPr>
        </p:nvSpPr>
        <p:spPr/>
        <p:txBody>
          <a:bodyPr/>
          <a:lstStyle/>
          <a:p>
            <a:fld id="{AAAD7D81-F925-41A9-A7A0-ABA0861397EC}" type="slidenum">
              <a:rPr lang="en-GB" smtClean="0"/>
              <a:t>33</a:t>
            </a:fld>
            <a:endParaRPr lang="en-GB"/>
          </a:p>
        </p:txBody>
      </p:sp>
    </p:spTree>
    <p:extLst>
      <p:ext uri="{BB962C8B-B14F-4D97-AF65-F5344CB8AC3E}">
        <p14:creationId xmlns:p14="http://schemas.microsoft.com/office/powerpoint/2010/main" val="1825630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admissions tutors looking for in your writing?</a:t>
            </a:r>
          </a:p>
          <a:p>
            <a:r>
              <a:rPr lang="en-GB" dirty="0"/>
              <a:t>Evidence, evidence, evidence.  </a:t>
            </a:r>
            <a:r>
              <a:rPr lang="en-GB" u="sng" dirty="0"/>
              <a:t>They want to see your academic </a:t>
            </a:r>
            <a:r>
              <a:rPr lang="en-GB" dirty="0"/>
              <a:t>ability – your grades listed in your application will show your predicted ability but the way you write and talk about your currently study (if it’s relevant) and talking about your interest in the subject will tell them a lot about your academic ability too.  They want to see </a:t>
            </a:r>
            <a:r>
              <a:rPr lang="en-GB" u="sng" dirty="0"/>
              <a:t>EVIDENCE of your interest in </a:t>
            </a:r>
            <a:r>
              <a:rPr lang="en-GB" dirty="0"/>
              <a:t>the subject – what do you do to immerse yourself in the topic and also to see your desire to learn more about it.  </a:t>
            </a:r>
            <a:r>
              <a:rPr lang="en-GB" u="sng" dirty="0"/>
              <a:t>If you’re applying for a </a:t>
            </a:r>
            <a:r>
              <a:rPr lang="en-GB" u="none" dirty="0"/>
              <a:t>vocational course they will want to see a commitment to the profession and evidence that you understand what it’s like to work in that industry.  </a:t>
            </a:r>
            <a:r>
              <a:rPr lang="en-GB" dirty="0"/>
              <a:t>They will also be looking for your </a:t>
            </a:r>
            <a:r>
              <a:rPr lang="en-GB" u="sng" dirty="0"/>
              <a:t>transferable skills which make you </a:t>
            </a:r>
            <a:r>
              <a:rPr lang="en-GB" dirty="0"/>
              <a:t>suitable for your course, and potentially the career that will lead to.</a:t>
            </a:r>
          </a:p>
          <a:p>
            <a:r>
              <a:rPr lang="en-GB" dirty="0"/>
              <a:t> </a:t>
            </a:r>
            <a:r>
              <a:rPr lang="en-GB" u="sng" dirty="0"/>
              <a:t>You should write confidently </a:t>
            </a:r>
            <a:r>
              <a:rPr lang="en-GB" dirty="0"/>
              <a:t>about yourself highlighting the knowledge and skills you have and where you get them from.  Don’t forget to also tell us how they are relevant to your course or career.  They are looking for a </a:t>
            </a:r>
            <a:r>
              <a:rPr lang="en-GB" u="sng" dirty="0"/>
              <a:t>well written document so </a:t>
            </a:r>
            <a:r>
              <a:rPr lang="en-GB" dirty="0"/>
              <a:t>make sure there are no spelling mistakes and don’t rely on spellcheck in your document as it can let you down.  If you’re applying for a music degree and you’re talking about a homophonic melody just a single letter change making it homophobic can make a huge difference to your writing!!</a:t>
            </a:r>
          </a:p>
          <a:p>
            <a:r>
              <a:rPr lang="en-GB" u="sng" dirty="0"/>
              <a:t>Make sure you give yourself enough </a:t>
            </a:r>
            <a:r>
              <a:rPr lang="en-GB" dirty="0"/>
              <a:t>space to do your statement justice.  Many of you are unlikely to be able to really show your understanding, ability and love of the subject if you’re only using 50% of the characters on the topic so use that 70% to the full.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D7D81-F925-41A9-A7A0-ABA0861397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754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all very well me saying make it well rounded but what exactly do I mean by that</a:t>
            </a:r>
            <a:r>
              <a:rPr lang="en-GB" u="sng"/>
              <a:t>?  Show your understanding and interest</a:t>
            </a:r>
            <a:r>
              <a:rPr lang="en-GB"/>
              <a:t>.  Show off what you know and make sure you focus on detail that will evidence your understanding so rather than just saying Biology has shown me how people age you could say the biomechanics module helped me gain </a:t>
            </a:r>
            <a:r>
              <a:rPr lang="en-GB">
                <a:latin typeface="Raleway" panose="020B0503030101060003"/>
              </a:rPr>
              <a:t>a greater understanding of how muscles, bones, tendons, and ligaments work together to produce movement which allowed me to research how this is affected as people age highlighting your knowledge.</a:t>
            </a:r>
          </a:p>
          <a:p>
            <a:r>
              <a:rPr lang="en-GB" u="sng">
                <a:latin typeface="Raleway" panose="020B0503030101060003"/>
              </a:rPr>
              <a:t>If you’ve studied the subject </a:t>
            </a:r>
            <a:r>
              <a:rPr lang="en-GB">
                <a:latin typeface="Raleway" panose="020B0503030101060003"/>
              </a:rPr>
              <a:t>before really think about what it involves but also what it will involve in your future study.  But what else?  This is where my comments will be the same for a subject you’ve studied before as for those of you who are choosing a new subject.</a:t>
            </a:r>
          </a:p>
          <a:p>
            <a:r>
              <a:rPr lang="en-GB" u="sng">
                <a:latin typeface="Raleway" panose="020B0503030101060003"/>
              </a:rPr>
              <a:t>What have you done?</a:t>
            </a:r>
            <a:r>
              <a:rPr lang="en-GB" u="none">
                <a:latin typeface="Raleway" panose="020B0503030101060003"/>
              </a:rPr>
              <a:t> Some of these may be harder for you this year where lots of opportunities have been limited during </a:t>
            </a:r>
            <a:r>
              <a:rPr lang="en-GB" u="none" err="1">
                <a:latin typeface="Raleway" panose="020B0503030101060003"/>
              </a:rPr>
              <a:t>covid</a:t>
            </a:r>
            <a:r>
              <a:rPr lang="en-GB" u="none">
                <a:latin typeface="Raleway" panose="020B0503030101060003"/>
              </a:rPr>
              <a:t> but have you been on </a:t>
            </a:r>
            <a:r>
              <a:rPr lang="en-GB" u="sng">
                <a:latin typeface="Raleway" panose="020B0503030101060003"/>
              </a:rPr>
              <a:t>trips that would link</a:t>
            </a:r>
            <a:r>
              <a:rPr lang="en-GB" u="none">
                <a:latin typeface="Raleway" panose="020B0503030101060003"/>
              </a:rPr>
              <a:t> to your subject.  Perhaps you’ve used some of your lockdown time to watch documentaries or read journals, articles and books around your subject.  It may be that you have paid or voluntary work which links in with your chosen career or perhaps you’ve been able to listen to visiting speakers either live or virtually.  Think about all of these activities and what have you learnt from them.  How have they expanded your understanding or made you the person you are today?</a:t>
            </a:r>
          </a:p>
          <a:p>
            <a:r>
              <a:rPr lang="en-GB" u="sng">
                <a:latin typeface="Raleway" panose="020B0503030101060003"/>
              </a:rPr>
              <a:t>Also think about what you </a:t>
            </a:r>
            <a:r>
              <a:rPr lang="en-GB" u="none">
                <a:latin typeface="Raleway" panose="020B0503030101060003"/>
              </a:rPr>
              <a:t> can make links to.  You can google current issues in engineering, teaching, nursing to find out some of these or speak to people you know already in the profession.  This information can be really useful in an interview too but make sure you update yourself so you are really current.</a:t>
            </a:r>
            <a:endParaRPr lang="en-GB" u="sng"/>
          </a:p>
        </p:txBody>
      </p:sp>
      <p:sp>
        <p:nvSpPr>
          <p:cNvPr id="4" name="Slide Number Placeholder 3"/>
          <p:cNvSpPr>
            <a:spLocks noGrp="1"/>
          </p:cNvSpPr>
          <p:nvPr>
            <p:ph type="sldNum" sz="quarter" idx="5"/>
          </p:nvPr>
        </p:nvSpPr>
        <p:spPr/>
        <p:txBody>
          <a:bodyPr/>
          <a:lstStyle/>
          <a:p>
            <a:fld id="{AAAD7D81-F925-41A9-A7A0-ABA0861397EC}" type="slidenum">
              <a:rPr lang="en-GB" smtClean="0"/>
              <a:t>35</a:t>
            </a:fld>
            <a:endParaRPr lang="en-GB"/>
          </a:p>
        </p:txBody>
      </p:sp>
    </p:spTree>
    <p:extLst>
      <p:ext uri="{BB962C8B-B14F-4D97-AF65-F5344CB8AC3E}">
        <p14:creationId xmlns:p14="http://schemas.microsoft.com/office/powerpoint/2010/main" val="2508024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Another way to evidence your understanding is by reading website module information and picking out topics you can talk about.  Here in this example of a module in our primary Education degree you can see we look at the role of the </a:t>
            </a:r>
            <a:r>
              <a:rPr lang="en-GB" u="sng"/>
              <a:t>educator</a:t>
            </a:r>
            <a:r>
              <a:rPr lang="en-GB"/>
              <a:t>.  Can you talk about this in your statement?  What have you seen teachers doing – to may be more than teaching!  Think about </a:t>
            </a:r>
            <a:r>
              <a:rPr lang="en-GB" u="sng"/>
              <a:t>different approached to learning </a:t>
            </a:r>
            <a:r>
              <a:rPr lang="en-GB"/>
              <a:t>you may have seen in the classroom or as that may have been much harder for you over the last year perhaps something you’ve learnt about in reading, through MOOCs or by speaking to professionals.</a:t>
            </a:r>
          </a:p>
        </p:txBody>
      </p:sp>
      <p:sp>
        <p:nvSpPr>
          <p:cNvPr id="4" name="Slide Number Placeholder 3"/>
          <p:cNvSpPr>
            <a:spLocks noGrp="1"/>
          </p:cNvSpPr>
          <p:nvPr>
            <p:ph type="sldNum" sz="quarter" idx="5"/>
          </p:nvPr>
        </p:nvSpPr>
        <p:spPr/>
        <p:txBody>
          <a:bodyPr/>
          <a:lstStyle/>
          <a:p>
            <a:fld id="{AAAD7D81-F925-41A9-A7A0-ABA0861397EC}" type="slidenum">
              <a:rPr lang="en-GB" smtClean="0"/>
              <a:t>36</a:t>
            </a:fld>
            <a:endParaRPr lang="en-GB"/>
          </a:p>
        </p:txBody>
      </p:sp>
    </p:spTree>
    <p:extLst>
      <p:ext uri="{BB962C8B-B14F-4D97-AF65-F5344CB8AC3E}">
        <p14:creationId xmlns:p14="http://schemas.microsoft.com/office/powerpoint/2010/main" val="3089117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you’re applying for a combined, joint, or major/minor honours degree make sure you refer to both subjects and refer to the in the same balance as the degree.  When it comes to your skills think about which are necessary for both subjects.  </a:t>
            </a:r>
            <a:r>
              <a:rPr lang="en-GB" u="sng"/>
              <a:t>It may be you’re applying for slightly </a:t>
            </a:r>
            <a:r>
              <a:rPr lang="en-GB"/>
              <a:t>different courses or combinations of courses.   Find the similarities in them and expand on common themes, issues or skills.</a:t>
            </a:r>
          </a:p>
          <a:p>
            <a:r>
              <a:rPr lang="en-GB" u="sng"/>
              <a:t>Some of you may be applying </a:t>
            </a:r>
            <a:r>
              <a:rPr lang="en-GB"/>
              <a:t>for a multiple course degree it may be that you can’t apply to the same course title at each university so you may be applying for a single subject element as well.  If this is the case focus on the single subject you’re applying to and then think about the links or talk about your interest of the distribution of national income and wealth or trade relations. </a:t>
            </a:r>
          </a:p>
        </p:txBody>
      </p:sp>
      <p:sp>
        <p:nvSpPr>
          <p:cNvPr id="4" name="Slide Number Placeholder 3"/>
          <p:cNvSpPr>
            <a:spLocks noGrp="1"/>
          </p:cNvSpPr>
          <p:nvPr>
            <p:ph type="sldNum" sz="quarter" idx="5"/>
          </p:nvPr>
        </p:nvSpPr>
        <p:spPr/>
        <p:txBody>
          <a:bodyPr/>
          <a:lstStyle/>
          <a:p>
            <a:fld id="{AAAD7D81-F925-41A9-A7A0-ABA0861397EC}" type="slidenum">
              <a:rPr lang="en-GB" smtClean="0"/>
              <a:t>37</a:t>
            </a:fld>
            <a:endParaRPr lang="en-GB"/>
          </a:p>
        </p:txBody>
      </p:sp>
    </p:spTree>
    <p:extLst>
      <p:ext uri="{BB962C8B-B14F-4D97-AF65-F5344CB8AC3E}">
        <p14:creationId xmlns:p14="http://schemas.microsoft.com/office/powerpoint/2010/main" val="734055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Many university admissions teams will initially skim read a statement looking for particular phrases or knowledge references.  To make sure that their skim read leads them to reading it in full so they can really see your potential, </a:t>
            </a:r>
            <a:r>
              <a:rPr lang="en-GB" u="sng"/>
              <a:t>you need to select the content </a:t>
            </a:r>
            <a:r>
              <a:rPr lang="en-GB"/>
              <a:t>for your statement carefully.  You might find it helpful to </a:t>
            </a:r>
            <a:r>
              <a:rPr lang="en-GB" u="sng"/>
              <a:t>create a table </a:t>
            </a:r>
            <a:r>
              <a:rPr lang="en-GB"/>
              <a:t>where you can list  the universities you’re applying to and then check their website for information about the skills they might be looking for or knowledge that may give you an advantage.  Look at the modules for the first year and see if there is anything you already have an understanding of that you can use in your evidence.  </a:t>
            </a:r>
            <a:r>
              <a:rPr lang="en-GB" u="sng"/>
              <a:t>List those things down </a:t>
            </a:r>
            <a:r>
              <a:rPr lang="en-GB"/>
              <a:t>in the table and then highlight anything that applies to every university and this is great information to include.</a:t>
            </a:r>
          </a:p>
        </p:txBody>
      </p:sp>
      <p:sp>
        <p:nvSpPr>
          <p:cNvPr id="4" name="Slide Number Placeholder 3"/>
          <p:cNvSpPr>
            <a:spLocks noGrp="1"/>
          </p:cNvSpPr>
          <p:nvPr>
            <p:ph type="sldNum" sz="quarter" idx="5"/>
          </p:nvPr>
        </p:nvSpPr>
        <p:spPr/>
        <p:txBody>
          <a:bodyPr/>
          <a:lstStyle/>
          <a:p>
            <a:fld id="{AAAD7D81-F925-41A9-A7A0-ABA0861397EC}" type="slidenum">
              <a:rPr lang="en-GB" smtClean="0"/>
              <a:t>38</a:t>
            </a:fld>
            <a:endParaRPr lang="en-GB"/>
          </a:p>
        </p:txBody>
      </p:sp>
    </p:spTree>
    <p:extLst>
      <p:ext uri="{BB962C8B-B14F-4D97-AF65-F5344CB8AC3E}">
        <p14:creationId xmlns:p14="http://schemas.microsoft.com/office/powerpoint/2010/main" val="853949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Hopefully you’re eager to start writing but it’s really worth planning first.  You are likely to make lots of drafts of this document before you’re satisfied with it.  Keep every draft you write.  If you decide to take something out and then realise it was the best paragraph you’ve written you will want to go back to a previous draft and cut and past it in. Start by briefly outline the points you want to make in your statement making sure you answer the questions; what, why and how.  What do you want to study? Why do you want to study it? How does your knowledge, and your past experiences and skills prove this.</a:t>
            </a:r>
          </a:p>
          <a:p>
            <a:r>
              <a:rPr lang="en-GB" u="sng"/>
              <a:t>You may find using a worksheet helpful </a:t>
            </a:r>
            <a:r>
              <a:rPr lang="en-GB"/>
              <a:t>– either the UCAS statement builder in the Hub section of their website or a worksheet similar to this one we have forwarded to Ms Spiteri and Mr Milner.  </a:t>
            </a:r>
            <a:r>
              <a:rPr lang="en-GB" u="sng"/>
              <a:t>These can be really helpful </a:t>
            </a:r>
            <a:r>
              <a:rPr lang="en-GB"/>
              <a:t>if you like to put your thoughts down in a logical process.</a:t>
            </a:r>
          </a:p>
          <a:p>
            <a:r>
              <a:rPr lang="en-GB" u="sng"/>
              <a:t>If may be you’re more of </a:t>
            </a:r>
            <a:r>
              <a:rPr lang="en-GB"/>
              <a:t>a visual worker and perhaps something like a mind map would be better for you.  We have an example on our worksheet and I’ll  look at that in a bit more detail in a moment.</a:t>
            </a:r>
          </a:p>
        </p:txBody>
      </p:sp>
      <p:sp>
        <p:nvSpPr>
          <p:cNvPr id="4" name="Slide Number Placeholder 3"/>
          <p:cNvSpPr>
            <a:spLocks noGrp="1"/>
          </p:cNvSpPr>
          <p:nvPr>
            <p:ph type="sldNum" sz="quarter" idx="5"/>
          </p:nvPr>
        </p:nvSpPr>
        <p:spPr/>
        <p:txBody>
          <a:bodyPr/>
          <a:lstStyle/>
          <a:p>
            <a:fld id="{AAAD7D81-F925-41A9-A7A0-ABA0861397EC}" type="slidenum">
              <a:rPr lang="en-GB" smtClean="0"/>
              <a:t>39</a:t>
            </a:fld>
            <a:endParaRPr lang="en-GB"/>
          </a:p>
        </p:txBody>
      </p:sp>
    </p:spTree>
    <p:extLst>
      <p:ext uri="{BB962C8B-B14F-4D97-AF65-F5344CB8AC3E}">
        <p14:creationId xmlns:p14="http://schemas.microsoft.com/office/powerpoint/2010/main" val="3928102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a:t>So I mentioned the option to use a mind map and get lots of information down on a page for you to then format into a statement.  If you choose this option this example will give you an idea of things to include.  </a:t>
            </a:r>
            <a:r>
              <a:rPr lang="en-GB" u="sng"/>
              <a:t>Start off by really thinking about’</a:t>
            </a:r>
            <a:r>
              <a:rPr lang="en-GB"/>
              <a:t> the course you’re applying for.  Think about what it is?  Why you have chosen that course? Which areas of the course particularly interest you – and why?  Do you have thoughts of where you hope the course will lead you?  Then move on to think </a:t>
            </a:r>
            <a:r>
              <a:rPr lang="en-GB" u="sng"/>
              <a:t>about any work experience you </a:t>
            </a:r>
            <a:r>
              <a:rPr lang="en-GB" u="none"/>
              <a:t>may have.  Initially think about work experience which links directly with the course or the career the course will lead you into.  This should be your 70% content so lots of information for you to talk about here.  Then </a:t>
            </a:r>
            <a:r>
              <a:rPr lang="en-GB" u="sng"/>
              <a:t>continuing with work experience</a:t>
            </a:r>
            <a:r>
              <a:rPr lang="en-GB" u="none"/>
              <a:t> now think about any placements that don’t link with your course but will still give you great transferable skills.  In the mind map you may want to put lots of detail but it’s quite likely that when you write your statement you will need to condense that.  </a:t>
            </a:r>
            <a:r>
              <a:rPr lang="en-GB" u="sng"/>
              <a:t>Finally think about your </a:t>
            </a:r>
            <a:r>
              <a:rPr lang="en-GB" u="none"/>
              <a:t>other activities – this could be sporting or musical activities either in school or outside, school responsibilities, employment or hobbies.  You will need to be thinking how all these points are relevant to your course choice.</a:t>
            </a:r>
            <a:endParaRPr lang="en-GB"/>
          </a:p>
        </p:txBody>
      </p:sp>
      <p:sp>
        <p:nvSpPr>
          <p:cNvPr id="4" name="Slide Number Placeholder 3"/>
          <p:cNvSpPr>
            <a:spLocks noGrp="1"/>
          </p:cNvSpPr>
          <p:nvPr>
            <p:ph type="sldNum" sz="quarter" idx="5"/>
          </p:nvPr>
        </p:nvSpPr>
        <p:spPr/>
        <p:txBody>
          <a:bodyPr/>
          <a:lstStyle/>
          <a:p>
            <a:fld id="{AAAD7D81-F925-41A9-A7A0-ABA0861397EC}" type="slidenum">
              <a:rPr lang="en-GB" smtClean="0"/>
              <a:t>40</a:t>
            </a:fld>
            <a:endParaRPr lang="en-GB"/>
          </a:p>
        </p:txBody>
      </p:sp>
    </p:spTree>
    <p:extLst>
      <p:ext uri="{BB962C8B-B14F-4D97-AF65-F5344CB8AC3E}">
        <p14:creationId xmlns:p14="http://schemas.microsoft.com/office/powerpoint/2010/main" val="3772871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have many skills which you could evidence in your statement but remember this is likely to only be 30% of your writing so a maximum of 1200 characters.  You will really need to think about which you use in your final version.  Think about which are most relevant to the course you’re applying to or the career it will lead into if it’s more vocational.  If you still end up with a choice of skills think about those that may be less common.  Everyone is likely to be able to talk about working in a team but they may not all have project management or entrepreneurial skills.  Use the skills that are most relevant but are also going to make you stand out. </a:t>
            </a:r>
          </a:p>
        </p:txBody>
      </p:sp>
      <p:sp>
        <p:nvSpPr>
          <p:cNvPr id="4" name="Slide Number Placeholder 3"/>
          <p:cNvSpPr>
            <a:spLocks noGrp="1"/>
          </p:cNvSpPr>
          <p:nvPr>
            <p:ph type="sldNum" sz="quarter" idx="5"/>
          </p:nvPr>
        </p:nvSpPr>
        <p:spPr/>
        <p:txBody>
          <a:bodyPr/>
          <a:lstStyle/>
          <a:p>
            <a:fld id="{AAAD7D81-F925-41A9-A7A0-ABA0861397EC}" type="slidenum">
              <a:rPr lang="en-GB" smtClean="0"/>
              <a:t>41</a:t>
            </a:fld>
            <a:endParaRPr lang="en-GB"/>
          </a:p>
        </p:txBody>
      </p:sp>
    </p:spTree>
    <p:extLst>
      <p:ext uri="{BB962C8B-B14F-4D97-AF65-F5344CB8AC3E}">
        <p14:creationId xmlns:p14="http://schemas.microsoft.com/office/powerpoint/2010/main" val="38380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Mr Price will have more detail for you about registering and making your application but The UCAS Hub is a great place for information gathering and storing. It will allow you to research areas of the UK, cities, universities and courses and to put information you find that interests you </a:t>
            </a:r>
            <a:r>
              <a:rPr lang="en-GB" u="sng" dirty="0"/>
              <a:t>into your Favourites </a:t>
            </a:r>
            <a:r>
              <a:rPr lang="en-GB" u="none" dirty="0"/>
              <a:t>so that you can easily go back to it again when you want to start narrowing down your choices.  You can go back into these and change any of your favourites if you change your mind.  There </a:t>
            </a:r>
            <a:r>
              <a:rPr lang="en-GB" u="sng" dirty="0"/>
              <a:t>is a tariff points calculator </a:t>
            </a:r>
            <a:r>
              <a:rPr lang="en-GB" u="none" dirty="0"/>
              <a:t>so if you want to convert your grades into UCAS points you can easily do so here.  </a:t>
            </a:r>
            <a:r>
              <a:rPr lang="en-GB" u="sng" dirty="0"/>
              <a:t>Based on the subjects you </a:t>
            </a:r>
            <a:r>
              <a:rPr lang="en-GB" u="none" dirty="0"/>
              <a:t>entered in your preferences you can do a quick search for universities by clicking on the subject choice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D7D81-F925-41A9-A7A0-ABA0861397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024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don’t want a university reading your statement and saying So What? So when you think about what you are including think also about why you are including it.  You may find guidance as to what to write about in the course information on our websites.  Looking at this overview of an English Literature degree will highlight it will </a:t>
            </a:r>
            <a:r>
              <a:rPr lang="en-GB" u="sng"/>
              <a:t>sharpen your communication </a:t>
            </a:r>
            <a:r>
              <a:rPr lang="en-GB"/>
              <a:t>skills enabling you to link developing your communication skills in part time work with the degree. </a:t>
            </a:r>
            <a:r>
              <a:rPr lang="en-GB" u="sng"/>
              <a:t>If you’re taking an EPQ </a:t>
            </a:r>
            <a:r>
              <a:rPr lang="en-GB"/>
              <a:t>you may want to link this to your understanding of critical thinking showing your understanding of this area.</a:t>
            </a:r>
          </a:p>
          <a:p>
            <a:r>
              <a:rPr lang="en-GB" u="sng"/>
              <a:t> It may be you’re part of a </a:t>
            </a:r>
            <a:r>
              <a:rPr lang="en-GB"/>
              <a:t>debating team and again these skills can be given as evidence of your suitability for this course.</a:t>
            </a:r>
          </a:p>
        </p:txBody>
      </p:sp>
      <p:sp>
        <p:nvSpPr>
          <p:cNvPr id="4" name="Slide Number Placeholder 3"/>
          <p:cNvSpPr>
            <a:spLocks noGrp="1"/>
          </p:cNvSpPr>
          <p:nvPr>
            <p:ph type="sldNum" sz="quarter" idx="5"/>
          </p:nvPr>
        </p:nvSpPr>
        <p:spPr/>
        <p:txBody>
          <a:bodyPr/>
          <a:lstStyle/>
          <a:p>
            <a:fld id="{AAAD7D81-F925-41A9-A7A0-ABA0861397EC}" type="slidenum">
              <a:rPr lang="en-GB" smtClean="0"/>
              <a:t>42</a:t>
            </a:fld>
            <a:endParaRPr lang="en-GB"/>
          </a:p>
        </p:txBody>
      </p:sp>
    </p:spTree>
    <p:extLst>
      <p:ext uri="{BB962C8B-B14F-4D97-AF65-F5344CB8AC3E}">
        <p14:creationId xmlns:p14="http://schemas.microsoft.com/office/powerpoint/2010/main" val="117391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you’ve identified your skills think about </a:t>
            </a:r>
            <a:r>
              <a:rPr lang="en-GB" b="1"/>
              <a:t>HOW </a:t>
            </a:r>
            <a:r>
              <a:rPr lang="en-GB"/>
              <a:t>you will talk about them.  You could say </a:t>
            </a:r>
            <a:r>
              <a:rPr lang="en-GB" u="sng"/>
              <a:t>that working in a restaurant </a:t>
            </a:r>
            <a:r>
              <a:rPr lang="en-GB"/>
              <a:t>and serving customers has increased your communication skills.  Or you could say how </a:t>
            </a:r>
            <a:r>
              <a:rPr lang="en-GB" u="sng"/>
              <a:t>part time employment has developed</a:t>
            </a:r>
            <a:r>
              <a:rPr lang="en-GB"/>
              <a:t> my communication skills due to engaging with a different audience, perhaps customers and colleagues.  You may want to talk about overcoming language barriers or if you’ve been working during the </a:t>
            </a:r>
            <a:r>
              <a:rPr lang="en-GB" err="1"/>
              <a:t>covid</a:t>
            </a:r>
            <a:r>
              <a:rPr lang="en-GB"/>
              <a:t> restrictions how have you had to adapt to this situation.</a:t>
            </a:r>
          </a:p>
        </p:txBody>
      </p:sp>
      <p:sp>
        <p:nvSpPr>
          <p:cNvPr id="4" name="Slide Number Placeholder 3"/>
          <p:cNvSpPr>
            <a:spLocks noGrp="1"/>
          </p:cNvSpPr>
          <p:nvPr>
            <p:ph type="sldNum" sz="quarter" idx="5"/>
          </p:nvPr>
        </p:nvSpPr>
        <p:spPr/>
        <p:txBody>
          <a:bodyPr/>
          <a:lstStyle/>
          <a:p>
            <a:fld id="{AAAD7D81-F925-41A9-A7A0-ABA0861397EC}" type="slidenum">
              <a:rPr lang="en-GB" smtClean="0"/>
              <a:t>43</a:t>
            </a:fld>
            <a:endParaRPr lang="en-GB"/>
          </a:p>
        </p:txBody>
      </p:sp>
    </p:spTree>
    <p:extLst>
      <p:ext uri="{BB962C8B-B14F-4D97-AF65-F5344CB8AC3E}">
        <p14:creationId xmlns:p14="http://schemas.microsoft.com/office/powerpoint/2010/main" val="838203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There’s no right or wrong way to structure it but most people would recommend this sort of order as being a logical flow and talking about things in order of priority.  Write paragraphs which fit into these sort of headings.  Make sure that each paragraph flows nicely into the next.</a:t>
            </a:r>
          </a:p>
          <a:p>
            <a:r>
              <a:rPr lang="en-GB" u="sng"/>
              <a:t>Grab the attention of the </a:t>
            </a:r>
            <a:r>
              <a:rPr lang="en-GB"/>
              <a:t>reader right from the start with a strong opening sentence highlighting why you’re applying for this course.  In this paragraph get to the point quickly, there’s the opportunity to expand later on.  1 or 2 sentences should be sufficient to get your point across as an introduction.</a:t>
            </a:r>
          </a:p>
          <a:p>
            <a:r>
              <a:rPr lang="en-GB" u="sng"/>
              <a:t>Give evidence to prove your </a:t>
            </a:r>
            <a:r>
              <a:rPr lang="en-GB"/>
              <a:t>interest in the course.  Don’t just say you’re interested in it prove it to us by how you talk about you involvement in it or the things you have done that link with the subject. If it’s a subject you currently study use your existing knowledge to prove your understanding and interest.  You may want to talk about skills you gain from your A Level subject – perhaps lab work that is relevant to the course.  Talk about your A Level subjects that are relevant starting with the one that is the same as or links closest to your chosen degree course.  If you’ve done your research brag about it.  It’s important to show your understanding so if you’ve read any related books tell us what you’ve learnt from that or what they taught you about the subject or made you think about.  Perhaps it challenged you in some way.  Particularly if you’re studying Law it’s great to be able to show your ability to question.</a:t>
            </a:r>
          </a:p>
          <a:p>
            <a:r>
              <a:rPr lang="en-GB" u="sng"/>
              <a:t>If you have relevant work </a:t>
            </a:r>
            <a:r>
              <a:rPr lang="en-GB"/>
              <a:t>experience think about what that taught you.  What did you learn about the subject, the role or the environment you’ll be in.  Make sure you don’t just describe what you did but that you really think about what you gained from it.  Anyone can describe an activity they took part in but to really reflect on what that taught you shows a level of understanding and maturity.</a:t>
            </a:r>
          </a:p>
          <a:p>
            <a:r>
              <a:rPr lang="en-GB" u="sng"/>
              <a:t>Then move on to think about </a:t>
            </a:r>
            <a:r>
              <a:rPr lang="en-GB"/>
              <a:t>your transferable skills which you can bring to your study or perhaps the career your course will lead you into.  These are likely to come from hobbies or activities.</a:t>
            </a:r>
          </a:p>
          <a:p>
            <a:r>
              <a:rPr lang="en-GB" u="sng"/>
              <a:t>Finally close your statement by </a:t>
            </a:r>
            <a:r>
              <a:rPr lang="en-GB"/>
              <a:t>reaffirming your desire to study this course you might want to reflect on what you will learn from it or how you will use it in your future career aspirations if you know what you want to do with it.  Perhaps come back to your main message or it can be good to link your conclusion to your introduction.  Like your introduction, this doesn’t have to be long a sentence or two will be fine.</a:t>
            </a:r>
          </a:p>
          <a:p>
            <a:r>
              <a:rPr lang="en-GB" u="sng"/>
              <a:t>You are likely to find that</a:t>
            </a:r>
            <a:r>
              <a:rPr lang="en-GB" u="none"/>
              <a:t> the first and last paragraphs are the hardest for you to write so don’t get hung up on the order initially.  Write your thoughts down in any order and then think about the flow.  Once you have written nearly 2,000 characters about why you want to study the course and evidencing your ability and understanding a couple of sentences summing up why you want to study it will probably be much easier to write.  You are likely to also have spent time thinking about what you are going to gain from the course and maybe where you want it to take you.</a:t>
            </a:r>
            <a:endParaRPr lang="en-GB" u="sng"/>
          </a:p>
        </p:txBody>
      </p:sp>
      <p:sp>
        <p:nvSpPr>
          <p:cNvPr id="4" name="Slide Number Placeholder 3"/>
          <p:cNvSpPr>
            <a:spLocks noGrp="1"/>
          </p:cNvSpPr>
          <p:nvPr>
            <p:ph type="sldNum" sz="quarter" idx="5"/>
          </p:nvPr>
        </p:nvSpPr>
        <p:spPr/>
        <p:txBody>
          <a:bodyPr/>
          <a:lstStyle/>
          <a:p>
            <a:pPr marL="0" marR="0" lvl="0" indent="0" algn="ctr" defTabSz="584200" eaLnBrk="1" fontAlgn="auto" latinLnBrk="0" hangingPunct="1">
              <a:lnSpc>
                <a:spcPct val="100000"/>
              </a:lnSpc>
              <a:spcBef>
                <a:spcPts val="0"/>
              </a:spcBef>
              <a:spcAft>
                <a:spcPts val="0"/>
              </a:spcAft>
              <a:buClrTx/>
              <a:buSzTx/>
              <a:buFontTx/>
              <a:buNone/>
              <a:tabLst/>
              <a:defRPr/>
            </a:pPr>
            <a:fld id="{AAAD7D81-F925-41A9-A7A0-ABA0861397EC}" type="slidenum">
              <a:rPr kumimoji="0" lang="en-GB" sz="5000" b="0" i="0" u="none" strike="noStrike" kern="0" cap="none" spc="0" normalizeH="0" baseline="0" noProof="0" smtClean="0">
                <a:ln>
                  <a:noFill/>
                </a:ln>
                <a:solidFill>
                  <a:srgbClr val="FFFFFF"/>
                </a:solidFill>
                <a:effectLst/>
                <a:uLnTx/>
                <a:uFillTx/>
                <a:latin typeface="Helvetica Light"/>
                <a:sym typeface="Helvetica Light"/>
              </a:rPr>
              <a:pPr marL="0" marR="0" lvl="0" indent="0" algn="ctr" defTabSz="584200" eaLnBrk="1" fontAlgn="auto" latinLnBrk="0" hangingPunct="1">
                <a:lnSpc>
                  <a:spcPct val="100000"/>
                </a:lnSpc>
                <a:spcBef>
                  <a:spcPts val="0"/>
                </a:spcBef>
                <a:spcAft>
                  <a:spcPts val="0"/>
                </a:spcAft>
                <a:buClrTx/>
                <a:buSzTx/>
                <a:buFontTx/>
                <a:buNone/>
                <a:tabLst/>
                <a:defRPr/>
              </a:pPr>
              <a:t>44</a:t>
            </a:fld>
            <a:endParaRPr kumimoji="0" lang="en-GB" sz="50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3151376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Thinking particularly about your introduction it’s worth bearing in mind some of the really overused opening sentences.  </a:t>
            </a:r>
            <a:r>
              <a:rPr lang="en-GB" u="sng"/>
              <a:t>Most admissions tutors will read </a:t>
            </a:r>
            <a:r>
              <a:rPr lang="en-GB"/>
              <a:t>these sentences every day of their lives.  To be honest if you asked me to write a personal statement it’s quite likely that I’d start off thinking along these lines.  Try to rearrange the start so that rather than telling us you’ve always been interested (which to be frank you probably haven’t been interested in archaeology since you were 2) look at what you write as the reason why you feel like it’s always been your focus, what do you love about it, how does it make you feel?</a:t>
            </a:r>
          </a:p>
        </p:txBody>
      </p:sp>
      <p:sp>
        <p:nvSpPr>
          <p:cNvPr id="4" name="Slide Number Placeholder 3"/>
          <p:cNvSpPr>
            <a:spLocks noGrp="1"/>
          </p:cNvSpPr>
          <p:nvPr>
            <p:ph type="sldNum" sz="quarter" idx="5"/>
          </p:nvPr>
        </p:nvSpPr>
        <p:spPr/>
        <p:txBody>
          <a:bodyPr/>
          <a:lstStyle/>
          <a:p>
            <a:fld id="{AAAD7D81-F925-41A9-A7A0-ABA0861397EC}" type="slidenum">
              <a:rPr lang="en-GB" smtClean="0"/>
              <a:t>45</a:t>
            </a:fld>
            <a:endParaRPr lang="en-GB"/>
          </a:p>
        </p:txBody>
      </p:sp>
    </p:spTree>
    <p:extLst>
      <p:ext uri="{BB962C8B-B14F-4D97-AF65-F5344CB8AC3E}">
        <p14:creationId xmlns:p14="http://schemas.microsoft.com/office/powerpoint/2010/main" val="609024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about similarity detection system</a:t>
            </a:r>
          </a:p>
        </p:txBody>
      </p:sp>
      <p:sp>
        <p:nvSpPr>
          <p:cNvPr id="4" name="Slide Number Placeholder 3"/>
          <p:cNvSpPr>
            <a:spLocks noGrp="1"/>
          </p:cNvSpPr>
          <p:nvPr>
            <p:ph type="sldNum" sz="quarter" idx="5"/>
          </p:nvPr>
        </p:nvSpPr>
        <p:spPr/>
        <p:txBody>
          <a:bodyPr/>
          <a:lstStyle/>
          <a:p>
            <a:fld id="{AAAD7D81-F925-41A9-A7A0-ABA0861397EC}" type="slidenum">
              <a:rPr lang="en-GB" smtClean="0"/>
              <a:t>46</a:t>
            </a:fld>
            <a:endParaRPr lang="en-GB"/>
          </a:p>
        </p:txBody>
      </p:sp>
    </p:spTree>
    <p:extLst>
      <p:ext uri="{BB962C8B-B14F-4D97-AF65-F5344CB8AC3E}">
        <p14:creationId xmlns:p14="http://schemas.microsoft.com/office/powerpoint/2010/main" val="793114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through reasons for not getting offers.</a:t>
            </a:r>
          </a:p>
        </p:txBody>
      </p:sp>
      <p:sp>
        <p:nvSpPr>
          <p:cNvPr id="4" name="Slide Number Placeholder 3"/>
          <p:cNvSpPr>
            <a:spLocks noGrp="1"/>
          </p:cNvSpPr>
          <p:nvPr>
            <p:ph type="sldNum" sz="quarter" idx="5"/>
          </p:nvPr>
        </p:nvSpPr>
        <p:spPr/>
        <p:txBody>
          <a:bodyPr/>
          <a:lstStyle/>
          <a:p>
            <a:fld id="{AAAD7D81-F925-41A9-A7A0-ABA0861397EC}" type="slidenum">
              <a:rPr lang="en-GB" smtClean="0"/>
              <a:t>47</a:t>
            </a:fld>
            <a:endParaRPr lang="en-GB"/>
          </a:p>
        </p:txBody>
      </p:sp>
    </p:spTree>
    <p:extLst>
      <p:ext uri="{BB962C8B-B14F-4D97-AF65-F5344CB8AC3E}">
        <p14:creationId xmlns:p14="http://schemas.microsoft.com/office/powerpoint/2010/main" val="1744487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4637" cy="37274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82920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3" y="746125"/>
            <a:ext cx="6624637" cy="37274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8930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find </a:t>
            </a:r>
            <a:r>
              <a:rPr lang="en-GB" u="sng" dirty="0"/>
              <a:t>links to different topics </a:t>
            </a:r>
            <a:r>
              <a:rPr lang="en-GB" dirty="0"/>
              <a:t>on their website and these topics change on a regular basis.  </a:t>
            </a:r>
            <a:r>
              <a:rPr lang="en-GB" u="sng" dirty="0"/>
              <a:t>There is help to </a:t>
            </a:r>
            <a:r>
              <a:rPr lang="en-GB" u="none" dirty="0"/>
              <a:t>write your personal statement using the great information and hints in their statement builder. </a:t>
            </a:r>
            <a:r>
              <a:rPr lang="en-GB" dirty="0"/>
              <a:t>Advice </a:t>
            </a:r>
            <a:r>
              <a:rPr lang="en-GB" u="sng" dirty="0"/>
              <a:t>on what to study depending </a:t>
            </a:r>
            <a:r>
              <a:rPr lang="en-GB" dirty="0"/>
              <a:t>on your current A Levels</a:t>
            </a:r>
            <a:r>
              <a:rPr lang="en-GB" u="sng" dirty="0"/>
              <a:t>, Live UCAS sessions </a:t>
            </a:r>
            <a:r>
              <a:rPr lang="en-GB" dirty="0"/>
              <a:t>on a range of different topics </a:t>
            </a:r>
            <a:r>
              <a:rPr lang="en-GB" strike="sngStrike" dirty="0"/>
              <a:t>to support you throughout your application and move to university</a:t>
            </a:r>
            <a:r>
              <a:rPr lang="en-GB" dirty="0"/>
              <a:t>.  The </a:t>
            </a:r>
            <a:r>
              <a:rPr lang="en-GB" u="sng" dirty="0"/>
              <a:t>to do list </a:t>
            </a:r>
            <a:r>
              <a:rPr lang="en-GB" dirty="0"/>
              <a:t>could be really useful to remind you of things you want to check or research, keeping all your notes in one place.  And </a:t>
            </a:r>
            <a:r>
              <a:rPr lang="en-GB" u="sng" dirty="0"/>
              <a:t>the purple box with dates </a:t>
            </a:r>
            <a:r>
              <a:rPr lang="en-GB" dirty="0"/>
              <a:t>and deadlines will be a great reminder of what you need to do next, particularly after you have left school.  At first many of the deadlines may be for students starting university this year but it will update soon.  </a:t>
            </a:r>
            <a:r>
              <a:rPr lang="en-GB" u="sng" dirty="0"/>
              <a:t>If you have any</a:t>
            </a:r>
            <a:r>
              <a:rPr lang="en-GB" u="none" dirty="0"/>
              <a:t> questions this box may answer them.</a:t>
            </a:r>
            <a:endParaRPr lang="en-GB" b="1" u="none"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D7D81-F925-41A9-A7A0-ABA0861397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various sections of the application and I’m not going to go through them all but I just wanted to highlight a couple that I really recommend you complete (if they’re applicable to you).  Universities want to support students through their studies and if you have a </a:t>
            </a:r>
            <a:r>
              <a:rPr lang="en-GB" u="none" dirty="0"/>
              <a:t>physical or mental health condition, long-term illness or learning difference it is really worth declaring it here. This information won’t be used to negatively consider your application and universities would always recommend you declare anything relevant in this section.  Although this screen says </a:t>
            </a:r>
            <a:r>
              <a:rPr lang="en-GB" sz="1200" b="0" i="0" kern="1200" dirty="0">
                <a:solidFill>
                  <a:schemeClr val="tx1"/>
                </a:solidFill>
                <a:effectLst/>
                <a:latin typeface="+mn-lt"/>
                <a:ea typeface="+mn-ea"/>
                <a:cs typeface="+mn-cs"/>
              </a:rPr>
              <a:t>universities will provide you with information on the support available I would recommend you speak to universities about any needs you may have, as the earlier they know you may need support the more chance this will be in place when you arrive with them. It is also really important that you are aware of how they may be able to help you when you make your decision as to which university is right for you.</a:t>
            </a:r>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D7D81-F925-41A9-A7A0-ABA0861397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63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An optional section that might </a:t>
            </a:r>
            <a:r>
              <a:rPr lang="en-GB" u="none" dirty="0"/>
              <a:t>be relevant to you is the Care support information.  If you’ve spent time in local authority care we recommend you complete this section. Like the disability section universities may be able to offer you support during your study but only  if they know you may be entitled to it.  This could be practical or financial support so is worth taking if it’s relevant to you.</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D7D81-F925-41A9-A7A0-ABA0861397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83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final suggestions for optional information everyone should complete is the nominated access part.  This will allow 1 person to speak to the university on your behalf if you list them here.  I regularly hear parents or carers ringing our admissions team to ask questions about a students application, but if you haven’t completed this part we aren’t allowed to speak to anyone else so if you can’t make a call for any reason it’s worth having someone else that you’ve allowed us to speak to.</a:t>
            </a:r>
          </a:p>
        </p:txBody>
      </p:sp>
    </p:spTree>
    <p:extLst>
      <p:ext uri="{BB962C8B-B14F-4D97-AF65-F5344CB8AC3E}">
        <p14:creationId xmlns:p14="http://schemas.microsoft.com/office/powerpoint/2010/main" val="252637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before we move onto making the right course and university choice just a recap on what I’ve said so far.</a:t>
            </a:r>
          </a:p>
        </p:txBody>
      </p:sp>
    </p:spTree>
    <p:extLst>
      <p:ext uri="{BB962C8B-B14F-4D97-AF65-F5344CB8AC3E}">
        <p14:creationId xmlns:p14="http://schemas.microsoft.com/office/powerpoint/2010/main" val="427502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C311-60FD-4F71-8CA2-93E84616EBB2}"/>
              </a:ext>
            </a:extLst>
          </p:cNvPr>
          <p:cNvSpPr>
            <a:spLocks noGrp="1"/>
          </p:cNvSpPr>
          <p:nvPr>
            <p:ph type="ctrTitle"/>
          </p:nvPr>
        </p:nvSpPr>
        <p:spPr>
          <a:xfrm>
            <a:off x="3048000" y="2244726"/>
            <a:ext cx="18288000" cy="4775200"/>
          </a:xfrm>
          <a:prstGeom prst="rect">
            <a:avLst/>
          </a:prstGeom>
        </p:spPr>
        <p:txBody>
          <a:bodyPr anchor="b"/>
          <a:lstStyle>
            <a:lvl1pPr algn="ctr">
              <a:defRPr sz="12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4AC13F8-F5D2-47D4-9A6F-8580273E6FF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Tree>
    <p:extLst>
      <p:ext uri="{BB962C8B-B14F-4D97-AF65-F5344CB8AC3E}">
        <p14:creationId xmlns:p14="http://schemas.microsoft.com/office/powerpoint/2010/main" val="153203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CC2A-EDD2-4EBA-9E1A-D4A7EF9E7B81}"/>
              </a:ext>
            </a:extLst>
          </p:cNvPr>
          <p:cNvSpPr>
            <a:spLocks noGrp="1"/>
          </p:cNvSpPr>
          <p:nvPr>
            <p:ph type="title"/>
          </p:nvPr>
        </p:nvSpPr>
        <p:spPr>
          <a:xfrm>
            <a:off x="1676400" y="730253"/>
            <a:ext cx="21031200" cy="2651126"/>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F2F0B4-F232-45D0-AC64-478F162000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AC782-986B-42A7-A3A7-6AC9786C2282}"/>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5" name="Footer Placeholder 4">
            <a:extLst>
              <a:ext uri="{FF2B5EF4-FFF2-40B4-BE49-F238E27FC236}">
                <a16:creationId xmlns:a16="http://schemas.microsoft.com/office/drawing/2014/main" id="{2654F766-C9D5-4583-B8C1-844F949143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30E90D-5185-4EA1-A4D2-42540E979720}"/>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34685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9622A-8755-4080-8A6A-EA484235154A}"/>
              </a:ext>
            </a:extLst>
          </p:cNvPr>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588B37-D96F-409B-8941-0A4258E072F1}"/>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CA5E5A-CE07-40BE-94E2-2A46AB147BC0}"/>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5" name="Footer Placeholder 4">
            <a:extLst>
              <a:ext uri="{FF2B5EF4-FFF2-40B4-BE49-F238E27FC236}">
                <a16:creationId xmlns:a16="http://schemas.microsoft.com/office/drawing/2014/main" id="{88A2611F-DBC3-48F9-B93F-17B2720905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3FEB5-8FD2-4A78-B680-2B77354A989F}"/>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42161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BB79-3A23-47EB-AC09-086A7B62DF8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a:p>
        </p:txBody>
      </p:sp>
      <p:sp>
        <p:nvSpPr>
          <p:cNvPr id="3" name="Subtitle 2">
            <a:extLst>
              <a:ext uri="{FF2B5EF4-FFF2-40B4-BE49-F238E27FC236}">
                <a16:creationId xmlns:a16="http://schemas.microsoft.com/office/drawing/2014/main" id="{A2FDBCD4-F0A3-4DBF-BFF0-49101B53A5BD}"/>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6B5185-F383-4E8B-8601-AD44BDECCE98}"/>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6D5BDE42-B62D-4701-AB9B-CF6CF0D02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AFC6B-B536-4039-BBBD-9B7555E3101C}"/>
              </a:ext>
            </a:extLst>
          </p:cNvPr>
          <p:cNvSpPr>
            <a:spLocks noGrp="1"/>
          </p:cNvSpPr>
          <p:nvPr>
            <p:ph type="sldNum" sz="quarter" idx="12"/>
          </p:nvPr>
        </p:nvSpPr>
        <p:spPr/>
        <p:txBody>
          <a:bodyPr/>
          <a:lstStyle/>
          <a:p>
            <a:fld id="{F74209D1-7F0F-4435-A5E6-F9CEF1EE1531}" type="slidenum">
              <a:rPr lang="en-GB" smtClean="0"/>
              <a:t>‹#›</a:t>
            </a:fld>
            <a:endParaRPr lang="en-GB"/>
          </a:p>
        </p:txBody>
      </p:sp>
      <p:sp>
        <p:nvSpPr>
          <p:cNvPr id="7" name="Rectangle 6">
            <a:extLst>
              <a:ext uri="{FF2B5EF4-FFF2-40B4-BE49-F238E27FC236}">
                <a16:creationId xmlns:a16="http://schemas.microsoft.com/office/drawing/2014/main" id="{EE452B38-4E90-40FC-9ADE-59BE1567B1A0}"/>
              </a:ext>
            </a:extLst>
          </p:cNvPr>
          <p:cNvSpPr/>
          <p:nvPr userDrawn="1"/>
        </p:nvSpPr>
        <p:spPr>
          <a:xfrm>
            <a:off x="18538256" y="2"/>
            <a:ext cx="5845744" cy="13694932"/>
          </a:xfrm>
          <a:prstGeom prst="rect">
            <a:avLst/>
          </a:prstGeom>
          <a:solidFill>
            <a:srgbClr val="6B275C"/>
          </a:solidFill>
          <a:ln>
            <a:solidFill>
              <a:srgbClr val="6B2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pic>
        <p:nvPicPr>
          <p:cNvPr id="8" name="Picture 7" descr="A close up of a logo&#10;&#10;Description automatically generated">
            <a:extLst>
              <a:ext uri="{FF2B5EF4-FFF2-40B4-BE49-F238E27FC236}">
                <a16:creationId xmlns:a16="http://schemas.microsoft.com/office/drawing/2014/main" id="{FEB55A0A-7693-4DAE-83E6-B62C03A08F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776277" y="647816"/>
            <a:ext cx="5311958" cy="415756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678AE4-69C9-4F3D-BC54-FBFA1F4909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42002" y="11956881"/>
            <a:ext cx="6038248" cy="1511642"/>
          </a:xfrm>
          <a:prstGeom prst="rect">
            <a:avLst/>
          </a:prstGeom>
        </p:spPr>
      </p:pic>
    </p:spTree>
    <p:extLst>
      <p:ext uri="{BB962C8B-B14F-4D97-AF65-F5344CB8AC3E}">
        <p14:creationId xmlns:p14="http://schemas.microsoft.com/office/powerpoint/2010/main" val="1994438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B603-7304-46C9-857B-BE866FBC3E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E252B-6E73-4976-896E-1329077F92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0BD061-5B29-4428-93ED-E0A8661FD4EF}"/>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4256A56D-7915-4955-8601-8762DBC10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435EF6-CFC5-429B-82D4-5C366F425B97}"/>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4188421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2B83-B6BE-44C9-A5D0-AED9FC364AA7}"/>
              </a:ext>
            </a:extLst>
          </p:cNvPr>
          <p:cNvSpPr>
            <a:spLocks noGrp="1"/>
          </p:cNvSpPr>
          <p:nvPr>
            <p:ph type="title"/>
          </p:nvPr>
        </p:nvSpPr>
        <p:spPr>
          <a:xfrm>
            <a:off x="1663700" y="3419479"/>
            <a:ext cx="21031200" cy="5705474"/>
          </a:xfr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088DB9-8FE6-4D20-A50C-49ABC38FDB2E}"/>
              </a:ext>
            </a:extLst>
          </p:cNvPr>
          <p:cNvSpPr>
            <a:spLocks noGrp="1"/>
          </p:cNvSpPr>
          <p:nvPr>
            <p:ph type="body" idx="1"/>
          </p:nvPr>
        </p:nvSpPr>
        <p:spPr>
          <a:xfrm>
            <a:off x="1663700" y="9178929"/>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C3D3A5-DCCF-457C-A15B-C27033E4BFF9}"/>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A612C607-15EE-4B84-ABC8-2A448355D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1D416-D3D1-409E-B44F-93CAA75A963D}"/>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4205722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80A4-A738-4A96-9463-8810FF4157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C1FB2D-627A-4FB7-BBAF-877B91057B77}"/>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0B8DF9-DABF-4D05-A03E-3C89F4B62AE9}"/>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8FD8AE-E660-4A88-B788-E1E6C472BC45}"/>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6" name="Footer Placeholder 5">
            <a:extLst>
              <a:ext uri="{FF2B5EF4-FFF2-40B4-BE49-F238E27FC236}">
                <a16:creationId xmlns:a16="http://schemas.microsoft.com/office/drawing/2014/main" id="{035F7946-ACCE-4785-B385-A69F764BDD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F5C609-4C95-428A-8881-BF6E5AD72FD0}"/>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10479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9D34-AC64-439C-B3AB-6903C9068B47}"/>
              </a:ext>
            </a:extLst>
          </p:cNvPr>
          <p:cNvSpPr>
            <a:spLocks noGrp="1"/>
          </p:cNvSpPr>
          <p:nvPr>
            <p:ph type="title"/>
          </p:nvPr>
        </p:nvSpPr>
        <p:spPr>
          <a:xfrm>
            <a:off x="1679576" y="730253"/>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1B3CA9-2B5C-4278-B0CD-EB0B9C67EE8D}"/>
              </a:ext>
            </a:extLst>
          </p:cNvPr>
          <p:cNvSpPr>
            <a:spLocks noGrp="1"/>
          </p:cNvSpPr>
          <p:nvPr>
            <p:ph type="body" idx="1"/>
          </p:nvPr>
        </p:nvSpPr>
        <p:spPr>
          <a:xfrm>
            <a:off x="1679579"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47EB8-6F09-4205-941F-C5FAEFD54CEB}"/>
              </a:ext>
            </a:extLst>
          </p:cNvPr>
          <p:cNvSpPr>
            <a:spLocks noGrp="1"/>
          </p:cNvSpPr>
          <p:nvPr>
            <p:ph sz="half" idx="2"/>
          </p:nvPr>
        </p:nvSpPr>
        <p:spPr>
          <a:xfrm>
            <a:off x="1679579"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268268-BC3F-4EDB-916D-BBF27FDCC836}"/>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6787A-2E10-4D42-A665-04258EC8C99B}"/>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6966A3-2774-4BDE-9081-2AE8ADA94026}"/>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8" name="Footer Placeholder 7">
            <a:extLst>
              <a:ext uri="{FF2B5EF4-FFF2-40B4-BE49-F238E27FC236}">
                <a16:creationId xmlns:a16="http://schemas.microsoft.com/office/drawing/2014/main" id="{C7D867DD-09FC-4900-ADFC-64BF144E23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7BA292-3CAA-419D-92A0-6F7AA6F2D455}"/>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497179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DFE3-B851-4BCB-84E6-452E8C59B6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D320CC-8E7B-4230-A6CB-F1BB6589C8F7}"/>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4" name="Footer Placeholder 3">
            <a:extLst>
              <a:ext uri="{FF2B5EF4-FFF2-40B4-BE49-F238E27FC236}">
                <a16:creationId xmlns:a16="http://schemas.microsoft.com/office/drawing/2014/main" id="{2EDF9269-FB07-43D2-815E-A5D7803681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1427B5-155D-487B-B116-91BD5DA8B8E9}"/>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3184227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F2DF2-904D-468A-A596-27470AC0C27D}"/>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3" name="Footer Placeholder 2">
            <a:extLst>
              <a:ext uri="{FF2B5EF4-FFF2-40B4-BE49-F238E27FC236}">
                <a16:creationId xmlns:a16="http://schemas.microsoft.com/office/drawing/2014/main" id="{0E78FCD3-DAC2-4237-B7A6-3C1CA79816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BF070F-874F-411E-9544-B91C5E5F26D9}"/>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2945466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8470-6593-40A6-8108-D6F48E3B0EA6}"/>
              </a:ext>
            </a:extLst>
          </p:cNvPr>
          <p:cNvSpPr>
            <a:spLocks noGrp="1"/>
          </p:cNvSpPr>
          <p:nvPr>
            <p:ph type="title"/>
          </p:nvPr>
        </p:nvSpPr>
        <p:spPr>
          <a:xfrm>
            <a:off x="1679579" y="914400"/>
            <a:ext cx="7864474"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4786C4-DA1E-40DE-B0AD-799E1B271A7F}"/>
              </a:ext>
            </a:extLst>
          </p:cNvPr>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C40110-F2EB-43AE-A163-7D94DF9D115C}"/>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7753B7C-7318-4923-ACBF-C384A552720C}"/>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6" name="Footer Placeholder 5">
            <a:extLst>
              <a:ext uri="{FF2B5EF4-FFF2-40B4-BE49-F238E27FC236}">
                <a16:creationId xmlns:a16="http://schemas.microsoft.com/office/drawing/2014/main" id="{3866B2C0-F48E-4E8B-8264-C87D468FF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55F414-6354-457C-9A7B-993BA36732AD}"/>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45119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D59F-93E5-414C-8B32-3CD8D9A61C14}"/>
              </a:ext>
            </a:extLst>
          </p:cNvPr>
          <p:cNvSpPr>
            <a:spLocks noGrp="1"/>
          </p:cNvSpPr>
          <p:nvPr>
            <p:ph type="title"/>
          </p:nvPr>
        </p:nvSpPr>
        <p:spPr>
          <a:xfrm>
            <a:off x="1676400" y="730253"/>
            <a:ext cx="21031200" cy="2651126"/>
          </a:xfrm>
          <a:prstGeom prst="rect">
            <a:avLst/>
          </a:prstGeom>
        </p:spPr>
        <p:txBody>
          <a:bodyPr/>
          <a:lstStyle>
            <a:lvl1pPr>
              <a:defRPr>
                <a:latin typeface="Raleway"/>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42E26B-DF9D-4AB9-8495-FE029CFFD521}"/>
              </a:ext>
            </a:extLst>
          </p:cNvPr>
          <p:cNvSpPr>
            <a:spLocks noGrp="1"/>
          </p:cNvSpPr>
          <p:nvPr>
            <p:ph idx="1"/>
          </p:nvPr>
        </p:nvSpPr>
        <p:spPr/>
        <p:txBody>
          <a:bodyPr/>
          <a:lstStyle>
            <a:lvl1pPr>
              <a:defRPr>
                <a:latin typeface="Raleway"/>
              </a:defRPr>
            </a:lvl1pPr>
            <a:lvl2pPr>
              <a:defRPr>
                <a:latin typeface="Raleway"/>
              </a:defRPr>
            </a:lvl2pPr>
            <a:lvl3pPr>
              <a:defRPr>
                <a:latin typeface="Raleway"/>
              </a:defRPr>
            </a:lvl3pPr>
            <a:lvl4pPr>
              <a:defRPr>
                <a:latin typeface="Raleway"/>
              </a:defRPr>
            </a:lvl4pPr>
            <a:lvl5pPr>
              <a:defRPr>
                <a:latin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5F6305D-4466-4F32-975B-9C5BC605A83C}"/>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5" name="Footer Placeholder 4">
            <a:extLst>
              <a:ext uri="{FF2B5EF4-FFF2-40B4-BE49-F238E27FC236}">
                <a16:creationId xmlns:a16="http://schemas.microsoft.com/office/drawing/2014/main" id="{4E181C5A-2DE4-4F0B-9FB2-50FA5057B2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2A425-0D16-4FBF-A445-121336642F52}"/>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900658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F742-D5E8-453A-A2F8-246EBE1BFBD6}"/>
              </a:ext>
            </a:extLst>
          </p:cNvPr>
          <p:cNvSpPr>
            <a:spLocks noGrp="1"/>
          </p:cNvSpPr>
          <p:nvPr>
            <p:ph type="title"/>
          </p:nvPr>
        </p:nvSpPr>
        <p:spPr>
          <a:xfrm>
            <a:off x="1679579"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817C38-F86A-42F5-8F4A-09B10D4FD11A}"/>
              </a:ext>
            </a:extLst>
          </p:cNvPr>
          <p:cNvSpPr>
            <a:spLocks noGrp="1"/>
          </p:cNvSpPr>
          <p:nvPr>
            <p:ph type="pic" idx="1"/>
          </p:nvPr>
        </p:nvSpPr>
        <p:spPr>
          <a:xfrm>
            <a:off x="10366376" y="1974853"/>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3C9D5F5C-38C7-44B7-997D-095DFD0CAE18}"/>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3231103-83B9-42EC-8167-EB3B5429356F}"/>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6" name="Footer Placeholder 5">
            <a:extLst>
              <a:ext uri="{FF2B5EF4-FFF2-40B4-BE49-F238E27FC236}">
                <a16:creationId xmlns:a16="http://schemas.microsoft.com/office/drawing/2014/main" id="{837C5AE3-5623-448D-ADB3-A48310DDE3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EC2415-42F5-416B-B428-2F496EEC424F}"/>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520624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DB2B-0012-4078-8785-9CBBA41641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97BA23-C927-4FBC-84D7-E9EC2D493C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732336-B771-4627-899F-C7FBF0DA6136}"/>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5E33B493-2C8E-4FA1-BC27-40A182F04D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CDCF07-7023-430B-A7AD-6A389C3CBA12}"/>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3648778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C65D9-A2CF-4E1B-8964-388B1CDCCA11}"/>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74C9B3-0B8D-4D86-A639-BF8144CE92D6}"/>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27A01-1396-42AC-B26D-81F7410CE44E}"/>
              </a:ext>
            </a:extLst>
          </p:cNvPr>
          <p:cNvSpPr>
            <a:spLocks noGrp="1"/>
          </p:cNvSpPr>
          <p:nvPr>
            <p:ph type="dt" sz="half" idx="10"/>
          </p:nvPr>
        </p:nvSpPr>
        <p:spPr/>
        <p:txBody>
          <a:body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C44B7DB6-0047-4D32-BA19-5DC1BC1F3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41AEF-96B4-4E62-9DAA-2438A7DE89CF}"/>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2648731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B872-96C1-4165-8D0A-F9B17566F82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GB"/>
          </a:p>
        </p:txBody>
      </p:sp>
      <p:sp>
        <p:nvSpPr>
          <p:cNvPr id="3" name="Subtitle 2">
            <a:extLst>
              <a:ext uri="{FF2B5EF4-FFF2-40B4-BE49-F238E27FC236}">
                <a16:creationId xmlns:a16="http://schemas.microsoft.com/office/drawing/2014/main" id="{415826FD-3D73-4BEC-B1A2-F2C54BDAA04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64E62A-AF85-4124-893B-8DC2336A458D}"/>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F95BCCFB-5013-4920-8859-D5E4889536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39CF6-4CFE-4396-90DF-760260707846}"/>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231347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45B0-8AF5-4EE2-83E9-1BC6021D12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C79C84-1577-441B-8884-0427156D6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EA22A-F769-4B92-906D-5F33FA0FA5E2}"/>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921487AA-92F3-4C6A-B92D-100BE87387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0BAA9E-C6D4-49B2-AAC4-9D31A3F431A7}"/>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363325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FE01-F34B-41E6-8269-4E14398996AE}"/>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4DC199-9EC8-4CB2-840E-51F873AEE4B4}"/>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EB3505-3A3F-4362-AD53-062493D79E50}"/>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CCB25024-AEC3-4950-85DD-7AB7B28F9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E8C499-73DA-4BE4-82D8-E95AE0CD2269}"/>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2972935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649F-1161-428E-B67E-8426DEEC3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A087D1-8184-480D-95FE-879E2BCFEFE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D41B43-CC49-4800-9C93-F52B9515A70A}"/>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94A968-7665-4DF2-93C0-32BBACD5579A}"/>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6" name="Footer Placeholder 5">
            <a:extLst>
              <a:ext uri="{FF2B5EF4-FFF2-40B4-BE49-F238E27FC236}">
                <a16:creationId xmlns:a16="http://schemas.microsoft.com/office/drawing/2014/main" id="{4F3C11FD-E100-4DFF-A740-4545382B23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C1883A-F50D-4FCB-87A4-02636E1FF6A3}"/>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1890811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4D18-79FB-4C71-9105-C2FBCB95CB31}"/>
              </a:ext>
            </a:extLst>
          </p:cNvPr>
          <p:cNvSpPr>
            <a:spLocks noGrp="1"/>
          </p:cNvSpPr>
          <p:nvPr>
            <p:ph type="title"/>
          </p:nvPr>
        </p:nvSpPr>
        <p:spPr>
          <a:xfrm>
            <a:off x="1679576" y="730251"/>
            <a:ext cx="21031200" cy="265112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E5DDDC-8D80-4447-9616-69F17EEEE916}"/>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572B49-03CD-4EC9-A484-7AA448BD0B64}"/>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3979A1-3061-4372-BD13-303F9F0411B8}"/>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627C9-06AD-4A84-B645-3A66FEA6C191}"/>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1E1988-300D-4AA2-8BA0-E05E17E7D39A}"/>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8" name="Footer Placeholder 7">
            <a:extLst>
              <a:ext uri="{FF2B5EF4-FFF2-40B4-BE49-F238E27FC236}">
                <a16:creationId xmlns:a16="http://schemas.microsoft.com/office/drawing/2014/main" id="{337E8792-D019-4ED7-8A4B-842177E06B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AF3EC7-437F-40D6-B681-81F8E64239F0}"/>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225050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AD7B-9AE0-451B-9BA0-16A05B6096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F0A8F5-200C-4D8F-818B-4957666DD6A0}"/>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4" name="Footer Placeholder 3">
            <a:extLst>
              <a:ext uri="{FF2B5EF4-FFF2-40B4-BE49-F238E27FC236}">
                <a16:creationId xmlns:a16="http://schemas.microsoft.com/office/drawing/2014/main" id="{AFE88114-D0C0-495E-8CF4-2353317F7E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D31901-FEBA-4452-87F5-1013F6CFDB7C}"/>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2370446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0D08B-0855-44AE-B35C-EF172786F651}"/>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3" name="Footer Placeholder 2">
            <a:extLst>
              <a:ext uri="{FF2B5EF4-FFF2-40B4-BE49-F238E27FC236}">
                <a16:creationId xmlns:a16="http://schemas.microsoft.com/office/drawing/2014/main" id="{F1B922BD-55F9-4264-A8AE-AEA5560438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507E6B-3A94-4975-A01E-7DF525B85507}"/>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77600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D5B2-1703-4F94-915A-0A77C903E1DF}"/>
              </a:ext>
            </a:extLst>
          </p:cNvPr>
          <p:cNvSpPr>
            <a:spLocks noGrp="1"/>
          </p:cNvSpPr>
          <p:nvPr>
            <p:ph type="title"/>
          </p:nvPr>
        </p:nvSpPr>
        <p:spPr>
          <a:xfrm>
            <a:off x="1663700" y="3419479"/>
            <a:ext cx="21031200" cy="5705474"/>
          </a:xfrm>
          <a:prstGeom prst="rect">
            <a:avLst/>
          </a:prstGeom>
        </p:spPr>
        <p:txBody>
          <a:bodyPr anchor="b"/>
          <a:lstStyle>
            <a:lvl1pPr>
              <a:defRPr sz="12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5A96AB-F4C9-4F16-B24E-E78D1BA3FAAD}"/>
              </a:ext>
            </a:extLst>
          </p:cNvPr>
          <p:cNvSpPr>
            <a:spLocks noGrp="1"/>
          </p:cNvSpPr>
          <p:nvPr>
            <p:ph type="body" idx="1"/>
          </p:nvPr>
        </p:nvSpPr>
        <p:spPr>
          <a:xfrm>
            <a:off x="1663700" y="9178929"/>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782B5-330D-4DF2-A30C-EDA67AD3757E}"/>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5" name="Footer Placeholder 4">
            <a:extLst>
              <a:ext uri="{FF2B5EF4-FFF2-40B4-BE49-F238E27FC236}">
                <a16:creationId xmlns:a16="http://schemas.microsoft.com/office/drawing/2014/main" id="{3ED29603-E608-460D-9698-5557E8FDD7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71880-9930-4BB3-81DE-0B5A77E7B6D0}"/>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990051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2E3F-917D-4B0D-B0A7-48C9CD4F162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97EA5F-6307-4E37-8A62-A82A2284DD7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5EE551-1EDF-4472-B7B3-2BD18DF3301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4208F19-9B4F-4A12-B66A-EC2CB9B5E513}"/>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6" name="Footer Placeholder 5">
            <a:extLst>
              <a:ext uri="{FF2B5EF4-FFF2-40B4-BE49-F238E27FC236}">
                <a16:creationId xmlns:a16="http://schemas.microsoft.com/office/drawing/2014/main" id="{95C329B1-C861-4E5D-94B6-5F34364ACC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27F332-385F-4F18-9BAF-9080207029BE}"/>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300219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F8EE-71A4-4585-968D-3C3F13463233}"/>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B2B3A2-5D0A-4926-8E61-BA67DEBE144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12933703-9339-4062-B834-378CB9018D6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E415FC-4A09-42D5-B5D3-7F3E13294E2B}"/>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6" name="Footer Placeholder 5">
            <a:extLst>
              <a:ext uri="{FF2B5EF4-FFF2-40B4-BE49-F238E27FC236}">
                <a16:creationId xmlns:a16="http://schemas.microsoft.com/office/drawing/2014/main" id="{5BB6B1A5-59B4-4A67-BC91-B3E65FE338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C5BF04-069F-4FE8-8E5C-D023591ED695}"/>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3454827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8D49-2ABA-4CE6-84A2-323496CB63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D42E82-37B8-430E-B2FA-17BCC0B5E4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C5FF2-B367-4AA7-9474-FEB9446A3560}"/>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D22AB670-B4B3-4D0D-8717-E0FDE2D4A8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DB7BD2-5E7F-4CDF-9E4B-9964EE9A87B7}"/>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2497700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61D38-9DD4-4829-8630-EDE43A33374D}"/>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0A82B4-4045-472A-8D52-58BEF0E5AF0F}"/>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F61CD5-20BE-4233-AEAE-95BBAAF8C641}"/>
              </a:ext>
            </a:extLst>
          </p:cNvPr>
          <p:cNvSpPr>
            <a:spLocks noGrp="1"/>
          </p:cNvSpPr>
          <p:nvPr>
            <p:ph type="dt" sz="half" idx="10"/>
          </p:nvPr>
        </p:nvSpPr>
        <p:spPr/>
        <p:txBody>
          <a:body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E2C57ED7-6CF1-4480-B529-10D97A040D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096261-9BF2-4894-98E7-DA8D67874B85}"/>
              </a:ext>
            </a:extLst>
          </p:cNvPr>
          <p:cNvSpPr>
            <a:spLocks noGrp="1"/>
          </p:cNvSpPr>
          <p:nvPr>
            <p:ph type="sldNum" sz="quarter" idx="12"/>
          </p:nvPr>
        </p:nvSpPr>
        <p:spPr/>
        <p:txBody>
          <a:bodyPr/>
          <a:lstStyle/>
          <a:p>
            <a:fld id="{453B4EDE-CF6D-489E-9A58-C680232AF625}" type="slidenum">
              <a:rPr lang="en-GB" smtClean="0"/>
              <a:t>‹#›</a:t>
            </a:fld>
            <a:endParaRPr lang="en-GB"/>
          </a:p>
        </p:txBody>
      </p:sp>
    </p:spTree>
    <p:extLst>
      <p:ext uri="{BB962C8B-B14F-4D97-AF65-F5344CB8AC3E}">
        <p14:creationId xmlns:p14="http://schemas.microsoft.com/office/powerpoint/2010/main" val="44064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827C-2D69-473B-A7B9-05C8C8925C66}"/>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A552A1-B2A0-481A-9101-78B868969D55}"/>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30390D-AF3B-4369-8FE9-D77013902DE6}"/>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52731A9B-12BF-442D-A2C6-DC42BCB69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62A7E-B2F1-4831-8E19-34817EFCDA2A}"/>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2750342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5817-0585-4952-8ABF-BEC52C7423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879513-4145-416C-B8FB-083A4FB5AA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4CD4C7-A7F0-411F-B370-EEADB45BD553}"/>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C16EABC8-49D6-4F7E-9EA2-711B3907BE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753EAD-A67A-457C-BE23-DF82CDBD878D}"/>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2217863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4FB5-9974-47BD-85D0-01B8AD4E6985}"/>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09906A-A516-46B8-8211-FBA393CA3A98}"/>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3734C9-9626-44CB-9C64-DAD8FE822186}"/>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C0B322A2-C5DF-4716-9E2C-D9AE6FC8AC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5DBC8B-EE51-4317-8FD0-4464F11270C9}"/>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3012140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D242-6915-4781-BA7A-5CA57B07E3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2EFEE1-769C-42A3-82C3-A9E8CB4F166D}"/>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99FADB-936A-46DB-8CF0-A2E57CF55C65}"/>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0E226C-0571-4131-9529-91BB05E2D68E}"/>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6" name="Footer Placeholder 5">
            <a:extLst>
              <a:ext uri="{FF2B5EF4-FFF2-40B4-BE49-F238E27FC236}">
                <a16:creationId xmlns:a16="http://schemas.microsoft.com/office/drawing/2014/main" id="{3C4333C6-3FBF-44FB-9A50-B5BD4DFE3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AE6874-4BDF-4C3F-BC28-7A53FEF506B8}"/>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3700304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C634-27CC-47CF-BDEE-AAD51362F9EC}"/>
              </a:ext>
            </a:extLst>
          </p:cNvPr>
          <p:cNvSpPr>
            <a:spLocks noGrp="1"/>
          </p:cNvSpPr>
          <p:nvPr>
            <p:ph type="title"/>
          </p:nvPr>
        </p:nvSpPr>
        <p:spPr>
          <a:xfrm>
            <a:off x="1679575" y="730250"/>
            <a:ext cx="21031200" cy="265112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E4A2FC-B300-45A4-8277-5215C17FC9C9}"/>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AFEAB-2084-4CA9-A707-792CBFEC6BAE}"/>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DAF471-A278-47A8-97D0-E870526E0312}"/>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43386-6FF0-4C7F-B02E-539B6EFA9A05}"/>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ACC55F-3093-44DB-96A2-634F5CD9814F}"/>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8" name="Footer Placeholder 7">
            <a:extLst>
              <a:ext uri="{FF2B5EF4-FFF2-40B4-BE49-F238E27FC236}">
                <a16:creationId xmlns:a16="http://schemas.microsoft.com/office/drawing/2014/main" id="{B8F0877E-BECF-42FE-A134-D1979D3BB9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295B64-E9F7-4ECF-95FC-320EE5032B10}"/>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3017212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C65-3B33-4329-A271-288B0C4F98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FD8C33-1B96-4552-8D8E-B4D9F929E86D}"/>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4" name="Footer Placeholder 3">
            <a:extLst>
              <a:ext uri="{FF2B5EF4-FFF2-40B4-BE49-F238E27FC236}">
                <a16:creationId xmlns:a16="http://schemas.microsoft.com/office/drawing/2014/main" id="{EDE2D918-4DFE-4BB0-8B07-7C8B4518F9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AB2365-1002-4113-BA07-CA06B1E488C3}"/>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192092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961B-714B-4104-822A-1C89DF7CE610}"/>
              </a:ext>
            </a:extLst>
          </p:cNvPr>
          <p:cNvSpPr>
            <a:spLocks noGrp="1"/>
          </p:cNvSpPr>
          <p:nvPr>
            <p:ph type="title"/>
          </p:nvPr>
        </p:nvSpPr>
        <p:spPr>
          <a:xfrm>
            <a:off x="1676400" y="730253"/>
            <a:ext cx="21031200" cy="265112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D350D8-D5B2-45B6-B128-8D773E063960}"/>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9B903E-EFA5-454E-8D14-2B1037A73F54}"/>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0495C3-A82C-4E30-8765-73C2AC098155}"/>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6" name="Footer Placeholder 5">
            <a:extLst>
              <a:ext uri="{FF2B5EF4-FFF2-40B4-BE49-F238E27FC236}">
                <a16:creationId xmlns:a16="http://schemas.microsoft.com/office/drawing/2014/main" id="{D6A0D829-9B2C-4FE8-B987-BE1DB445A1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2C559C-1211-4593-B961-384BBB34058D}"/>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342075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6FFE9-36E0-487D-8DFE-B279153B6A32}"/>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3" name="Footer Placeholder 2">
            <a:extLst>
              <a:ext uri="{FF2B5EF4-FFF2-40B4-BE49-F238E27FC236}">
                <a16:creationId xmlns:a16="http://schemas.microsoft.com/office/drawing/2014/main" id="{2D1451BB-323A-4D37-95DF-8FD113A44A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C208D6-257C-4E57-90CE-C39EFF42C9FE}"/>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156500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03B5-9834-4AAF-AA5F-80481AA8A76F}"/>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A659F7-7E35-4E2D-ABDC-8162C5F4E167}"/>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FB2E5DB-FBC9-41C1-A9FE-644A9053E71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A2CB8-E234-4052-9ACF-67207E6E83A1}"/>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6" name="Footer Placeholder 5">
            <a:extLst>
              <a:ext uri="{FF2B5EF4-FFF2-40B4-BE49-F238E27FC236}">
                <a16:creationId xmlns:a16="http://schemas.microsoft.com/office/drawing/2014/main" id="{978F7046-BD51-43D3-9E0E-51225C0A87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1145AF-1B36-4984-B52F-C7BC0DE46BFF}"/>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2640522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3992-9AFA-4DDA-B0E6-46217FDF5A24}"/>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2F57C0-948C-4901-9672-7A6785E66965}"/>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7D8001-64DE-4C89-A808-6FFDD77199B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5E2A8-4467-4E40-98E4-3AFB0CF43BF0}"/>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6" name="Footer Placeholder 5">
            <a:extLst>
              <a:ext uri="{FF2B5EF4-FFF2-40B4-BE49-F238E27FC236}">
                <a16:creationId xmlns:a16="http://schemas.microsoft.com/office/drawing/2014/main" id="{3A3E23CF-E31D-4933-9582-6B98FDD1FF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2DA183-A9A9-4047-AB42-8F65D036C671}"/>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3909981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6C686-27E8-4365-9714-F42D81CE4C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27D015-6B99-4C9A-96B9-24B6550C2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970263-A5ED-4892-930E-9E1C39BC8897}"/>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49305819-E6A3-490D-A53A-226D697AA6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9E967-6862-4580-94D3-B92721858D72}"/>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3546200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F2732-5C4A-421B-AAA9-7BDCCB3D43EF}"/>
              </a:ext>
            </a:extLst>
          </p:cNvPr>
          <p:cNvSpPr>
            <a:spLocks noGrp="1"/>
          </p:cNvSpPr>
          <p:nvPr>
            <p:ph type="title" orient="vert"/>
          </p:nvPr>
        </p:nvSpPr>
        <p:spPr>
          <a:xfrm>
            <a:off x="17449800" y="730250"/>
            <a:ext cx="5257800" cy="1162367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483A6F-9925-41E5-92A8-8A84DD563CBD}"/>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1B344-1796-4185-B92D-2E825DDA2DFE}"/>
              </a:ext>
            </a:extLst>
          </p:cNvPr>
          <p:cNvSpPr>
            <a:spLocks noGrp="1"/>
          </p:cNvSpPr>
          <p:nvPr>
            <p:ph type="dt" sz="half" idx="10"/>
          </p:nvPr>
        </p:nvSpPr>
        <p:spPr/>
        <p:txBody>
          <a:body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42D40B94-56A9-4866-8E58-CEA845FAB2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D3F8E-A29B-4915-AE9D-BD89692972A9}"/>
              </a:ext>
            </a:extLst>
          </p:cNvPr>
          <p:cNvSpPr>
            <a:spLocks noGrp="1"/>
          </p:cNvSpPr>
          <p:nvPr>
            <p:ph type="sldNum" sz="quarter" idx="12"/>
          </p:nvPr>
        </p:nvSpPr>
        <p:spPr/>
        <p:txBody>
          <a:bodyPr/>
          <a:lstStyle/>
          <a:p>
            <a:fld id="{6E6B0EE8-BDA5-4CBF-8A41-259B0E85D2D3}" type="slidenum">
              <a:rPr lang="en-GB" smtClean="0"/>
              <a:t>‹#›</a:t>
            </a:fld>
            <a:endParaRPr lang="en-GB"/>
          </a:p>
        </p:txBody>
      </p:sp>
    </p:spTree>
    <p:extLst>
      <p:ext uri="{BB962C8B-B14F-4D97-AF65-F5344CB8AC3E}">
        <p14:creationId xmlns:p14="http://schemas.microsoft.com/office/powerpoint/2010/main" val="222804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Large Image">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B7073EBC-BBBB-4363-BD18-1869DCED99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139" y="9872112"/>
            <a:ext cx="13293969" cy="3328072"/>
          </a:xfrm>
          <a:prstGeom prst="rect">
            <a:avLst/>
          </a:prstGeom>
        </p:spPr>
      </p:pic>
      <p:sp>
        <p:nvSpPr>
          <p:cNvPr id="6" name="Rectangle 5">
            <a:extLst>
              <a:ext uri="{FF2B5EF4-FFF2-40B4-BE49-F238E27FC236}">
                <a16:creationId xmlns:a16="http://schemas.microsoft.com/office/drawing/2014/main" id="{11E9687E-1712-49A3-B9A3-BDE9D3724B4F}"/>
              </a:ext>
            </a:extLst>
          </p:cNvPr>
          <p:cNvSpPr/>
          <p:nvPr userDrawn="1"/>
        </p:nvSpPr>
        <p:spPr>
          <a:xfrm>
            <a:off x="0" y="12379569"/>
            <a:ext cx="24384000" cy="1336431"/>
          </a:xfrm>
          <a:prstGeom prst="rect">
            <a:avLst/>
          </a:prstGeom>
          <a:gradFill>
            <a:gsLst>
              <a:gs pos="0">
                <a:schemeClr val="bg1"/>
              </a:gs>
              <a:gs pos="85000">
                <a:srgbClr val="622352"/>
              </a:gs>
              <a:gs pos="15000">
                <a:srgbClr val="622352"/>
              </a:gs>
              <a:gs pos="100000">
                <a:srgbClr val="660066"/>
              </a:gs>
            </a:gsLst>
            <a:lin ang="5400000" scaled="1"/>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descr="Graphical user interface, text&#10;&#10;Description automatically generated with medium confidence">
            <a:extLst>
              <a:ext uri="{FF2B5EF4-FFF2-40B4-BE49-F238E27FC236}">
                <a16:creationId xmlns:a16="http://schemas.microsoft.com/office/drawing/2014/main" id="{8C10D680-8E1D-4D60-A88D-1798AC15B5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1182" y="12240251"/>
            <a:ext cx="4991100" cy="1615066"/>
          </a:xfrm>
          <a:prstGeom prst="rect">
            <a:avLst/>
          </a:prstGeom>
        </p:spPr>
      </p:pic>
      <p:sp>
        <p:nvSpPr>
          <p:cNvPr id="8" name="TextBox 7">
            <a:extLst>
              <a:ext uri="{FF2B5EF4-FFF2-40B4-BE49-F238E27FC236}">
                <a16:creationId xmlns:a16="http://schemas.microsoft.com/office/drawing/2014/main" id="{05CFE0AA-71A7-46A4-80CF-9E0F9E622D3C}"/>
              </a:ext>
            </a:extLst>
          </p:cNvPr>
          <p:cNvSpPr txBox="1"/>
          <p:nvPr userDrawn="1"/>
        </p:nvSpPr>
        <p:spPr>
          <a:xfrm>
            <a:off x="18851570" y="12735064"/>
            <a:ext cx="5271248" cy="707886"/>
          </a:xfrm>
          <a:prstGeom prst="rect">
            <a:avLst/>
          </a:prstGeom>
          <a:noFill/>
        </p:spPr>
        <p:txBody>
          <a:bodyPr wrap="square" rtlCol="0">
            <a:spAutoFit/>
          </a:bodyPr>
          <a:lstStyle/>
          <a:p>
            <a:r>
              <a:rPr lang="en-US" sz="4000" cap="small" baseline="0" dirty="0">
                <a:latin typeface="Sitka Text" panose="02000505000000020004" pitchFamily="2" charset="0"/>
              </a:rPr>
              <a:t>the place to become</a:t>
            </a:r>
            <a:endParaRPr lang="en-GB" sz="4000" cap="small" baseline="0" dirty="0">
              <a:latin typeface="Sitka Text" panose="02000505000000020004" pitchFamily="2" charset="0"/>
            </a:endParaRPr>
          </a:p>
        </p:txBody>
      </p:sp>
    </p:spTree>
    <p:extLst>
      <p:ext uri="{BB962C8B-B14F-4D97-AF65-F5344CB8AC3E}">
        <p14:creationId xmlns:p14="http://schemas.microsoft.com/office/powerpoint/2010/main" val="5953921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1736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CEEC-9E01-4D59-A180-505EB3657A47}"/>
              </a:ext>
            </a:extLst>
          </p:cNvPr>
          <p:cNvSpPr>
            <a:spLocks noGrp="1"/>
          </p:cNvSpPr>
          <p:nvPr>
            <p:ph type="title"/>
          </p:nvPr>
        </p:nvSpPr>
        <p:spPr>
          <a:xfrm>
            <a:off x="1679576" y="730253"/>
            <a:ext cx="21031200" cy="2651126"/>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E8C51B-7F71-411D-B2C4-CE52D7279C53}"/>
              </a:ext>
            </a:extLst>
          </p:cNvPr>
          <p:cNvSpPr>
            <a:spLocks noGrp="1"/>
          </p:cNvSpPr>
          <p:nvPr>
            <p:ph type="body" idx="1"/>
          </p:nvPr>
        </p:nvSpPr>
        <p:spPr>
          <a:xfrm>
            <a:off x="1679579"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F90D2CD3-90BD-48B1-8F22-4529B4653BF2}"/>
              </a:ext>
            </a:extLst>
          </p:cNvPr>
          <p:cNvSpPr>
            <a:spLocks noGrp="1"/>
          </p:cNvSpPr>
          <p:nvPr>
            <p:ph sz="half" idx="2"/>
          </p:nvPr>
        </p:nvSpPr>
        <p:spPr>
          <a:xfrm>
            <a:off x="1679579"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E58397-3D7B-41DB-88CE-1C5EB790571A}"/>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8BCA8-96EA-4AB3-91D2-AD8034153ABE}"/>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0CCA17-C2E0-4ADD-84FE-18446270C9C2}"/>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8" name="Footer Placeholder 7">
            <a:extLst>
              <a:ext uri="{FF2B5EF4-FFF2-40B4-BE49-F238E27FC236}">
                <a16:creationId xmlns:a16="http://schemas.microsoft.com/office/drawing/2014/main" id="{545D9CCB-271B-4F5B-A4B0-E4E949E7A2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A1C7AC-5602-483F-A3BC-320470D3B53B}"/>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29516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BA1B-04D9-4E5A-826E-B1132C154A21}"/>
              </a:ext>
            </a:extLst>
          </p:cNvPr>
          <p:cNvSpPr>
            <a:spLocks noGrp="1"/>
          </p:cNvSpPr>
          <p:nvPr>
            <p:ph type="title"/>
          </p:nvPr>
        </p:nvSpPr>
        <p:spPr>
          <a:xfrm>
            <a:off x="1676400" y="730253"/>
            <a:ext cx="21031200" cy="265112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C216F2-54F3-49DC-B26E-AF0928C6C80E}"/>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4" name="Footer Placeholder 3">
            <a:extLst>
              <a:ext uri="{FF2B5EF4-FFF2-40B4-BE49-F238E27FC236}">
                <a16:creationId xmlns:a16="http://schemas.microsoft.com/office/drawing/2014/main" id="{1DFA1BFC-E7B6-4A03-9DE4-450367CD2F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55EA7-C346-4794-AA9D-49770ECABE36}"/>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04256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5A1E0-1B7A-40A3-B578-7B82D6ED3428}"/>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3" name="Footer Placeholder 2">
            <a:extLst>
              <a:ext uri="{FF2B5EF4-FFF2-40B4-BE49-F238E27FC236}">
                <a16:creationId xmlns:a16="http://schemas.microsoft.com/office/drawing/2014/main" id="{6291CE72-33BD-4555-8119-FB4D0DE389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94E043-D61F-4318-AA3E-0FB6C3390B84}"/>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92618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F74E-3E32-4E16-B3A2-9DF582837942}"/>
              </a:ext>
            </a:extLst>
          </p:cNvPr>
          <p:cNvSpPr>
            <a:spLocks noGrp="1"/>
          </p:cNvSpPr>
          <p:nvPr>
            <p:ph type="title"/>
          </p:nvPr>
        </p:nvSpPr>
        <p:spPr>
          <a:xfrm>
            <a:off x="1679579" y="914400"/>
            <a:ext cx="7864474" cy="3200400"/>
          </a:xfrm>
          <a:prstGeom prst="rect">
            <a:avLst/>
          </a:prstGeom>
        </p:spPr>
        <p:txBody>
          <a:bodyPr anchor="b"/>
          <a:lstStyle>
            <a:lvl1pPr>
              <a:defRPr sz="6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B077B3-B88C-4DBD-86BD-894FD30AFD3C}"/>
              </a:ext>
            </a:extLst>
          </p:cNvPr>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7BA8EE-08C3-4E62-A8F9-F653B27094AB}"/>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9D378B7D-495C-4A2B-A589-F8635179F706}"/>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6" name="Footer Placeholder 5">
            <a:extLst>
              <a:ext uri="{FF2B5EF4-FFF2-40B4-BE49-F238E27FC236}">
                <a16:creationId xmlns:a16="http://schemas.microsoft.com/office/drawing/2014/main" id="{A5FD348E-49F3-4BB7-AD8C-1BF0B5CED2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0A421-EA2C-4E26-976F-803A93383924}"/>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75854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540C-0C4B-471B-AAE5-384584EC18B6}"/>
              </a:ext>
            </a:extLst>
          </p:cNvPr>
          <p:cNvSpPr>
            <a:spLocks noGrp="1"/>
          </p:cNvSpPr>
          <p:nvPr>
            <p:ph type="title"/>
          </p:nvPr>
        </p:nvSpPr>
        <p:spPr>
          <a:xfrm>
            <a:off x="1679579" y="914400"/>
            <a:ext cx="7864474" cy="3200400"/>
          </a:xfrm>
          <a:prstGeom prst="rect">
            <a:avLst/>
          </a:prstGeom>
        </p:spPr>
        <p:txBody>
          <a:bodyPr anchor="b"/>
          <a:lstStyle>
            <a:lvl1pPr>
              <a:defRPr sz="6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310C06-3FBD-42A9-BF74-7B442A0B99DB}"/>
              </a:ext>
            </a:extLst>
          </p:cNvPr>
          <p:cNvSpPr>
            <a:spLocks noGrp="1"/>
          </p:cNvSpPr>
          <p:nvPr>
            <p:ph type="pic" idx="1"/>
          </p:nvPr>
        </p:nvSpPr>
        <p:spPr>
          <a:xfrm>
            <a:off x="10366376" y="1974853"/>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a:extLst>
              <a:ext uri="{FF2B5EF4-FFF2-40B4-BE49-F238E27FC236}">
                <a16:creationId xmlns:a16="http://schemas.microsoft.com/office/drawing/2014/main" id="{E8BD3A52-08CA-4996-9B49-9F4A452E7615}"/>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096C7C5C-E801-4045-A64A-EB6865EBCC3F}"/>
              </a:ext>
            </a:extLst>
          </p:cNvPr>
          <p:cNvSpPr>
            <a:spLocks noGrp="1"/>
          </p:cNvSpPr>
          <p:nvPr>
            <p:ph type="dt" sz="half" idx="10"/>
          </p:nvPr>
        </p:nvSpPr>
        <p:spPr/>
        <p:txBody>
          <a:bodyPr/>
          <a:lstStyle/>
          <a:p>
            <a:fld id="{39FC3A85-BA06-48DC-9228-32689AC43DEE}" type="datetimeFigureOut">
              <a:rPr lang="en-GB" smtClean="0"/>
              <a:t>08/06/2022</a:t>
            </a:fld>
            <a:endParaRPr lang="en-GB"/>
          </a:p>
        </p:txBody>
      </p:sp>
      <p:sp>
        <p:nvSpPr>
          <p:cNvPr id="6" name="Footer Placeholder 5">
            <a:extLst>
              <a:ext uri="{FF2B5EF4-FFF2-40B4-BE49-F238E27FC236}">
                <a16:creationId xmlns:a16="http://schemas.microsoft.com/office/drawing/2014/main" id="{BAE7DA0F-E43C-4D29-B4AF-BEEEC14521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895419-E5CD-4C12-8FA3-0507D04299E7}"/>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49331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703C5-B590-4223-8EF2-17A73AE562F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D66E186-15E3-4751-9CA2-FD3243F5EB83}"/>
              </a:ext>
            </a:extLst>
          </p:cNvPr>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9FC3A85-BA06-48DC-9228-32689AC43DEE}" type="datetimeFigureOut">
              <a:rPr lang="en-GB" smtClean="0"/>
              <a:t>08/06/2022</a:t>
            </a:fld>
            <a:endParaRPr lang="en-GB"/>
          </a:p>
        </p:txBody>
      </p:sp>
      <p:sp>
        <p:nvSpPr>
          <p:cNvPr id="5" name="Footer Placeholder 4">
            <a:extLst>
              <a:ext uri="{FF2B5EF4-FFF2-40B4-BE49-F238E27FC236}">
                <a16:creationId xmlns:a16="http://schemas.microsoft.com/office/drawing/2014/main" id="{F9D17961-F21A-49A4-AD75-49D9D60583D8}"/>
              </a:ext>
            </a:extLst>
          </p:cNvPr>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F0149C-7F28-4ED5-9306-EE67A937838F}"/>
              </a:ext>
            </a:extLst>
          </p:cNvPr>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7FFCC6-AD83-449D-93FD-65DD43F80902}" type="slidenum">
              <a:rPr lang="en-GB" smtClean="0"/>
              <a:t>‹#›</a:t>
            </a:fld>
            <a:endParaRPr lang="en-GB"/>
          </a:p>
        </p:txBody>
      </p:sp>
      <p:sp>
        <p:nvSpPr>
          <p:cNvPr id="8" name="Rectangle 7">
            <a:extLst>
              <a:ext uri="{FF2B5EF4-FFF2-40B4-BE49-F238E27FC236}">
                <a16:creationId xmlns:a16="http://schemas.microsoft.com/office/drawing/2014/main" id="{252E2A63-9B3D-48B9-9C3C-E2E11615EBE1}"/>
              </a:ext>
            </a:extLst>
          </p:cNvPr>
          <p:cNvSpPr/>
          <p:nvPr userDrawn="1"/>
        </p:nvSpPr>
        <p:spPr>
          <a:xfrm>
            <a:off x="0" y="12108585"/>
            <a:ext cx="24384000" cy="1586350"/>
          </a:xfrm>
          <a:prstGeom prst="rect">
            <a:avLst/>
          </a:prstGeom>
          <a:solidFill>
            <a:srgbClr val="6B275C"/>
          </a:solidFill>
          <a:ln>
            <a:solidFill>
              <a:srgbClr val="6B2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pic>
        <p:nvPicPr>
          <p:cNvPr id="7" name="Picture 6" descr="A close up of a logo&#10;&#10;Description automatically generated">
            <a:extLst>
              <a:ext uri="{FF2B5EF4-FFF2-40B4-BE49-F238E27FC236}">
                <a16:creationId xmlns:a16="http://schemas.microsoft.com/office/drawing/2014/main" id="{B7EE7CC3-14E2-48D1-A895-B25B1B7E4F7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171029" y="12097154"/>
            <a:ext cx="2076450" cy="1625196"/>
          </a:xfrm>
          <a:prstGeom prst="rect">
            <a:avLst/>
          </a:prstGeom>
        </p:spPr>
      </p:pic>
      <p:pic>
        <p:nvPicPr>
          <p:cNvPr id="9" name="Picture 8">
            <a:extLst>
              <a:ext uri="{FF2B5EF4-FFF2-40B4-BE49-F238E27FC236}">
                <a16:creationId xmlns:a16="http://schemas.microsoft.com/office/drawing/2014/main" id="{D104DB2E-72E0-4E1E-AD42-0BB374A6FC4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6400647" y="12138647"/>
            <a:ext cx="6254750" cy="1625198"/>
          </a:xfrm>
          <a:prstGeom prst="rect">
            <a:avLst/>
          </a:prstGeom>
        </p:spPr>
      </p:pic>
      <p:sp>
        <p:nvSpPr>
          <p:cNvPr id="14" name="Rectangle 13">
            <a:extLst>
              <a:ext uri="{FF2B5EF4-FFF2-40B4-BE49-F238E27FC236}">
                <a16:creationId xmlns:a16="http://schemas.microsoft.com/office/drawing/2014/main" id="{04E6415A-A423-4DBC-928B-B0F9EF81166D}"/>
              </a:ext>
            </a:extLst>
          </p:cNvPr>
          <p:cNvSpPr/>
          <p:nvPr userDrawn="1"/>
        </p:nvSpPr>
        <p:spPr>
          <a:xfrm>
            <a:off x="12609141" y="12134584"/>
            <a:ext cx="9425362" cy="1581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pic>
        <p:nvPicPr>
          <p:cNvPr id="16" name="Picture 15" descr="A picture containing drawing&#10;&#10;Description automatically generated">
            <a:extLst>
              <a:ext uri="{FF2B5EF4-FFF2-40B4-BE49-F238E27FC236}">
                <a16:creationId xmlns:a16="http://schemas.microsoft.com/office/drawing/2014/main" id="{B6EBAA5A-1679-409B-BAD8-70B8AAE94452}"/>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89082" y="12097157"/>
            <a:ext cx="6553200" cy="1640558"/>
          </a:xfrm>
          <a:prstGeom prst="rect">
            <a:avLst/>
          </a:prstGeom>
        </p:spPr>
      </p:pic>
      <p:cxnSp>
        <p:nvCxnSpPr>
          <p:cNvPr id="20" name="Straight Connector 19">
            <a:extLst>
              <a:ext uri="{FF2B5EF4-FFF2-40B4-BE49-F238E27FC236}">
                <a16:creationId xmlns:a16="http://schemas.microsoft.com/office/drawing/2014/main" id="{E583DF72-CF8F-4613-8F25-FF24DCB69F76}"/>
              </a:ext>
            </a:extLst>
          </p:cNvPr>
          <p:cNvCxnSpPr>
            <a:cxnSpLocks/>
          </p:cNvCxnSpPr>
          <p:nvPr userDrawn="1"/>
        </p:nvCxnSpPr>
        <p:spPr>
          <a:xfrm>
            <a:off x="0" y="12081476"/>
            <a:ext cx="24384000" cy="0"/>
          </a:xfrm>
          <a:prstGeom prst="line">
            <a:avLst/>
          </a:prstGeom>
          <a:ln w="38100">
            <a:solidFill>
              <a:srgbClr val="878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892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Raleway"/>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Raleway"/>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Raleway"/>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aleway"/>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aleway"/>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3ED9A-2DA6-4666-B553-92F8976DC5D5}"/>
              </a:ext>
            </a:extLst>
          </p:cNvPr>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2043CD-6089-427D-A378-CABAD263C03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7A9D8B-584C-4C89-B50D-3754CCAB1A13}"/>
              </a:ext>
            </a:extLst>
          </p:cNvPr>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0F8C741-F6FC-45AE-A5CC-E97A8ADE6027}" type="datetimeFigureOut">
              <a:rPr lang="en-GB" smtClean="0"/>
              <a:t>08/06/2022</a:t>
            </a:fld>
            <a:endParaRPr lang="en-GB"/>
          </a:p>
        </p:txBody>
      </p:sp>
      <p:sp>
        <p:nvSpPr>
          <p:cNvPr id="5" name="Footer Placeholder 4">
            <a:extLst>
              <a:ext uri="{FF2B5EF4-FFF2-40B4-BE49-F238E27FC236}">
                <a16:creationId xmlns:a16="http://schemas.microsoft.com/office/drawing/2014/main" id="{74B99E08-A803-4BDC-B2CC-062D83D90DBB}"/>
              </a:ext>
            </a:extLst>
          </p:cNvPr>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9ED039-9C98-490D-B003-D24F506A6885}"/>
              </a:ext>
            </a:extLst>
          </p:cNvPr>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F74209D1-7F0F-4435-A5E6-F9CEF1EE1531}" type="slidenum">
              <a:rPr lang="en-GB" smtClean="0"/>
              <a:t>‹#›</a:t>
            </a:fld>
            <a:endParaRPr lang="en-GB"/>
          </a:p>
        </p:txBody>
      </p:sp>
    </p:spTree>
    <p:extLst>
      <p:ext uri="{BB962C8B-B14F-4D97-AF65-F5344CB8AC3E}">
        <p14:creationId xmlns:p14="http://schemas.microsoft.com/office/powerpoint/2010/main" val="31646847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01DEB-3B32-461F-8E4B-EF257B7ED14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89B47-28B5-4C6F-820C-B63EF14404A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DDDF6B-9DA5-422F-84AC-74977687E628}"/>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6A30AB8-9014-4D91-B454-F0C8B0E64959}" type="datetimeFigureOut">
              <a:rPr lang="en-GB" smtClean="0"/>
              <a:t>08/06/2022</a:t>
            </a:fld>
            <a:endParaRPr lang="en-GB"/>
          </a:p>
        </p:txBody>
      </p:sp>
      <p:sp>
        <p:nvSpPr>
          <p:cNvPr id="5" name="Footer Placeholder 4">
            <a:extLst>
              <a:ext uri="{FF2B5EF4-FFF2-40B4-BE49-F238E27FC236}">
                <a16:creationId xmlns:a16="http://schemas.microsoft.com/office/drawing/2014/main" id="{0F43DD48-3F4B-4A0A-867E-98F5CA34E0B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57495B-5079-42A8-986B-172484BD0B9C}"/>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53B4EDE-CF6D-489E-9A58-C680232AF625}" type="slidenum">
              <a:rPr lang="en-GB" smtClean="0"/>
              <a:t>‹#›</a:t>
            </a:fld>
            <a:endParaRPr lang="en-GB"/>
          </a:p>
        </p:txBody>
      </p:sp>
    </p:spTree>
    <p:extLst>
      <p:ext uri="{BB962C8B-B14F-4D97-AF65-F5344CB8AC3E}">
        <p14:creationId xmlns:p14="http://schemas.microsoft.com/office/powerpoint/2010/main" val="17864881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828800" rtl="0" eaLnBrk="1" latinLnBrk="0" hangingPunct="1">
        <a:lnSpc>
          <a:spcPct val="90000"/>
        </a:lnSpc>
        <a:spcBef>
          <a:spcPct val="0"/>
        </a:spcBef>
        <a:buNone/>
        <a:defRPr sz="8800" kern="1200">
          <a:solidFill>
            <a:schemeClr val="tx1"/>
          </a:solidFill>
          <a:latin typeface="Raleway"/>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Raleway"/>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Raleway"/>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Raleway"/>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aleway"/>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Raleway"/>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79ABCC-AA33-4B68-9C6C-6B2337275291}"/>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8" name="Rectangle 7">
            <a:extLst>
              <a:ext uri="{FF2B5EF4-FFF2-40B4-BE49-F238E27FC236}">
                <a16:creationId xmlns:a16="http://schemas.microsoft.com/office/drawing/2014/main" id="{D4816CF4-63CD-473B-A6A5-1A6AD5A55C7F}"/>
              </a:ext>
            </a:extLst>
          </p:cNvPr>
          <p:cNvSpPr/>
          <p:nvPr userDrawn="1"/>
        </p:nvSpPr>
        <p:spPr>
          <a:xfrm>
            <a:off x="0" y="12379569"/>
            <a:ext cx="24384000" cy="1336431"/>
          </a:xfrm>
          <a:prstGeom prst="rect">
            <a:avLst/>
          </a:prstGeom>
          <a:gradFill>
            <a:gsLst>
              <a:gs pos="0">
                <a:schemeClr val="bg1"/>
              </a:gs>
              <a:gs pos="85000">
                <a:srgbClr val="622352"/>
              </a:gs>
              <a:gs pos="15000">
                <a:srgbClr val="622352"/>
              </a:gs>
              <a:gs pos="100000">
                <a:srgbClr val="660066"/>
              </a:gs>
            </a:gsLst>
            <a:lin ang="5400000" scaled="1"/>
          </a:gra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
        <p:nvSpPr>
          <p:cNvPr id="3" name="Text Placeholder 2">
            <a:extLst>
              <a:ext uri="{FF2B5EF4-FFF2-40B4-BE49-F238E27FC236}">
                <a16:creationId xmlns:a16="http://schemas.microsoft.com/office/drawing/2014/main" id="{77DDFEDE-B819-4FB8-AA50-11FFBE2F97EF}"/>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E20B36-1868-4BF0-9913-C2043E0DFD0A}"/>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9D18FDAD-E764-493F-B126-C1080089F1A0}" type="datetimeFigureOut">
              <a:rPr lang="en-GB" smtClean="0"/>
              <a:t>08/06/2022</a:t>
            </a:fld>
            <a:endParaRPr lang="en-GB"/>
          </a:p>
        </p:txBody>
      </p:sp>
      <p:sp>
        <p:nvSpPr>
          <p:cNvPr id="5" name="Footer Placeholder 4">
            <a:extLst>
              <a:ext uri="{FF2B5EF4-FFF2-40B4-BE49-F238E27FC236}">
                <a16:creationId xmlns:a16="http://schemas.microsoft.com/office/drawing/2014/main" id="{A1DCBC3F-8061-46F1-84A9-EDCD6F374327}"/>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1CCF9-8917-40BA-B296-4B8C79F4CD33}"/>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6E6B0EE8-BDA5-4CBF-8A41-259B0E85D2D3}" type="slidenum">
              <a:rPr lang="en-GB" smtClean="0"/>
              <a:t>‹#›</a:t>
            </a:fld>
            <a:endParaRPr lang="en-GB"/>
          </a:p>
        </p:txBody>
      </p:sp>
      <p:pic>
        <p:nvPicPr>
          <p:cNvPr id="9" name="Picture 8" descr="Graphical user interface, text&#10;&#10;Description automatically generated with medium confidence">
            <a:extLst>
              <a:ext uri="{FF2B5EF4-FFF2-40B4-BE49-F238E27FC236}">
                <a16:creationId xmlns:a16="http://schemas.microsoft.com/office/drawing/2014/main" id="{43E806B8-83E5-4726-A113-299BE295961B}"/>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261182" y="12240251"/>
            <a:ext cx="4991100" cy="1615066"/>
          </a:xfrm>
          <a:prstGeom prst="rect">
            <a:avLst/>
          </a:prstGeom>
        </p:spPr>
      </p:pic>
      <p:sp>
        <p:nvSpPr>
          <p:cNvPr id="10" name="TextBox 9">
            <a:extLst>
              <a:ext uri="{FF2B5EF4-FFF2-40B4-BE49-F238E27FC236}">
                <a16:creationId xmlns:a16="http://schemas.microsoft.com/office/drawing/2014/main" id="{F0650A71-46E5-4F50-ABDF-1C287D7F9224}"/>
              </a:ext>
            </a:extLst>
          </p:cNvPr>
          <p:cNvSpPr txBox="1"/>
          <p:nvPr userDrawn="1"/>
        </p:nvSpPr>
        <p:spPr>
          <a:xfrm>
            <a:off x="18851570" y="12735064"/>
            <a:ext cx="5271248" cy="707886"/>
          </a:xfrm>
          <a:prstGeom prst="rect">
            <a:avLst/>
          </a:prstGeom>
          <a:noFill/>
        </p:spPr>
        <p:txBody>
          <a:bodyPr wrap="square" rtlCol="0">
            <a:spAutoFit/>
          </a:bodyPr>
          <a:lstStyle/>
          <a:p>
            <a:r>
              <a:rPr lang="en-US" sz="4000" cap="small" baseline="0" dirty="0">
                <a:latin typeface="Sitka Text" panose="02000505000000020004" pitchFamily="2" charset="0"/>
              </a:rPr>
              <a:t>the place to become</a:t>
            </a:r>
            <a:endParaRPr lang="en-GB" sz="4000" cap="small" baseline="0" dirty="0">
              <a:latin typeface="Sitka Text" panose="02000505000000020004" pitchFamily="2" charset="0"/>
            </a:endParaRPr>
          </a:p>
        </p:txBody>
      </p:sp>
    </p:spTree>
    <p:extLst>
      <p:ext uri="{BB962C8B-B14F-4D97-AF65-F5344CB8AC3E}">
        <p14:creationId xmlns:p14="http://schemas.microsoft.com/office/powerpoint/2010/main" val="41924061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xml"/><Relationship Id="rId1" Type="http://schemas.openxmlformats.org/officeDocument/2006/relationships/tags" Target="../tags/tag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xml"/><Relationship Id="rId1" Type="http://schemas.openxmlformats.org/officeDocument/2006/relationships/tags" Target="../tags/tag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5.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4.xml"/><Relationship Id="rId1" Type="http://schemas.openxmlformats.org/officeDocument/2006/relationships/tags" Target="../tags/tag5.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75.gif"/></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82.jpe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user/UniofWinchester" TargetMode="External"/><Relationship Id="rId13" Type="http://schemas.microsoft.com/office/2007/relationships/hdphoto" Target="../media/hdphoto2.wdp"/><Relationship Id="rId3" Type="http://schemas.openxmlformats.org/officeDocument/2006/relationships/image" Target="../media/image9.gif"/><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image" Target="../media/image8.jpeg"/><Relationship Id="rId1" Type="http://schemas.openxmlformats.org/officeDocument/2006/relationships/slideLayout" Target="../slideLayouts/slideLayout23.xml"/><Relationship Id="rId6" Type="http://schemas.openxmlformats.org/officeDocument/2006/relationships/hyperlink" Target="https://www.instagram.com/uniwinchester/?hl=en" TargetMode="External"/><Relationship Id="rId11" Type="http://schemas.microsoft.com/office/2007/relationships/hdphoto" Target="../media/hdphoto1.wdp"/><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hyperlink" Target="https://twitter.com/_UoW" TargetMode="External"/><Relationship Id="rId9" Type="http://schemas.openxmlformats.org/officeDocument/2006/relationships/image" Target="../media/image90.png"/><Relationship Id="rId1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pic>
        <p:nvPicPr>
          <p:cNvPr id="5" name="Picture 4" descr="A picture containing dark&#10;&#10;Description automatically generated">
            <a:extLst>
              <a:ext uri="{FF2B5EF4-FFF2-40B4-BE49-F238E27FC236}">
                <a16:creationId xmlns:a16="http://schemas.microsoft.com/office/drawing/2014/main" id="{F615F11A-E463-4A54-85CB-42753803B6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8" y="0"/>
            <a:ext cx="24383998" cy="1371598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15204"/>
            <a:ext cx="24383998" cy="6324292"/>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sp>
        <p:nvSpPr>
          <p:cNvPr id="2" name="Title 1">
            <a:extLst>
              <a:ext uri="{FF2B5EF4-FFF2-40B4-BE49-F238E27FC236}">
                <a16:creationId xmlns:a16="http://schemas.microsoft.com/office/drawing/2014/main" id="{43AE0D2E-7CEC-4634-BB33-EE7FFB9E4F5C}"/>
              </a:ext>
            </a:extLst>
          </p:cNvPr>
          <p:cNvSpPr>
            <a:spLocks noGrp="1"/>
          </p:cNvSpPr>
          <p:nvPr>
            <p:ph type="ctrTitle"/>
          </p:nvPr>
        </p:nvSpPr>
        <p:spPr>
          <a:xfrm>
            <a:off x="682797" y="1590215"/>
            <a:ext cx="10153646" cy="5023107"/>
          </a:xfrm>
          <a:effectLst>
            <a:outerShdw blurRad="50800" dist="38100" dir="2700000" algn="tl" rotWithShape="0">
              <a:prstClr val="black">
                <a:alpha val="40000"/>
              </a:prstClr>
            </a:outerShdw>
          </a:effectLst>
        </p:spPr>
        <p:txBody>
          <a:bodyPr>
            <a:noAutofit/>
          </a:bodyPr>
          <a:lstStyle/>
          <a:p>
            <a:r>
              <a:rPr lang="en-GB" sz="9800" dirty="0">
                <a:solidFill>
                  <a:srgbClr val="FFFFFF"/>
                </a:solidFill>
                <a:latin typeface="Raleway" pitchFamily="2" charset="0"/>
              </a:rPr>
              <a:t>Choosing your course and preparing to apply</a:t>
            </a:r>
          </a:p>
        </p:txBody>
      </p:sp>
      <p:sp>
        <p:nvSpPr>
          <p:cNvPr id="3" name="Subtitle 2">
            <a:extLst>
              <a:ext uri="{FF2B5EF4-FFF2-40B4-BE49-F238E27FC236}">
                <a16:creationId xmlns:a16="http://schemas.microsoft.com/office/drawing/2014/main" id="{0A370C82-83EF-45D5-AC3D-534BA9C56757}"/>
              </a:ext>
            </a:extLst>
          </p:cNvPr>
          <p:cNvSpPr>
            <a:spLocks noGrp="1"/>
          </p:cNvSpPr>
          <p:nvPr>
            <p:ph type="subTitle" idx="1"/>
          </p:nvPr>
        </p:nvSpPr>
        <p:spPr>
          <a:xfrm>
            <a:off x="514353" y="8144087"/>
            <a:ext cx="10257725" cy="2565414"/>
          </a:xfrm>
          <a:effectLst>
            <a:outerShdw blurRad="50800" dist="38100" dir="2700000" algn="tl" rotWithShape="0">
              <a:prstClr val="black">
                <a:alpha val="40000"/>
              </a:prstClr>
            </a:outerShdw>
          </a:effectLst>
        </p:spPr>
        <p:txBody>
          <a:bodyPr>
            <a:normAutofit/>
          </a:bodyPr>
          <a:lstStyle/>
          <a:p>
            <a:r>
              <a:rPr lang="en-GB" sz="6000" dirty="0">
                <a:solidFill>
                  <a:srgbClr val="FFFFFF"/>
                </a:solidFill>
                <a:latin typeface="Raleway" pitchFamily="2" charset="0"/>
              </a:rPr>
              <a:t>Alison Wilson</a:t>
            </a:r>
          </a:p>
          <a:p>
            <a:r>
              <a:rPr lang="en-GB" dirty="0">
                <a:solidFill>
                  <a:srgbClr val="FFFFFF"/>
                </a:solidFill>
                <a:latin typeface="Raleway" pitchFamily="2" charset="0"/>
              </a:rPr>
              <a:t>Future Students team</a:t>
            </a:r>
          </a:p>
        </p:txBody>
      </p:sp>
      <p:pic>
        <p:nvPicPr>
          <p:cNvPr id="7" name="Picture 6" descr="Graphical user interface, text&#10;&#10;Description automatically generated">
            <a:extLst>
              <a:ext uri="{FF2B5EF4-FFF2-40B4-BE49-F238E27FC236}">
                <a16:creationId xmlns:a16="http://schemas.microsoft.com/office/drawing/2014/main" id="{1754C94D-0D50-4944-BAC9-6E6096EC1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99" y="11052931"/>
            <a:ext cx="9010650" cy="2252662"/>
          </a:xfrm>
          <a:prstGeom prst="rect">
            <a:avLst/>
          </a:prstGeom>
        </p:spPr>
      </p:pic>
    </p:spTree>
    <p:extLst>
      <p:ext uri="{BB962C8B-B14F-4D97-AF65-F5344CB8AC3E}">
        <p14:creationId xmlns:p14="http://schemas.microsoft.com/office/powerpoint/2010/main" val="4117457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76E2-1E25-447D-A467-126A43B68BE3}"/>
              </a:ext>
            </a:extLst>
          </p:cNvPr>
          <p:cNvSpPr txBox="1">
            <a:spLocks/>
          </p:cNvSpPr>
          <p:nvPr/>
        </p:nvSpPr>
        <p:spPr>
          <a:xfrm>
            <a:off x="676460" y="551903"/>
            <a:ext cx="14685460" cy="135980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a:r>
              <a:rPr lang="en-GB" sz="8800" dirty="0">
                <a:solidFill>
                  <a:srgbClr val="6B275C"/>
                </a:solidFill>
                <a:latin typeface="Raleway" panose="020B0503030101060003"/>
              </a:rPr>
              <a:t>Points to remember</a:t>
            </a:r>
          </a:p>
        </p:txBody>
      </p:sp>
      <p:sp>
        <p:nvSpPr>
          <p:cNvPr id="3" name="TextBox 2">
            <a:extLst>
              <a:ext uri="{FF2B5EF4-FFF2-40B4-BE49-F238E27FC236}">
                <a16:creationId xmlns:a16="http://schemas.microsoft.com/office/drawing/2014/main" id="{1D193C07-5125-4F92-87E7-E2D8D59BBAE1}"/>
              </a:ext>
            </a:extLst>
          </p:cNvPr>
          <p:cNvSpPr txBox="1"/>
          <p:nvPr/>
        </p:nvSpPr>
        <p:spPr>
          <a:xfrm>
            <a:off x="1000759" y="2322592"/>
            <a:ext cx="22382481" cy="8898911"/>
          </a:xfrm>
          <a:prstGeom prst="rect">
            <a:avLst/>
          </a:prstGeom>
        </p:spPr>
        <p:txBody>
          <a:bodyPr wrap="square" rtlCol="0">
            <a:spAutoFit/>
          </a:bodyPr>
          <a:lstStyle/>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Use a non-school, sensible email address</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Keep a note of your password</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Declare any support in the disabilities section and ask universities about their support if that’s relevant to you</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Notify us if you’ve spent any time in care</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Use the nominated access facility</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Allow plenty of time to complete your Hub information</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Check all your information is correct – qualifications and your choices</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rgbClr val="53585F"/>
                </a:solidFill>
                <a:latin typeface="Raleway"/>
                <a:cs typeface="Calibri" pitchFamily="34" charset="0"/>
              </a:rPr>
              <a:t>Know and MEET any deadlines</a:t>
            </a:r>
          </a:p>
        </p:txBody>
      </p:sp>
    </p:spTree>
    <p:extLst>
      <p:ext uri="{BB962C8B-B14F-4D97-AF65-F5344CB8AC3E}">
        <p14:creationId xmlns:p14="http://schemas.microsoft.com/office/powerpoint/2010/main" val="2567736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333223-13D9-49BA-A61A-FF8AB44A8508}"/>
              </a:ext>
            </a:extLst>
          </p:cNvPr>
          <p:cNvSpPr txBox="1">
            <a:spLocks/>
          </p:cNvSpPr>
          <p:nvPr/>
        </p:nvSpPr>
        <p:spPr>
          <a:xfrm>
            <a:off x="1042987" y="494070"/>
            <a:ext cx="22377452" cy="2257425"/>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a:r>
              <a:rPr lang="en-GB" sz="9600" b="1" dirty="0">
                <a:solidFill>
                  <a:srgbClr val="6B275C"/>
                </a:solidFill>
                <a:latin typeface="Raleway" pitchFamily="2" charset="0"/>
              </a:rPr>
              <a:t>Choosing your course and university</a:t>
            </a:r>
          </a:p>
        </p:txBody>
      </p:sp>
      <p:sp>
        <p:nvSpPr>
          <p:cNvPr id="5" name="TextBox 4">
            <a:extLst>
              <a:ext uri="{FF2B5EF4-FFF2-40B4-BE49-F238E27FC236}">
                <a16:creationId xmlns:a16="http://schemas.microsoft.com/office/drawing/2014/main" id="{0C0C7524-4440-49D7-B5F2-28ACBAE330AB}"/>
              </a:ext>
            </a:extLst>
          </p:cNvPr>
          <p:cNvSpPr txBox="1"/>
          <p:nvPr/>
        </p:nvSpPr>
        <p:spPr>
          <a:xfrm>
            <a:off x="1000759" y="2751495"/>
            <a:ext cx="22382481" cy="9258047"/>
          </a:xfrm>
          <a:prstGeom prst="rect">
            <a:avLst/>
          </a:prstGeom>
        </p:spPr>
        <p:txBody>
          <a:bodyPr wrap="square" rtlCol="0">
            <a:spAutoFit/>
          </a:bodyPr>
          <a:lstStyle/>
          <a:p>
            <a:pPr algn="l">
              <a:lnSpc>
                <a:spcPct val="110000"/>
              </a:lnSpc>
              <a:spcBef>
                <a:spcPts val="2400"/>
              </a:spcBef>
              <a:buClr>
                <a:schemeClr val="bg1">
                  <a:lumMod val="75000"/>
                  <a:lumOff val="25000"/>
                </a:schemeClr>
              </a:buClr>
            </a:pPr>
            <a:r>
              <a:rPr lang="en-GB" sz="5400" dirty="0">
                <a:solidFill>
                  <a:srgbClr val="53585F"/>
                </a:solidFill>
                <a:latin typeface="Raleway"/>
                <a:cs typeface="Calibri" pitchFamily="34" charset="0"/>
              </a:rPr>
              <a:t>UCAS has over 35,000 courses to choose from</a:t>
            </a:r>
          </a:p>
          <a:p>
            <a:pPr algn="l">
              <a:lnSpc>
                <a:spcPct val="110000"/>
              </a:lnSpc>
              <a:spcBef>
                <a:spcPts val="2400"/>
              </a:spcBef>
              <a:buClr>
                <a:schemeClr val="bg1">
                  <a:lumMod val="75000"/>
                  <a:lumOff val="25000"/>
                </a:schemeClr>
              </a:buClr>
            </a:pPr>
            <a:r>
              <a:rPr lang="en-GB" sz="5400" dirty="0">
                <a:solidFill>
                  <a:srgbClr val="53585F"/>
                </a:solidFill>
                <a:latin typeface="Raleway"/>
                <a:cs typeface="Calibri" pitchFamily="34" charset="0"/>
              </a:rPr>
              <a:t>Offered at over 350 universities</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chemeClr val="tx1">
                    <a:lumMod val="75000"/>
                    <a:lumOff val="25000"/>
                  </a:schemeClr>
                </a:solidFill>
                <a:latin typeface="Raleway"/>
                <a:cs typeface="Calibri" pitchFamily="34" charset="0"/>
              </a:rPr>
              <a:t>4 in Northern Ireland</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chemeClr val="tx1">
                    <a:lumMod val="75000"/>
                    <a:lumOff val="25000"/>
                  </a:schemeClr>
                </a:solidFill>
                <a:latin typeface="Raleway"/>
                <a:cs typeface="Calibri" pitchFamily="34" charset="0"/>
              </a:rPr>
              <a:t>15 in Wales</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chemeClr val="tx1">
                    <a:lumMod val="75000"/>
                    <a:lumOff val="25000"/>
                  </a:schemeClr>
                </a:solidFill>
                <a:latin typeface="Raleway"/>
                <a:cs typeface="Calibri" pitchFamily="34" charset="0"/>
              </a:rPr>
              <a:t>18 in Scotland</a:t>
            </a:r>
          </a:p>
          <a:p>
            <a:pPr marL="571500" indent="-571500" algn="l">
              <a:lnSpc>
                <a:spcPct val="110000"/>
              </a:lnSpc>
              <a:spcBef>
                <a:spcPts val="2400"/>
              </a:spcBef>
              <a:buClr>
                <a:schemeClr val="bg1">
                  <a:lumMod val="75000"/>
                  <a:lumOff val="25000"/>
                </a:schemeClr>
              </a:buClr>
              <a:buFont typeface="Arial" panose="020B0604020202020204" pitchFamily="34" charset="0"/>
              <a:buChar char="•"/>
            </a:pPr>
            <a:r>
              <a:rPr lang="en-GB" sz="4400" dirty="0">
                <a:solidFill>
                  <a:schemeClr val="tx1">
                    <a:lumMod val="75000"/>
                    <a:lumOff val="25000"/>
                  </a:schemeClr>
                </a:solidFill>
                <a:latin typeface="Raleway"/>
                <a:cs typeface="Calibri" pitchFamily="34" charset="0"/>
              </a:rPr>
              <a:t>316 in England</a:t>
            </a:r>
          </a:p>
          <a:p>
            <a:pPr>
              <a:lnSpc>
                <a:spcPct val="110000"/>
              </a:lnSpc>
              <a:spcBef>
                <a:spcPts val="6000"/>
              </a:spcBef>
              <a:buClr>
                <a:schemeClr val="bg1">
                  <a:lumMod val="75000"/>
                  <a:lumOff val="25000"/>
                </a:schemeClr>
              </a:buClr>
            </a:pPr>
            <a:r>
              <a:rPr lang="en-GB" sz="6000" b="1" dirty="0">
                <a:solidFill>
                  <a:schemeClr val="tx1">
                    <a:lumMod val="75000"/>
                    <a:lumOff val="25000"/>
                  </a:schemeClr>
                </a:solidFill>
                <a:latin typeface="Raleway"/>
                <a:cs typeface="Calibri" pitchFamily="34" charset="0"/>
              </a:rPr>
              <a:t>You can only apply to a maximum of</a:t>
            </a:r>
          </a:p>
          <a:p>
            <a:pPr>
              <a:lnSpc>
                <a:spcPct val="110000"/>
              </a:lnSpc>
              <a:spcBef>
                <a:spcPts val="600"/>
              </a:spcBef>
              <a:buClr>
                <a:schemeClr val="bg1">
                  <a:lumMod val="75000"/>
                  <a:lumOff val="25000"/>
                </a:schemeClr>
              </a:buClr>
            </a:pPr>
            <a:r>
              <a:rPr lang="en-GB" sz="6000" b="1" dirty="0">
                <a:solidFill>
                  <a:schemeClr val="tx1">
                    <a:lumMod val="75000"/>
                    <a:lumOff val="25000"/>
                  </a:schemeClr>
                </a:solidFill>
                <a:latin typeface="Raleway"/>
                <a:cs typeface="Calibri" pitchFamily="34" charset="0"/>
              </a:rPr>
              <a:t>5 courses or universities</a:t>
            </a:r>
          </a:p>
        </p:txBody>
      </p:sp>
    </p:spTree>
    <p:extLst>
      <p:ext uri="{BB962C8B-B14F-4D97-AF65-F5344CB8AC3E}">
        <p14:creationId xmlns:p14="http://schemas.microsoft.com/office/powerpoint/2010/main" val="264278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48C7E55-638E-4094-BE58-A19C88E023F0}"/>
              </a:ext>
            </a:extLst>
          </p:cNvPr>
          <p:cNvSpPr txBox="1">
            <a:spLocks/>
          </p:cNvSpPr>
          <p:nvPr/>
        </p:nvSpPr>
        <p:spPr>
          <a:xfrm>
            <a:off x="1042987" y="1142999"/>
            <a:ext cx="22377452" cy="2257425"/>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GB" sz="10000" dirty="0">
                <a:solidFill>
                  <a:srgbClr val="6B275C"/>
                </a:solidFill>
                <a:latin typeface="Raleway Medium" panose="020B0603030101060003" pitchFamily="34" charset="0"/>
              </a:rPr>
              <a:t>Starting to make your choices</a:t>
            </a:r>
          </a:p>
          <a:p>
            <a:r>
              <a:rPr lang="en-GB" sz="7200" dirty="0">
                <a:solidFill>
                  <a:schemeClr val="tx1">
                    <a:lumMod val="75000"/>
                    <a:lumOff val="25000"/>
                  </a:schemeClr>
                </a:solidFill>
                <a:latin typeface="Raleway"/>
              </a:rPr>
              <a:t>Do I have a career in mind?</a:t>
            </a:r>
          </a:p>
          <a:p>
            <a:r>
              <a:rPr lang="en-GB" sz="7200" dirty="0">
                <a:solidFill>
                  <a:schemeClr val="tx1">
                    <a:lumMod val="75000"/>
                    <a:lumOff val="25000"/>
                  </a:schemeClr>
                </a:solidFill>
                <a:latin typeface="Raleway"/>
              </a:rPr>
              <a:t>Do I need a specific qualification?</a:t>
            </a:r>
            <a:endParaRPr lang="en-GB" sz="9600" dirty="0">
              <a:solidFill>
                <a:schemeClr val="tx1">
                  <a:lumMod val="75000"/>
                  <a:lumOff val="25000"/>
                </a:schemeClr>
              </a:solidFill>
              <a:latin typeface="Raleway"/>
            </a:endParaRPr>
          </a:p>
        </p:txBody>
      </p:sp>
      <p:pic>
        <p:nvPicPr>
          <p:cNvPr id="1028" name="Picture 4" descr="BSc (Hons) Physiotherapy - University of Winchester">
            <a:extLst>
              <a:ext uri="{FF2B5EF4-FFF2-40B4-BE49-F238E27FC236}">
                <a16:creationId xmlns:a16="http://schemas.microsoft.com/office/drawing/2014/main" id="{209A6F54-8119-4542-8336-C31709E065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098" y="5250258"/>
            <a:ext cx="7447417" cy="50311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N (Hons) Nursing (Adult) - University of Winchester">
            <a:extLst>
              <a:ext uri="{FF2B5EF4-FFF2-40B4-BE49-F238E27FC236}">
                <a16:creationId xmlns:a16="http://schemas.microsoft.com/office/drawing/2014/main" id="{89C98BC6-6463-4FA1-BC59-BCFC3AAD519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03599" y="5250258"/>
            <a:ext cx="7447417" cy="5031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4A7454-464B-4E4C-BA79-5E3DBB41BECB}"/>
              </a:ext>
            </a:extLst>
          </p:cNvPr>
          <p:cNvPicPr>
            <a:picLocks noChangeAspect="1"/>
          </p:cNvPicPr>
          <p:nvPr/>
        </p:nvPicPr>
        <p:blipFill>
          <a:blip r:embed="rId5"/>
          <a:stretch>
            <a:fillRect/>
          </a:stretch>
        </p:blipFill>
        <p:spPr>
          <a:xfrm>
            <a:off x="8259235" y="5250258"/>
            <a:ext cx="7500644" cy="5031144"/>
          </a:xfrm>
          <a:prstGeom prst="rect">
            <a:avLst/>
          </a:prstGeom>
        </p:spPr>
      </p:pic>
      <p:sp>
        <p:nvSpPr>
          <p:cNvPr id="2" name="TextBox 1">
            <a:extLst>
              <a:ext uri="{FF2B5EF4-FFF2-40B4-BE49-F238E27FC236}">
                <a16:creationId xmlns:a16="http://schemas.microsoft.com/office/drawing/2014/main" id="{52834271-E99D-4289-A240-93933D66FA1B}"/>
              </a:ext>
            </a:extLst>
          </p:cNvPr>
          <p:cNvSpPr txBox="1"/>
          <p:nvPr/>
        </p:nvSpPr>
        <p:spPr>
          <a:xfrm>
            <a:off x="555171" y="10352314"/>
            <a:ext cx="22377452" cy="861774"/>
          </a:xfrm>
          <a:prstGeom prst="rect">
            <a:avLst/>
          </a:prstGeom>
        </p:spPr>
        <p:txBody>
          <a:bodyPr wrap="square" rtlCol="0">
            <a:spAutoFit/>
          </a:bodyPr>
          <a:lstStyle/>
          <a:p>
            <a:pPr algn="l">
              <a:lnSpc>
                <a:spcPct val="100000"/>
              </a:lnSpc>
              <a:spcBef>
                <a:spcPts val="0"/>
              </a:spcBef>
              <a:spcAft>
                <a:spcPts val="1800"/>
              </a:spcAft>
              <a:buClr>
                <a:schemeClr val="bg1">
                  <a:lumMod val="75000"/>
                  <a:lumOff val="25000"/>
                </a:schemeClr>
              </a:buClr>
            </a:pPr>
            <a:r>
              <a:rPr lang="en-GB" b="1" dirty="0">
                <a:solidFill>
                  <a:schemeClr val="tx1">
                    <a:lumMod val="75000"/>
                    <a:lumOff val="25000"/>
                  </a:schemeClr>
                </a:solidFill>
                <a:latin typeface="Raleway"/>
                <a:cs typeface="Calibri" pitchFamily="34" charset="0"/>
              </a:rPr>
              <a:t>Prospects.ac.uk  </a:t>
            </a:r>
            <a:r>
              <a:rPr lang="en-GB" dirty="0">
                <a:solidFill>
                  <a:schemeClr val="tx1">
                    <a:lumMod val="75000"/>
                    <a:lumOff val="25000"/>
                  </a:schemeClr>
                </a:solidFill>
                <a:latin typeface="Raleway"/>
                <a:cs typeface="Calibri" pitchFamily="34" charset="0"/>
              </a:rPr>
              <a:t>or   </a:t>
            </a:r>
            <a:r>
              <a:rPr lang="en-GB" b="1" dirty="0">
                <a:solidFill>
                  <a:schemeClr val="tx1">
                    <a:lumMod val="75000"/>
                    <a:lumOff val="25000"/>
                  </a:schemeClr>
                </a:solidFill>
                <a:latin typeface="Raleway"/>
                <a:cs typeface="Calibri" pitchFamily="34" charset="0"/>
              </a:rPr>
              <a:t>UCAS.com</a:t>
            </a:r>
            <a:r>
              <a:rPr lang="en-GB" dirty="0">
                <a:solidFill>
                  <a:schemeClr val="tx1">
                    <a:lumMod val="75000"/>
                    <a:lumOff val="25000"/>
                  </a:schemeClr>
                </a:solidFill>
                <a:latin typeface="Raleway"/>
                <a:cs typeface="Calibri" pitchFamily="34" charset="0"/>
              </a:rPr>
              <a:t> both have personality and interests tests      </a:t>
            </a:r>
          </a:p>
        </p:txBody>
      </p:sp>
    </p:spTree>
    <p:extLst>
      <p:ext uri="{BB962C8B-B14F-4D97-AF65-F5344CB8AC3E}">
        <p14:creationId xmlns:p14="http://schemas.microsoft.com/office/powerpoint/2010/main" val="3015375567"/>
      </p:ext>
    </p:extLst>
  </p:cSld>
  <p:clrMapOvr>
    <a:masterClrMapping/>
  </p:clrMapOvr>
  <p:transition spd="med" advTm="342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2F0AC6-42B5-449B-A9F4-672A5B2BA2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4600" y="2630797"/>
            <a:ext cx="20548600" cy="9047518"/>
          </a:xfrm>
          <a:prstGeom prst="rect">
            <a:avLst/>
          </a:prstGeom>
        </p:spPr>
      </p:pic>
      <p:sp>
        <p:nvSpPr>
          <p:cNvPr id="3" name="Title 1">
            <a:extLst>
              <a:ext uri="{FF2B5EF4-FFF2-40B4-BE49-F238E27FC236}">
                <a16:creationId xmlns:a16="http://schemas.microsoft.com/office/drawing/2014/main" id="{24FC2F91-03BD-4D56-9DFC-5672DCDB2097}"/>
              </a:ext>
            </a:extLst>
          </p:cNvPr>
          <p:cNvSpPr txBox="1">
            <a:spLocks/>
          </p:cNvSpPr>
          <p:nvPr/>
        </p:nvSpPr>
        <p:spPr>
          <a:xfrm>
            <a:off x="1042988" y="1143001"/>
            <a:ext cx="22377452" cy="2257426"/>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rtl="0"/>
            <a:r>
              <a:rPr lang="en-GB" sz="8800" dirty="0">
                <a:solidFill>
                  <a:srgbClr val="6B275C"/>
                </a:solidFill>
                <a:latin typeface="Raleway" pitchFamily="2" charset="0"/>
              </a:rPr>
              <a:t>UCAS Explore Jobs (www.ucas.com)</a:t>
            </a:r>
          </a:p>
        </p:txBody>
      </p:sp>
      <p:sp>
        <p:nvSpPr>
          <p:cNvPr id="7" name="Red rectangle">
            <a:extLst>
              <a:ext uri="{FF2B5EF4-FFF2-40B4-BE49-F238E27FC236}">
                <a16:creationId xmlns:a16="http://schemas.microsoft.com/office/drawing/2014/main" id="{2E0373FE-F471-42F0-B9EF-F08B9DAB11D1}"/>
              </a:ext>
            </a:extLst>
          </p:cNvPr>
          <p:cNvSpPr/>
          <p:nvPr/>
        </p:nvSpPr>
        <p:spPr>
          <a:xfrm>
            <a:off x="17551400" y="2630797"/>
            <a:ext cx="1910612" cy="772553"/>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rtl="0" latinLnBrk="1" hangingPunct="0"/>
            <a:endParaRPr lang="en-GB" sz="3600">
              <a:latin typeface="Helvetica Light"/>
            </a:endParaRPr>
          </a:p>
        </p:txBody>
      </p:sp>
      <p:sp>
        <p:nvSpPr>
          <p:cNvPr id="14" name="Red rectangle">
            <a:extLst>
              <a:ext uri="{FF2B5EF4-FFF2-40B4-BE49-F238E27FC236}">
                <a16:creationId xmlns:a16="http://schemas.microsoft.com/office/drawing/2014/main" id="{1C55EB79-FE88-413C-A094-F9B20716F655}"/>
              </a:ext>
            </a:extLst>
          </p:cNvPr>
          <p:cNvSpPr/>
          <p:nvPr/>
        </p:nvSpPr>
        <p:spPr>
          <a:xfrm>
            <a:off x="6273800" y="5323325"/>
            <a:ext cx="2286000" cy="772553"/>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rtl="0" latinLnBrk="1" hangingPunct="0"/>
            <a:endParaRPr lang="en-GB" sz="3600">
              <a:latin typeface="Helvetica Light"/>
            </a:endParaRPr>
          </a:p>
        </p:txBody>
      </p:sp>
    </p:spTree>
    <p:extLst>
      <p:ext uri="{BB962C8B-B14F-4D97-AF65-F5344CB8AC3E}">
        <p14:creationId xmlns:p14="http://schemas.microsoft.com/office/powerpoint/2010/main" val="11834458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7E451-B67C-404C-A1EB-C1EC574624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0" y="581876"/>
            <a:ext cx="18522832" cy="11051324"/>
          </a:xfrm>
          <a:prstGeom prst="rect">
            <a:avLst/>
          </a:prstGeom>
        </p:spPr>
      </p:pic>
      <p:pic>
        <p:nvPicPr>
          <p:cNvPr id="14" name="Picture 13">
            <a:extLst>
              <a:ext uri="{FF2B5EF4-FFF2-40B4-BE49-F238E27FC236}">
                <a16:creationId xmlns:a16="http://schemas.microsoft.com/office/drawing/2014/main" id="{6ED32EF5-CC93-4DCC-95B9-19B0B69A64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3799" y="4445000"/>
            <a:ext cx="20872918" cy="5892800"/>
          </a:xfrm>
          <a:prstGeom prst="rect">
            <a:avLst/>
          </a:prstGeom>
        </p:spPr>
      </p:pic>
    </p:spTree>
    <p:extLst>
      <p:ext uri="{BB962C8B-B14F-4D97-AF65-F5344CB8AC3E}">
        <p14:creationId xmlns:p14="http://schemas.microsoft.com/office/powerpoint/2010/main" val="20988155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DAD28F5-6D02-4CB7-A94B-4D1ACC40109B}"/>
              </a:ext>
            </a:extLst>
          </p:cNvPr>
          <p:cNvCxnSpPr>
            <a:cxnSpLocks/>
          </p:cNvCxnSpPr>
          <p:nvPr/>
        </p:nvCxnSpPr>
        <p:spPr>
          <a:xfrm flipH="1">
            <a:off x="14584383" y="3361765"/>
            <a:ext cx="1007298" cy="63892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205382-98A8-471F-A3E1-C76625E8C9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826" y="1282064"/>
            <a:ext cx="7026369" cy="3141872"/>
          </a:xfrm>
          <a:prstGeom prst="rect">
            <a:avLst/>
          </a:prstGeom>
        </p:spPr>
      </p:pic>
      <p:pic>
        <p:nvPicPr>
          <p:cNvPr id="4" name="Picture 3">
            <a:extLst>
              <a:ext uri="{FF2B5EF4-FFF2-40B4-BE49-F238E27FC236}">
                <a16:creationId xmlns:a16="http://schemas.microsoft.com/office/drawing/2014/main" id="{5E252E28-AB39-4B7F-A37C-2E47EC2C99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057" y="5905931"/>
            <a:ext cx="7318381" cy="4109455"/>
          </a:xfrm>
          <a:prstGeom prst="rect">
            <a:avLst/>
          </a:prstGeom>
        </p:spPr>
      </p:pic>
      <p:pic>
        <p:nvPicPr>
          <p:cNvPr id="5" name="Picture 4">
            <a:extLst>
              <a:ext uri="{FF2B5EF4-FFF2-40B4-BE49-F238E27FC236}">
                <a16:creationId xmlns:a16="http://schemas.microsoft.com/office/drawing/2014/main" id="{626749AB-4D39-4A7D-91CD-6F9AA82FA8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7601" y="7293651"/>
            <a:ext cx="4929969" cy="4850156"/>
          </a:xfrm>
          <a:prstGeom prst="rect">
            <a:avLst/>
          </a:prstGeom>
        </p:spPr>
      </p:pic>
      <p:pic>
        <p:nvPicPr>
          <p:cNvPr id="6" name="Picture 5">
            <a:extLst>
              <a:ext uri="{FF2B5EF4-FFF2-40B4-BE49-F238E27FC236}">
                <a16:creationId xmlns:a16="http://schemas.microsoft.com/office/drawing/2014/main" id="{E15A5298-D516-46FB-B1EB-1BE097CE7B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03975" y="7271481"/>
            <a:ext cx="4935460" cy="4850156"/>
          </a:xfrm>
          <a:prstGeom prst="rect">
            <a:avLst/>
          </a:prstGeom>
        </p:spPr>
      </p:pic>
      <p:cxnSp>
        <p:nvCxnSpPr>
          <p:cNvPr id="8" name="Straight Connector 7">
            <a:extLst>
              <a:ext uri="{FF2B5EF4-FFF2-40B4-BE49-F238E27FC236}">
                <a16:creationId xmlns:a16="http://schemas.microsoft.com/office/drawing/2014/main" id="{F98D8FCD-576E-414F-9268-3DB9D9805602}"/>
              </a:ext>
            </a:extLst>
          </p:cNvPr>
          <p:cNvCxnSpPr>
            <a:cxnSpLocks/>
          </p:cNvCxnSpPr>
          <p:nvPr/>
        </p:nvCxnSpPr>
        <p:spPr>
          <a:xfrm>
            <a:off x="7537195" y="3361765"/>
            <a:ext cx="1255125" cy="4840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1BB70E-B0BF-4A24-8C8F-069DC9DA5123}"/>
              </a:ext>
            </a:extLst>
          </p:cNvPr>
          <p:cNvCxnSpPr>
            <a:cxnSpLocks/>
          </p:cNvCxnSpPr>
          <p:nvPr/>
        </p:nvCxnSpPr>
        <p:spPr>
          <a:xfrm flipH="1" flipV="1">
            <a:off x="12724382" y="6201766"/>
            <a:ext cx="1072300" cy="1301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603AE-B0B9-461F-BE58-A21055775FCC}"/>
              </a:ext>
            </a:extLst>
          </p:cNvPr>
          <p:cNvCxnSpPr>
            <a:cxnSpLocks/>
          </p:cNvCxnSpPr>
          <p:nvPr/>
        </p:nvCxnSpPr>
        <p:spPr>
          <a:xfrm flipV="1">
            <a:off x="7046259" y="6147978"/>
            <a:ext cx="1776760" cy="971566"/>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Information Technology Images – Browse 4,808,132 Stock Photos, Vectors, and  Video | Adobe Stock">
            <a:extLst>
              <a:ext uri="{FF2B5EF4-FFF2-40B4-BE49-F238E27FC236}">
                <a16:creationId xmlns:a16="http://schemas.microsoft.com/office/drawing/2014/main" id="{C9475F3B-EA19-494F-9EEB-78CE80ED6E7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1797"/>
          <a:stretch/>
        </p:blipFill>
        <p:spPr bwMode="auto">
          <a:xfrm>
            <a:off x="8792320" y="2474637"/>
            <a:ext cx="6056665" cy="39698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51DBDC-1D9E-43FB-A1EE-5A293C7109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79384" y="449442"/>
            <a:ext cx="8493790" cy="5160654"/>
          </a:xfrm>
          <a:prstGeom prst="rect">
            <a:avLst/>
          </a:prstGeom>
        </p:spPr>
      </p:pic>
    </p:spTree>
    <p:extLst>
      <p:ext uri="{BB962C8B-B14F-4D97-AF65-F5344CB8AC3E}">
        <p14:creationId xmlns:p14="http://schemas.microsoft.com/office/powerpoint/2010/main" val="2642887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BABE-2884-41AA-B09E-917BB631C435}"/>
              </a:ext>
            </a:extLst>
          </p:cNvPr>
          <p:cNvSpPr txBox="1">
            <a:spLocks/>
          </p:cNvSpPr>
          <p:nvPr/>
        </p:nvSpPr>
        <p:spPr>
          <a:xfrm>
            <a:off x="860321" y="776817"/>
            <a:ext cx="22377452" cy="2257425"/>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a:r>
              <a:rPr lang="en-GB" sz="8800" dirty="0">
                <a:solidFill>
                  <a:srgbClr val="6B275C"/>
                </a:solidFill>
                <a:latin typeface="Raleway" pitchFamily="2" charset="0"/>
              </a:rPr>
              <a:t>If you don’t have a career in mind, think about a subject</a:t>
            </a:r>
          </a:p>
        </p:txBody>
      </p:sp>
      <p:sp>
        <p:nvSpPr>
          <p:cNvPr id="3" name="Content Placeholder 2">
            <a:extLst>
              <a:ext uri="{FF2B5EF4-FFF2-40B4-BE49-F238E27FC236}">
                <a16:creationId xmlns:a16="http://schemas.microsoft.com/office/drawing/2014/main" id="{E4D388DA-6650-4E04-8D72-C96629D3BCD7}"/>
              </a:ext>
            </a:extLst>
          </p:cNvPr>
          <p:cNvSpPr txBox="1">
            <a:spLocks/>
          </p:cNvSpPr>
          <p:nvPr/>
        </p:nvSpPr>
        <p:spPr>
          <a:xfrm>
            <a:off x="963561" y="3034242"/>
            <a:ext cx="22274212" cy="6858000"/>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endParaRPr lang="en-GB" altLang="en-US" sz="5500" dirty="0"/>
          </a:p>
        </p:txBody>
      </p:sp>
      <p:sp>
        <p:nvSpPr>
          <p:cNvPr id="5" name="Content Placeholder 2">
            <a:extLst>
              <a:ext uri="{FF2B5EF4-FFF2-40B4-BE49-F238E27FC236}">
                <a16:creationId xmlns:a16="http://schemas.microsoft.com/office/drawing/2014/main" id="{FD01BB99-1FED-49ED-A474-95FBDE2B6C38}"/>
              </a:ext>
            </a:extLst>
          </p:cNvPr>
          <p:cNvSpPr txBox="1">
            <a:spLocks/>
          </p:cNvSpPr>
          <p:nvPr/>
        </p:nvSpPr>
        <p:spPr>
          <a:xfrm>
            <a:off x="963561" y="4592420"/>
            <a:ext cx="22761679" cy="7278157"/>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algn="l">
              <a:lnSpc>
                <a:spcPct val="100000"/>
              </a:lnSpc>
              <a:spcBef>
                <a:spcPts val="3600"/>
              </a:spcBef>
            </a:pPr>
            <a:r>
              <a:rPr lang="en-GB" altLang="en-US" sz="6000" dirty="0">
                <a:solidFill>
                  <a:schemeClr val="tx1">
                    <a:lumMod val="75000"/>
                    <a:lumOff val="25000"/>
                  </a:schemeClr>
                </a:solidFill>
                <a:latin typeface="Raleway" panose="020B0503030101060003" pitchFamily="34" charset="0"/>
              </a:rPr>
              <a:t>35,000 university courses to choose from in UK, many don’t need prior qualifications in that subject</a:t>
            </a:r>
          </a:p>
          <a:p>
            <a:pPr algn="l">
              <a:lnSpc>
                <a:spcPct val="100000"/>
              </a:lnSpc>
              <a:spcBef>
                <a:spcPts val="3600"/>
              </a:spcBef>
            </a:pPr>
            <a:r>
              <a:rPr lang="en-GB" altLang="en-US" sz="6000" dirty="0">
                <a:solidFill>
                  <a:schemeClr val="tx1">
                    <a:lumMod val="75000"/>
                    <a:lumOff val="25000"/>
                  </a:schemeClr>
                </a:solidFill>
                <a:latin typeface="Raleway" panose="020B0503030101060003" pitchFamily="34" charset="0"/>
              </a:rPr>
              <a:t>Study a subject that you know and love, or study something completely new</a:t>
            </a:r>
          </a:p>
          <a:p>
            <a:pPr algn="l">
              <a:lnSpc>
                <a:spcPct val="100000"/>
              </a:lnSpc>
              <a:spcBef>
                <a:spcPts val="3600"/>
              </a:spcBef>
            </a:pPr>
            <a:r>
              <a:rPr lang="en-GB" altLang="en-US" sz="6000" dirty="0">
                <a:solidFill>
                  <a:schemeClr val="tx1">
                    <a:lumMod val="75000"/>
                    <a:lumOff val="25000"/>
                  </a:schemeClr>
                </a:solidFill>
                <a:latin typeface="Raleway" panose="020B0503030101060003" pitchFamily="34" charset="0"/>
              </a:rPr>
              <a:t>Whatever you choose, you will improve your career prospects</a:t>
            </a:r>
            <a:endParaRPr lang="en-GB" altLang="en-US" sz="4800" dirty="0">
              <a:solidFill>
                <a:schemeClr val="tx1">
                  <a:lumMod val="75000"/>
                  <a:lumOff val="25000"/>
                </a:schemeClr>
              </a:solidFill>
            </a:endParaRPr>
          </a:p>
        </p:txBody>
      </p:sp>
    </p:spTree>
    <p:extLst>
      <p:ext uri="{BB962C8B-B14F-4D97-AF65-F5344CB8AC3E}">
        <p14:creationId xmlns:p14="http://schemas.microsoft.com/office/powerpoint/2010/main" val="3431067584"/>
      </p:ext>
    </p:extLst>
  </p:cSld>
  <p:clrMapOvr>
    <a:masterClrMapping/>
  </p:clrMapOvr>
  <p:transition spd="med" advTm="45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F71DFD-C0A7-4069-A466-FC6666006A79}"/>
              </a:ext>
            </a:extLst>
          </p:cNvPr>
          <p:cNvSpPr txBox="1">
            <a:spLocks/>
          </p:cNvSpPr>
          <p:nvPr/>
        </p:nvSpPr>
        <p:spPr>
          <a:xfrm>
            <a:off x="755641" y="1159934"/>
            <a:ext cx="19605307" cy="11430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lang="en-GB" sz="8800" dirty="0">
                <a:solidFill>
                  <a:srgbClr val="6B275C"/>
                </a:solidFill>
                <a:latin typeface="Raleway" pitchFamily="2" charset="0"/>
              </a:rPr>
              <a:t>Picking a subject – www.ucas.com</a:t>
            </a:r>
            <a:endParaRPr kumimoji="0" lang="en-GB" sz="8800" b="0" i="0" u="none" strike="noStrike" kern="0" cap="none" spc="0" normalizeH="0" baseline="0" noProof="0" dirty="0">
              <a:ln>
                <a:noFill/>
              </a:ln>
              <a:solidFill>
                <a:srgbClr val="6B275C"/>
              </a:solidFill>
              <a:effectLst/>
              <a:uLnTx/>
              <a:uFillTx/>
              <a:latin typeface="Raleway" pitchFamily="2" charset="0"/>
              <a:sym typeface="Helvetica Light"/>
            </a:endParaRPr>
          </a:p>
        </p:txBody>
      </p:sp>
      <p:pic>
        <p:nvPicPr>
          <p:cNvPr id="6" name="Picture 5">
            <a:extLst>
              <a:ext uri="{FF2B5EF4-FFF2-40B4-BE49-F238E27FC236}">
                <a16:creationId xmlns:a16="http://schemas.microsoft.com/office/drawing/2014/main" id="{AB6DFE43-2DEC-4E3C-9749-1FF2E1C83F1A}"/>
              </a:ext>
            </a:extLst>
          </p:cNvPr>
          <p:cNvPicPr>
            <a:picLocks noChangeAspect="1"/>
          </p:cNvPicPr>
          <p:nvPr/>
        </p:nvPicPr>
        <p:blipFill>
          <a:blip r:embed="rId3"/>
          <a:stretch>
            <a:fillRect/>
          </a:stretch>
        </p:blipFill>
        <p:spPr>
          <a:xfrm>
            <a:off x="755641" y="3586162"/>
            <a:ext cx="21963601" cy="7259638"/>
          </a:xfrm>
          <a:prstGeom prst="rect">
            <a:avLst/>
          </a:prstGeom>
        </p:spPr>
      </p:pic>
      <p:sp>
        <p:nvSpPr>
          <p:cNvPr id="4" name="Rectangle: Rounded Corners 3">
            <a:extLst>
              <a:ext uri="{FF2B5EF4-FFF2-40B4-BE49-F238E27FC236}">
                <a16:creationId xmlns:a16="http://schemas.microsoft.com/office/drawing/2014/main" id="{2462326C-1245-40CC-B1C5-F2065C15BB4F}"/>
              </a:ext>
            </a:extLst>
          </p:cNvPr>
          <p:cNvSpPr/>
          <p:nvPr/>
        </p:nvSpPr>
        <p:spPr>
          <a:xfrm>
            <a:off x="14116494" y="3586162"/>
            <a:ext cx="2215116" cy="772551"/>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318456389"/>
      </p:ext>
    </p:extLst>
  </p:cSld>
  <p:clrMapOvr>
    <a:masterClrMapping/>
  </p:clrMapOvr>
  <p:transition spd="med" advTm="86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8F6E42B-B51E-4B2B-87BD-C4DCDB915D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2501" y="3130965"/>
            <a:ext cx="17510414" cy="91003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06D26094-E5B1-44DA-98BC-4E461D41B8A5}"/>
              </a:ext>
            </a:extLst>
          </p:cNvPr>
          <p:cNvPicPr>
            <a:picLocks noChangeAspect="1"/>
          </p:cNvPicPr>
          <p:nvPr/>
        </p:nvPicPr>
        <p:blipFill>
          <a:blip r:embed="rId5"/>
          <a:stretch>
            <a:fillRect/>
          </a:stretch>
        </p:blipFill>
        <p:spPr>
          <a:xfrm>
            <a:off x="12884727" y="495393"/>
            <a:ext cx="10224655" cy="10767557"/>
          </a:xfrm>
          <a:prstGeom prst="rect">
            <a:avLst/>
          </a:prstGeom>
        </p:spPr>
      </p:pic>
      <p:sp>
        <p:nvSpPr>
          <p:cNvPr id="4" name="Title 1">
            <a:extLst>
              <a:ext uri="{FF2B5EF4-FFF2-40B4-BE49-F238E27FC236}">
                <a16:creationId xmlns:a16="http://schemas.microsoft.com/office/drawing/2014/main" id="{C35E4BDE-EB25-410A-AAFF-0B3AB9F39FFE}"/>
              </a:ext>
            </a:extLst>
          </p:cNvPr>
          <p:cNvSpPr txBox="1">
            <a:spLocks/>
          </p:cNvSpPr>
          <p:nvPr/>
        </p:nvSpPr>
        <p:spPr>
          <a:xfrm>
            <a:off x="755641" y="1159934"/>
            <a:ext cx="19605307" cy="11430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lang="en-GB" sz="8800" dirty="0">
                <a:solidFill>
                  <a:srgbClr val="6B275C"/>
                </a:solidFill>
                <a:latin typeface="Raleway" pitchFamily="2" charset="0"/>
              </a:rPr>
              <a:t>UCAS Subjects</a:t>
            </a:r>
            <a:endParaRPr kumimoji="0" lang="en-GB" sz="8800" b="0" i="0" u="none" strike="noStrike" kern="0" cap="none" spc="0" normalizeH="0" baseline="0" noProof="0" dirty="0">
              <a:ln>
                <a:noFill/>
              </a:ln>
              <a:solidFill>
                <a:srgbClr val="6B275C"/>
              </a:solidFill>
              <a:effectLst/>
              <a:uLnTx/>
              <a:uFillTx/>
              <a:latin typeface="Raleway" pitchFamily="2" charset="0"/>
              <a:sym typeface="Helvetica Light"/>
            </a:endParaRPr>
          </a:p>
        </p:txBody>
      </p:sp>
    </p:spTree>
    <p:custDataLst>
      <p:tags r:id="rId1"/>
    </p:custDataLst>
    <p:extLst>
      <p:ext uri="{BB962C8B-B14F-4D97-AF65-F5344CB8AC3E}">
        <p14:creationId xmlns:p14="http://schemas.microsoft.com/office/powerpoint/2010/main" val="3403710778"/>
      </p:ext>
    </p:extLst>
  </p:cSld>
  <p:clrMapOvr>
    <a:masterClrMapping/>
  </p:clrMapOvr>
  <p:transition spd="med" advTm="141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799F35A-0F78-4768-8F9C-2772A38DB48A}"/>
              </a:ext>
            </a:extLst>
          </p:cNvPr>
          <p:cNvCxnSpPr>
            <a:cxnSpLocks/>
          </p:cNvCxnSpPr>
          <p:nvPr/>
        </p:nvCxnSpPr>
        <p:spPr>
          <a:xfrm flipV="1">
            <a:off x="13942211" y="6014097"/>
            <a:ext cx="2210099" cy="574962"/>
          </a:xfrm>
          <a:prstGeom prst="line">
            <a:avLst/>
          </a:prstGeom>
          <a:ln>
            <a:solidFill>
              <a:srgbClr val="6B275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FB850-1C5F-480F-9126-4607B09B48A9}"/>
              </a:ext>
            </a:extLst>
          </p:cNvPr>
          <p:cNvCxnSpPr>
            <a:cxnSpLocks/>
          </p:cNvCxnSpPr>
          <p:nvPr/>
        </p:nvCxnSpPr>
        <p:spPr>
          <a:xfrm>
            <a:off x="11176971" y="5469251"/>
            <a:ext cx="0" cy="1119808"/>
          </a:xfrm>
          <a:prstGeom prst="line">
            <a:avLst/>
          </a:prstGeom>
          <a:ln>
            <a:solidFill>
              <a:srgbClr val="6B275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3C525-DF71-45D1-BDCD-6751CB1D4F9B}"/>
              </a:ext>
            </a:extLst>
          </p:cNvPr>
          <p:cNvCxnSpPr>
            <a:cxnSpLocks/>
          </p:cNvCxnSpPr>
          <p:nvPr/>
        </p:nvCxnSpPr>
        <p:spPr>
          <a:xfrm>
            <a:off x="6944716" y="5439135"/>
            <a:ext cx="2629590" cy="1450386"/>
          </a:xfrm>
          <a:prstGeom prst="line">
            <a:avLst/>
          </a:prstGeom>
          <a:ln>
            <a:solidFill>
              <a:srgbClr val="6B275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6C992F-5B97-4E0E-8FCC-898DBDBE11B3}"/>
              </a:ext>
            </a:extLst>
          </p:cNvPr>
          <p:cNvCxnSpPr>
            <a:cxnSpLocks/>
          </p:cNvCxnSpPr>
          <p:nvPr/>
        </p:nvCxnSpPr>
        <p:spPr>
          <a:xfrm>
            <a:off x="12971578" y="8901953"/>
            <a:ext cx="2097376" cy="50944"/>
          </a:xfrm>
          <a:prstGeom prst="line">
            <a:avLst/>
          </a:prstGeom>
          <a:ln>
            <a:solidFill>
              <a:srgbClr val="6B275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5D4987-2594-45DD-9E6B-40C7F536B3C4}"/>
              </a:ext>
            </a:extLst>
          </p:cNvPr>
          <p:cNvCxnSpPr>
            <a:cxnSpLocks/>
          </p:cNvCxnSpPr>
          <p:nvPr/>
        </p:nvCxnSpPr>
        <p:spPr>
          <a:xfrm>
            <a:off x="7024219" y="8686800"/>
            <a:ext cx="2765240" cy="430306"/>
          </a:xfrm>
          <a:prstGeom prst="line">
            <a:avLst/>
          </a:prstGeom>
          <a:ln>
            <a:solidFill>
              <a:srgbClr val="6B275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4AC3726-5854-49A1-8865-AF7647566E4B}"/>
              </a:ext>
            </a:extLst>
          </p:cNvPr>
          <p:cNvPicPr>
            <a:picLocks noChangeAspect="1"/>
          </p:cNvPicPr>
          <p:nvPr/>
        </p:nvPicPr>
        <p:blipFill>
          <a:blip r:embed="rId3"/>
          <a:stretch>
            <a:fillRect/>
          </a:stretch>
        </p:blipFill>
        <p:spPr>
          <a:xfrm>
            <a:off x="9146444" y="6589059"/>
            <a:ext cx="4795767" cy="5050409"/>
          </a:xfrm>
          <a:prstGeom prst="rect">
            <a:avLst/>
          </a:prstGeom>
        </p:spPr>
      </p:pic>
      <p:pic>
        <p:nvPicPr>
          <p:cNvPr id="3" name="Picture 2">
            <a:extLst>
              <a:ext uri="{FF2B5EF4-FFF2-40B4-BE49-F238E27FC236}">
                <a16:creationId xmlns:a16="http://schemas.microsoft.com/office/drawing/2014/main" id="{D9C2A11D-DFFE-4832-A5DD-20865539E8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6860" y="6429345"/>
            <a:ext cx="5947359" cy="5805837"/>
          </a:xfrm>
          <a:prstGeom prst="rect">
            <a:avLst/>
          </a:prstGeom>
          <a:ln w="38100">
            <a:solidFill>
              <a:srgbClr val="844A74"/>
            </a:solidFill>
          </a:ln>
        </p:spPr>
      </p:pic>
      <p:pic>
        <p:nvPicPr>
          <p:cNvPr id="4" name="Picture 3">
            <a:extLst>
              <a:ext uri="{FF2B5EF4-FFF2-40B4-BE49-F238E27FC236}">
                <a16:creationId xmlns:a16="http://schemas.microsoft.com/office/drawing/2014/main" id="{1123FBF8-867F-4047-A16B-8334BB41D5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6861" y="609824"/>
            <a:ext cx="5947358" cy="4859427"/>
          </a:xfrm>
          <a:prstGeom prst="rect">
            <a:avLst/>
          </a:prstGeom>
          <a:ln w="38100">
            <a:solidFill>
              <a:srgbClr val="844A74"/>
            </a:solidFill>
          </a:ln>
        </p:spPr>
      </p:pic>
      <p:pic>
        <p:nvPicPr>
          <p:cNvPr id="5" name="Picture 4">
            <a:extLst>
              <a:ext uri="{FF2B5EF4-FFF2-40B4-BE49-F238E27FC236}">
                <a16:creationId xmlns:a16="http://schemas.microsoft.com/office/drawing/2014/main" id="{B187D9CC-8AFA-44ED-B399-53DADCB3A8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7336" y="609825"/>
            <a:ext cx="5941336" cy="4859426"/>
          </a:xfrm>
          <a:prstGeom prst="rect">
            <a:avLst/>
          </a:prstGeom>
          <a:ln w="38100">
            <a:solidFill>
              <a:srgbClr val="844A74"/>
            </a:solidFill>
          </a:ln>
        </p:spPr>
      </p:pic>
      <p:pic>
        <p:nvPicPr>
          <p:cNvPr id="6" name="Picture 5">
            <a:extLst>
              <a:ext uri="{FF2B5EF4-FFF2-40B4-BE49-F238E27FC236}">
                <a16:creationId xmlns:a16="http://schemas.microsoft.com/office/drawing/2014/main" id="{40CCFC1C-0263-473F-AD51-8A37B332482C}"/>
              </a:ext>
            </a:extLst>
          </p:cNvPr>
          <p:cNvPicPr>
            <a:picLocks noChangeAspect="1"/>
          </p:cNvPicPr>
          <p:nvPr/>
        </p:nvPicPr>
        <p:blipFill>
          <a:blip r:embed="rId7"/>
          <a:stretch>
            <a:fillRect/>
          </a:stretch>
        </p:blipFill>
        <p:spPr>
          <a:xfrm>
            <a:off x="16152310" y="591338"/>
            <a:ext cx="7012504" cy="5397637"/>
          </a:xfrm>
          <a:prstGeom prst="rect">
            <a:avLst/>
          </a:prstGeom>
          <a:ln w="38100">
            <a:solidFill>
              <a:srgbClr val="844A74"/>
            </a:solidFill>
          </a:ln>
        </p:spPr>
      </p:pic>
      <p:pic>
        <p:nvPicPr>
          <p:cNvPr id="7" name="Picture 6">
            <a:extLst>
              <a:ext uri="{FF2B5EF4-FFF2-40B4-BE49-F238E27FC236}">
                <a16:creationId xmlns:a16="http://schemas.microsoft.com/office/drawing/2014/main" id="{E8833A63-6F47-4CE8-905B-6E9E59E6E1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549853" y="2391092"/>
            <a:ext cx="3762140" cy="4015691"/>
          </a:xfrm>
          <a:prstGeom prst="rect">
            <a:avLst/>
          </a:prstGeom>
          <a:ln w="38100">
            <a:solidFill>
              <a:srgbClr val="844A74"/>
            </a:solidFill>
          </a:ln>
        </p:spPr>
      </p:pic>
      <p:pic>
        <p:nvPicPr>
          <p:cNvPr id="8" name="Picture 7">
            <a:extLst>
              <a:ext uri="{FF2B5EF4-FFF2-40B4-BE49-F238E27FC236}">
                <a16:creationId xmlns:a16="http://schemas.microsoft.com/office/drawing/2014/main" id="{7FB94705-7E8E-4318-975C-A3316B234692}"/>
              </a:ext>
            </a:extLst>
          </p:cNvPr>
          <p:cNvPicPr>
            <a:picLocks noChangeAspect="1"/>
          </p:cNvPicPr>
          <p:nvPr/>
        </p:nvPicPr>
        <p:blipFill>
          <a:blip r:embed="rId9"/>
          <a:stretch>
            <a:fillRect/>
          </a:stretch>
        </p:blipFill>
        <p:spPr>
          <a:xfrm>
            <a:off x="15094031" y="6889521"/>
            <a:ext cx="5284539" cy="4449483"/>
          </a:xfrm>
          <a:prstGeom prst="rect">
            <a:avLst/>
          </a:prstGeom>
          <a:ln w="38100">
            <a:solidFill>
              <a:srgbClr val="844A74"/>
            </a:solidFill>
          </a:ln>
        </p:spPr>
      </p:pic>
      <p:pic>
        <p:nvPicPr>
          <p:cNvPr id="9" name="Picture 8">
            <a:extLst>
              <a:ext uri="{FF2B5EF4-FFF2-40B4-BE49-F238E27FC236}">
                <a16:creationId xmlns:a16="http://schemas.microsoft.com/office/drawing/2014/main" id="{3EE15444-1BF9-46BF-AF7A-D4D5BF2B5B5E}"/>
              </a:ext>
            </a:extLst>
          </p:cNvPr>
          <p:cNvPicPr>
            <a:picLocks noChangeAspect="1"/>
          </p:cNvPicPr>
          <p:nvPr/>
        </p:nvPicPr>
        <p:blipFill>
          <a:blip r:embed="rId10"/>
          <a:stretch>
            <a:fillRect/>
          </a:stretch>
        </p:blipFill>
        <p:spPr>
          <a:xfrm>
            <a:off x="19305707" y="9952988"/>
            <a:ext cx="4250431" cy="2244386"/>
          </a:xfrm>
          <a:prstGeom prst="rect">
            <a:avLst/>
          </a:prstGeom>
          <a:ln w="38100">
            <a:solidFill>
              <a:srgbClr val="844A74"/>
            </a:solidFill>
          </a:ln>
        </p:spPr>
      </p:pic>
    </p:spTree>
    <p:extLst>
      <p:ext uri="{BB962C8B-B14F-4D97-AF65-F5344CB8AC3E}">
        <p14:creationId xmlns:p14="http://schemas.microsoft.com/office/powerpoint/2010/main" val="37210530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7"/>
          <p:cNvSpPr/>
          <p:nvPr/>
        </p:nvSpPr>
        <p:spPr>
          <a:xfrm>
            <a:off x="586740" y="585296"/>
            <a:ext cx="10973226" cy="12396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defTabSz="457200">
              <a:lnSpc>
                <a:spcPct val="90000"/>
              </a:lnSpc>
              <a:defRPr sz="7500" b="1">
                <a:solidFill>
                  <a:srgbClr val="53585F"/>
                </a:solidFill>
                <a:latin typeface="Raleway"/>
                <a:ea typeface="Raleway"/>
                <a:cs typeface="Raleway"/>
                <a:sym typeface="Raleway"/>
              </a:defRPr>
            </a:lvl1pPr>
          </a:lstStyle>
          <a:p>
            <a:pPr lvl="0">
              <a:lnSpc>
                <a:spcPct val="130000"/>
              </a:lnSpc>
              <a:defRPr sz="1800">
                <a:solidFill>
                  <a:srgbClr val="000000"/>
                </a:solidFill>
              </a:defRPr>
            </a:pPr>
            <a:r>
              <a:rPr lang="en-GB" sz="9000" b="0" dirty="0">
                <a:solidFill>
                  <a:srgbClr val="6B275C"/>
                </a:solidFill>
                <a:latin typeface="Raleway Medium" panose="020B0603030101060003" pitchFamily="34" charset="0"/>
                <a:ea typeface="Raleway SemiBold"/>
                <a:cs typeface="Raleway SemiBold"/>
                <a:sym typeface="Raleway SemiBold"/>
              </a:rPr>
              <a:t>What I will cover</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23927" y="1824928"/>
            <a:ext cx="8773333" cy="9750313"/>
          </a:xfrm>
          <a:prstGeom prst="rect">
            <a:avLst/>
          </a:prstGeom>
        </p:spPr>
      </p:pic>
      <p:sp>
        <p:nvSpPr>
          <p:cNvPr id="3" name="TextBox 2">
            <a:extLst>
              <a:ext uri="{FF2B5EF4-FFF2-40B4-BE49-F238E27FC236}">
                <a16:creationId xmlns:a16="http://schemas.microsoft.com/office/drawing/2014/main" id="{5D917A20-ABBD-48A9-BBD3-75C107E1FB8D}"/>
              </a:ext>
            </a:extLst>
          </p:cNvPr>
          <p:cNvSpPr txBox="1"/>
          <p:nvPr/>
        </p:nvSpPr>
        <p:spPr>
          <a:xfrm>
            <a:off x="1264919" y="3287792"/>
            <a:ext cx="13028597" cy="4801314"/>
          </a:xfrm>
          <a:prstGeom prst="rect">
            <a:avLst/>
          </a:prstGeom>
        </p:spPr>
        <p:txBody>
          <a:bodyPr wrap="square" rtlCol="0">
            <a:spAutoFit/>
          </a:bodyPr>
          <a:lstStyle/>
          <a:p>
            <a:pPr algn="l">
              <a:lnSpc>
                <a:spcPct val="100000"/>
              </a:lnSpc>
              <a:spcBef>
                <a:spcPts val="0"/>
              </a:spcBef>
              <a:spcAft>
                <a:spcPts val="3600"/>
              </a:spcAft>
              <a:buClr>
                <a:schemeClr val="bg1">
                  <a:lumMod val="75000"/>
                  <a:lumOff val="25000"/>
                </a:schemeClr>
              </a:buClr>
            </a:pPr>
            <a:r>
              <a:rPr lang="en-GB" sz="5400" dirty="0">
                <a:solidFill>
                  <a:srgbClr val="53585F"/>
                </a:solidFill>
                <a:latin typeface="Raleway"/>
                <a:cs typeface="Calibri" pitchFamily="34" charset="0"/>
              </a:rPr>
              <a:t>What is UCAS?</a:t>
            </a:r>
          </a:p>
          <a:p>
            <a:pPr algn="l">
              <a:lnSpc>
                <a:spcPct val="100000"/>
              </a:lnSpc>
              <a:spcBef>
                <a:spcPts val="0"/>
              </a:spcBef>
              <a:spcAft>
                <a:spcPts val="3600"/>
              </a:spcAft>
              <a:buClr>
                <a:schemeClr val="bg1">
                  <a:lumMod val="75000"/>
                  <a:lumOff val="25000"/>
                </a:schemeClr>
              </a:buClr>
            </a:pPr>
            <a:r>
              <a:rPr lang="en-GB" sz="5400" dirty="0">
                <a:solidFill>
                  <a:srgbClr val="53585F"/>
                </a:solidFill>
                <a:latin typeface="Raleway"/>
                <a:cs typeface="Calibri" pitchFamily="34" charset="0"/>
              </a:rPr>
              <a:t>The basics of making an application</a:t>
            </a:r>
          </a:p>
          <a:p>
            <a:pPr algn="l">
              <a:lnSpc>
                <a:spcPct val="100000"/>
              </a:lnSpc>
              <a:spcBef>
                <a:spcPts val="0"/>
              </a:spcBef>
              <a:spcAft>
                <a:spcPts val="3600"/>
              </a:spcAft>
              <a:buClr>
                <a:schemeClr val="bg1">
                  <a:lumMod val="75000"/>
                  <a:lumOff val="25000"/>
                </a:schemeClr>
              </a:buClr>
            </a:pPr>
            <a:r>
              <a:rPr lang="en-GB" sz="5400" dirty="0">
                <a:solidFill>
                  <a:srgbClr val="53585F"/>
                </a:solidFill>
                <a:latin typeface="Raleway"/>
                <a:cs typeface="Calibri" pitchFamily="34" charset="0"/>
              </a:rPr>
              <a:t>Making the right choice for you</a:t>
            </a:r>
          </a:p>
          <a:p>
            <a:pPr algn="l">
              <a:lnSpc>
                <a:spcPct val="100000"/>
              </a:lnSpc>
              <a:spcBef>
                <a:spcPts val="0"/>
              </a:spcBef>
              <a:spcAft>
                <a:spcPts val="3600"/>
              </a:spcAft>
              <a:buClr>
                <a:schemeClr val="bg1">
                  <a:lumMod val="75000"/>
                  <a:lumOff val="25000"/>
                </a:schemeClr>
              </a:buClr>
            </a:pPr>
            <a:r>
              <a:rPr lang="en-GB" sz="5400" dirty="0">
                <a:solidFill>
                  <a:srgbClr val="53585F"/>
                </a:solidFill>
                <a:latin typeface="Raleway"/>
                <a:cs typeface="Calibri" pitchFamily="34" charset="0"/>
              </a:rPr>
              <a:t>Thinking about your personal statement</a:t>
            </a:r>
          </a:p>
        </p:txBody>
      </p:sp>
    </p:spTree>
    <p:extLst>
      <p:ext uri="{BB962C8B-B14F-4D97-AF65-F5344CB8AC3E}">
        <p14:creationId xmlns:p14="http://schemas.microsoft.com/office/powerpoint/2010/main" val="3611802361"/>
      </p:ext>
    </p:extLst>
  </p:cSld>
  <p:clrMapOvr>
    <a:masterClrMapping/>
  </p:clrMapOvr>
  <p:transition spd="med" advTm="2517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F0308-8F1C-48FF-99D9-8F19AC32D15C}"/>
              </a:ext>
            </a:extLst>
          </p:cNvPr>
          <p:cNvPicPr>
            <a:picLocks noChangeAspect="1"/>
          </p:cNvPicPr>
          <p:nvPr/>
        </p:nvPicPr>
        <p:blipFill>
          <a:blip r:embed="rId4"/>
          <a:stretch>
            <a:fillRect/>
          </a:stretch>
        </p:blipFill>
        <p:spPr>
          <a:xfrm>
            <a:off x="984437" y="856690"/>
            <a:ext cx="22577026" cy="8289686"/>
          </a:xfrm>
          <a:prstGeom prst="rect">
            <a:avLst/>
          </a:prstGeom>
        </p:spPr>
      </p:pic>
      <p:sp>
        <p:nvSpPr>
          <p:cNvPr id="15" name="Red Rectangle">
            <a:extLst>
              <a:ext uri="{FF2B5EF4-FFF2-40B4-BE49-F238E27FC236}">
                <a16:creationId xmlns:a16="http://schemas.microsoft.com/office/drawing/2014/main" id="{2382C3A4-EF10-47ED-8E07-4FD07CFED9CA}"/>
              </a:ext>
            </a:extLst>
          </p:cNvPr>
          <p:cNvSpPr/>
          <p:nvPr/>
        </p:nvSpPr>
        <p:spPr>
          <a:xfrm>
            <a:off x="6074405" y="4733365"/>
            <a:ext cx="13020419" cy="3690123"/>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4009021452"/>
      </p:ext>
    </p:extLst>
  </p:cSld>
  <p:clrMapOvr>
    <a:masterClrMapping/>
  </p:clrMapOvr>
  <p:transition spd="med" advTm="458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78941B-F8EE-4C15-8399-A42B87E85068}"/>
              </a:ext>
            </a:extLst>
          </p:cNvPr>
          <p:cNvPicPr>
            <a:picLocks noChangeAspect="1"/>
          </p:cNvPicPr>
          <p:nvPr/>
        </p:nvPicPr>
        <p:blipFill>
          <a:blip r:embed="rId4"/>
          <a:stretch>
            <a:fillRect/>
          </a:stretch>
        </p:blipFill>
        <p:spPr>
          <a:xfrm>
            <a:off x="2202873" y="1010586"/>
            <a:ext cx="18994582" cy="10286260"/>
          </a:xfrm>
          <a:prstGeom prst="rect">
            <a:avLst/>
          </a:prstGeom>
        </p:spPr>
      </p:pic>
      <p:sp>
        <p:nvSpPr>
          <p:cNvPr id="12" name="Rectangle: Rounded Corners 11">
            <a:extLst>
              <a:ext uri="{FF2B5EF4-FFF2-40B4-BE49-F238E27FC236}">
                <a16:creationId xmlns:a16="http://schemas.microsoft.com/office/drawing/2014/main" id="{D2B3B2E7-637D-45A6-A86B-E98CFAA5B328}"/>
              </a:ext>
            </a:extLst>
          </p:cNvPr>
          <p:cNvSpPr/>
          <p:nvPr/>
        </p:nvSpPr>
        <p:spPr>
          <a:xfrm>
            <a:off x="1922623" y="3798278"/>
            <a:ext cx="5568424" cy="4856676"/>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3941687246"/>
      </p:ext>
    </p:extLst>
  </p:cSld>
  <p:clrMapOvr>
    <a:masterClrMapping/>
  </p:clrMapOvr>
  <p:transition spd="med" advTm="45852"/>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4820B-9EF1-4117-A27F-5E88DB0B2F13}"/>
              </a:ext>
            </a:extLst>
          </p:cNvPr>
          <p:cNvPicPr>
            <a:picLocks noChangeAspect="1"/>
          </p:cNvPicPr>
          <p:nvPr/>
        </p:nvPicPr>
        <p:blipFill>
          <a:blip r:embed="rId4"/>
          <a:stretch>
            <a:fillRect/>
          </a:stretch>
        </p:blipFill>
        <p:spPr>
          <a:xfrm>
            <a:off x="1103780" y="1090060"/>
            <a:ext cx="21208374" cy="9902982"/>
          </a:xfrm>
          <a:prstGeom prst="rect">
            <a:avLst/>
          </a:prstGeom>
        </p:spPr>
      </p:pic>
      <p:sp>
        <p:nvSpPr>
          <p:cNvPr id="15" name="Rectangle: Rounded Corners 14">
            <a:extLst>
              <a:ext uri="{FF2B5EF4-FFF2-40B4-BE49-F238E27FC236}">
                <a16:creationId xmlns:a16="http://schemas.microsoft.com/office/drawing/2014/main" id="{2382C3A4-EF10-47ED-8E07-4FD07CFED9CA}"/>
              </a:ext>
            </a:extLst>
          </p:cNvPr>
          <p:cNvSpPr/>
          <p:nvPr/>
        </p:nvSpPr>
        <p:spPr>
          <a:xfrm>
            <a:off x="469596" y="5711942"/>
            <a:ext cx="7068887" cy="659218"/>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
        <p:nvSpPr>
          <p:cNvPr id="4" name="Rectangle: Rounded Corners 3">
            <a:extLst>
              <a:ext uri="{FF2B5EF4-FFF2-40B4-BE49-F238E27FC236}">
                <a16:creationId xmlns:a16="http://schemas.microsoft.com/office/drawing/2014/main" id="{C943E168-BD03-42FC-822A-30FBF4165C36}"/>
              </a:ext>
            </a:extLst>
          </p:cNvPr>
          <p:cNvSpPr/>
          <p:nvPr/>
        </p:nvSpPr>
        <p:spPr>
          <a:xfrm>
            <a:off x="469596" y="3361764"/>
            <a:ext cx="7068887" cy="1129741"/>
          </a:xfrm>
          <a:prstGeom prst="round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Tree>
    <p:custDataLst>
      <p:tags r:id="rId1"/>
    </p:custDataLst>
    <p:extLst>
      <p:ext uri="{BB962C8B-B14F-4D97-AF65-F5344CB8AC3E}">
        <p14:creationId xmlns:p14="http://schemas.microsoft.com/office/powerpoint/2010/main" val="1430184146"/>
      </p:ext>
    </p:extLst>
  </p:cSld>
  <p:clrMapOvr>
    <a:masterClrMapping/>
  </p:clrMapOvr>
  <p:transition spd="med" advTm="458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ject">
            <a:extLst>
              <a:ext uri="{FF2B5EF4-FFF2-40B4-BE49-F238E27FC236}">
                <a16:creationId xmlns:a16="http://schemas.microsoft.com/office/drawing/2014/main" id="{412EF53D-0EBA-461E-92BC-89AF5CC4936C}"/>
              </a:ext>
            </a:extLst>
          </p:cNvPr>
          <p:cNvPicPr>
            <a:picLocks noChangeAspect="1"/>
          </p:cNvPicPr>
          <p:nvPr/>
        </p:nvPicPr>
        <p:blipFill>
          <a:blip r:embed="rId3"/>
          <a:stretch>
            <a:fillRect/>
          </a:stretch>
        </p:blipFill>
        <p:spPr>
          <a:xfrm>
            <a:off x="11844007" y="3568893"/>
            <a:ext cx="11881676" cy="7684937"/>
          </a:xfrm>
          <a:prstGeom prst="rect">
            <a:avLst/>
          </a:prstGeom>
        </p:spPr>
      </p:pic>
      <p:pic>
        <p:nvPicPr>
          <p:cNvPr id="7" name="Picture 6">
            <a:extLst>
              <a:ext uri="{FF2B5EF4-FFF2-40B4-BE49-F238E27FC236}">
                <a16:creationId xmlns:a16="http://schemas.microsoft.com/office/drawing/2014/main" id="{72DCE76D-F1AC-4930-ABD1-FAF23108CDB9}"/>
              </a:ext>
            </a:extLst>
          </p:cNvPr>
          <p:cNvPicPr>
            <a:picLocks noChangeAspect="1"/>
          </p:cNvPicPr>
          <p:nvPr/>
        </p:nvPicPr>
        <p:blipFill>
          <a:blip r:embed="rId4"/>
          <a:stretch>
            <a:fillRect/>
          </a:stretch>
        </p:blipFill>
        <p:spPr>
          <a:xfrm>
            <a:off x="1082746" y="3568893"/>
            <a:ext cx="8237997" cy="3744544"/>
          </a:xfrm>
          <a:prstGeom prst="rect">
            <a:avLst/>
          </a:prstGeom>
        </p:spPr>
      </p:pic>
      <p:sp>
        <p:nvSpPr>
          <p:cNvPr id="9" name="Rectangle: Rounded Corners 8">
            <a:extLst>
              <a:ext uri="{FF2B5EF4-FFF2-40B4-BE49-F238E27FC236}">
                <a16:creationId xmlns:a16="http://schemas.microsoft.com/office/drawing/2014/main" id="{7350334E-B6FC-4DD9-B868-B1088618FA57}"/>
              </a:ext>
            </a:extLst>
          </p:cNvPr>
          <p:cNvSpPr/>
          <p:nvPr/>
        </p:nvSpPr>
        <p:spPr>
          <a:xfrm>
            <a:off x="1381332" y="4578909"/>
            <a:ext cx="3254464" cy="652310"/>
          </a:xfrm>
          <a:prstGeom prst="round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8E4A6C75-DE1B-42C9-86A2-4736DBC177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2657" y="7646326"/>
            <a:ext cx="9744882" cy="3971934"/>
          </a:xfrm>
          <a:prstGeom prst="rect">
            <a:avLst/>
          </a:prstGeom>
        </p:spPr>
      </p:pic>
      <p:sp>
        <p:nvSpPr>
          <p:cNvPr id="2" name="Rectangle: Rounded Corners 1">
            <a:extLst>
              <a:ext uri="{FF2B5EF4-FFF2-40B4-BE49-F238E27FC236}">
                <a16:creationId xmlns:a16="http://schemas.microsoft.com/office/drawing/2014/main" id="{325380A8-94C2-41E4-B7BA-B44E39AA9A9E}"/>
              </a:ext>
            </a:extLst>
          </p:cNvPr>
          <p:cNvSpPr/>
          <p:nvPr/>
        </p:nvSpPr>
        <p:spPr>
          <a:xfrm>
            <a:off x="1381332" y="7983200"/>
            <a:ext cx="3701656" cy="3270629"/>
          </a:xfrm>
          <a:prstGeom prst="roundRect">
            <a:avLst/>
          </a:prstGeom>
          <a:noFill/>
          <a:ln w="762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4EC2B4D1-9AA1-4324-BA0B-62B983950C18}"/>
              </a:ext>
            </a:extLst>
          </p:cNvPr>
          <p:cNvSpPr txBox="1"/>
          <p:nvPr/>
        </p:nvSpPr>
        <p:spPr>
          <a:xfrm>
            <a:off x="-5362832" y="6573795"/>
            <a:ext cx="5362832" cy="2585323"/>
          </a:xfrm>
          <a:prstGeom prst="rect">
            <a:avLst/>
          </a:prstGeom>
        </p:spPr>
        <p:txBody>
          <a:bodyPr wrap="square" rtlCol="0">
            <a:spAutoFit/>
          </a:bodyPr>
          <a:lstStyle/>
          <a:p>
            <a:pPr algn="l">
              <a:lnSpc>
                <a:spcPct val="100000"/>
              </a:lnSpc>
              <a:spcBef>
                <a:spcPts val="0"/>
              </a:spcBef>
              <a:spcAft>
                <a:spcPts val="1800"/>
              </a:spcAft>
              <a:buClr>
                <a:schemeClr val="bg1">
                  <a:lumMod val="75000"/>
                  <a:lumOff val="25000"/>
                </a:schemeClr>
              </a:buClr>
            </a:pPr>
            <a:r>
              <a:rPr lang="en-GB" sz="5400" b="1" dirty="0">
                <a:solidFill>
                  <a:schemeClr val="bg1">
                    <a:lumMod val="75000"/>
                    <a:lumOff val="25000"/>
                  </a:schemeClr>
                </a:solidFill>
                <a:latin typeface="Raleway"/>
                <a:cs typeface="Calibri" pitchFamily="34" charset="0"/>
              </a:rPr>
              <a:t>100 miles from Southampton airport</a:t>
            </a:r>
          </a:p>
        </p:txBody>
      </p:sp>
      <p:pic>
        <p:nvPicPr>
          <p:cNvPr id="12" name="Picture 11">
            <a:extLst>
              <a:ext uri="{FF2B5EF4-FFF2-40B4-BE49-F238E27FC236}">
                <a16:creationId xmlns:a16="http://schemas.microsoft.com/office/drawing/2014/main" id="{F8C0DA0B-F7BC-4075-93B1-71DB2F162DF2}"/>
              </a:ext>
            </a:extLst>
          </p:cNvPr>
          <p:cNvPicPr>
            <a:picLocks noChangeAspect="1"/>
          </p:cNvPicPr>
          <p:nvPr/>
        </p:nvPicPr>
        <p:blipFill>
          <a:blip r:embed="rId6"/>
          <a:stretch>
            <a:fillRect/>
          </a:stretch>
        </p:blipFill>
        <p:spPr>
          <a:xfrm>
            <a:off x="748806" y="337077"/>
            <a:ext cx="8905875" cy="2857500"/>
          </a:xfrm>
          <a:prstGeom prst="rect">
            <a:avLst/>
          </a:prstGeom>
        </p:spPr>
      </p:pic>
      <p:sp>
        <p:nvSpPr>
          <p:cNvPr id="3" name="Arrow: Down 2">
            <a:extLst>
              <a:ext uri="{FF2B5EF4-FFF2-40B4-BE49-F238E27FC236}">
                <a16:creationId xmlns:a16="http://schemas.microsoft.com/office/drawing/2014/main" id="{D12FE7EB-660D-429B-BD52-4DCC6910DD51}"/>
              </a:ext>
            </a:extLst>
          </p:cNvPr>
          <p:cNvSpPr/>
          <p:nvPr/>
        </p:nvSpPr>
        <p:spPr>
          <a:xfrm rot="892939">
            <a:off x="10023198" y="4857733"/>
            <a:ext cx="748808" cy="324276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51010"/>
      </p:ext>
    </p:extLst>
  </p:cSld>
  <p:clrMapOvr>
    <a:masterClrMapping/>
  </p:clrMapOvr>
  <p:transition spd="med" advTm="289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1+#ppt_w/2"/>
                                          </p:val>
                                        </p:tav>
                                        <p:tav tm="100000">
                                          <p:val>
                                            <p:strVal val="#ppt_x"/>
                                          </p:val>
                                        </p:tav>
                                      </p:tavLst>
                                    </p:anim>
                                    <p:anim calcmode="lin" valueType="num">
                                      <p:cBhvr additive="base">
                                        <p:cTn id="3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4CD183-4D91-437B-95C7-BA8397F366C2}"/>
              </a:ext>
            </a:extLst>
          </p:cNvPr>
          <p:cNvPicPr>
            <a:picLocks noChangeAspect="1"/>
          </p:cNvPicPr>
          <p:nvPr/>
        </p:nvPicPr>
        <p:blipFill>
          <a:blip r:embed="rId3"/>
          <a:stretch>
            <a:fillRect/>
          </a:stretch>
        </p:blipFill>
        <p:spPr>
          <a:xfrm>
            <a:off x="1337362" y="452333"/>
            <a:ext cx="16887825" cy="4895850"/>
          </a:xfrm>
          <a:prstGeom prst="rect">
            <a:avLst/>
          </a:prstGeom>
        </p:spPr>
      </p:pic>
      <p:pic>
        <p:nvPicPr>
          <p:cNvPr id="6" name="Picture 5">
            <a:extLst>
              <a:ext uri="{FF2B5EF4-FFF2-40B4-BE49-F238E27FC236}">
                <a16:creationId xmlns:a16="http://schemas.microsoft.com/office/drawing/2014/main" id="{05676C71-E47F-4E26-852E-EBB5E89068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9166" y="4548082"/>
            <a:ext cx="10908874" cy="7687221"/>
          </a:xfrm>
          <a:prstGeom prst="rect">
            <a:avLst/>
          </a:prstGeom>
        </p:spPr>
      </p:pic>
      <p:sp>
        <p:nvSpPr>
          <p:cNvPr id="4" name="Rectangle: Rounded Corners 3">
            <a:extLst>
              <a:ext uri="{FF2B5EF4-FFF2-40B4-BE49-F238E27FC236}">
                <a16:creationId xmlns:a16="http://schemas.microsoft.com/office/drawing/2014/main" id="{147D3E04-7B9F-4D28-BF24-BCAEBA2E3277}"/>
              </a:ext>
            </a:extLst>
          </p:cNvPr>
          <p:cNvSpPr/>
          <p:nvPr/>
        </p:nvSpPr>
        <p:spPr>
          <a:xfrm>
            <a:off x="1337362" y="4548083"/>
            <a:ext cx="4495800" cy="800100"/>
          </a:xfrm>
          <a:prstGeom prst="round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32191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2D57-0594-41E9-A33E-D7A089471B34}"/>
              </a:ext>
            </a:extLst>
          </p:cNvPr>
          <p:cNvSpPr txBox="1">
            <a:spLocks/>
          </p:cNvSpPr>
          <p:nvPr/>
        </p:nvSpPr>
        <p:spPr>
          <a:xfrm>
            <a:off x="511799" y="719134"/>
            <a:ext cx="20377385" cy="1449658"/>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GB" sz="10000" b="0" i="0" u="none" strike="noStrike" kern="0" cap="none" spc="0" normalizeH="0" baseline="0" noProof="0" dirty="0">
                <a:ln>
                  <a:noFill/>
                </a:ln>
                <a:solidFill>
                  <a:srgbClr val="6B275C"/>
                </a:solidFill>
                <a:effectLst/>
                <a:uLnTx/>
                <a:uFillTx/>
                <a:latin typeface="Raleway Medium" panose="020B0603030101060003" pitchFamily="34" charset="0"/>
                <a:sym typeface="Helvetica Light"/>
              </a:rPr>
              <a:t>What to consider next</a:t>
            </a:r>
          </a:p>
        </p:txBody>
      </p:sp>
      <p:sp>
        <p:nvSpPr>
          <p:cNvPr id="3" name="Content Placeholder 2">
            <a:extLst>
              <a:ext uri="{FF2B5EF4-FFF2-40B4-BE49-F238E27FC236}">
                <a16:creationId xmlns:a16="http://schemas.microsoft.com/office/drawing/2014/main" id="{1D5AEAC4-22D7-4B20-9449-75E743DF2425}"/>
              </a:ext>
            </a:extLst>
          </p:cNvPr>
          <p:cNvSpPr txBox="1">
            <a:spLocks/>
          </p:cNvSpPr>
          <p:nvPr/>
        </p:nvSpPr>
        <p:spPr>
          <a:xfrm>
            <a:off x="1133889" y="2627251"/>
            <a:ext cx="22761679" cy="7278157"/>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marL="0" indent="0" algn="l">
              <a:lnSpc>
                <a:spcPct val="100000"/>
              </a:lnSpc>
              <a:spcBef>
                <a:spcPts val="3600"/>
              </a:spcBef>
              <a:buNone/>
            </a:pPr>
            <a:r>
              <a:rPr lang="en-GB" altLang="en-US" sz="5400" dirty="0">
                <a:solidFill>
                  <a:schemeClr val="tx1">
                    <a:lumMod val="75000"/>
                    <a:lumOff val="25000"/>
                  </a:schemeClr>
                </a:solidFill>
                <a:latin typeface="Raleway" panose="020B0503030101060003" pitchFamily="34" charset="0"/>
              </a:rPr>
              <a:t>Having chosen your career, subject or course there are some ways to narrow down which ones you apply to:</a:t>
            </a:r>
          </a:p>
          <a:p>
            <a:pPr algn="l">
              <a:lnSpc>
                <a:spcPct val="100000"/>
              </a:lnSpc>
              <a:spcBef>
                <a:spcPts val="3600"/>
              </a:spcBef>
            </a:pPr>
            <a:r>
              <a:rPr lang="en-GB" altLang="en-US" sz="5400" dirty="0">
                <a:solidFill>
                  <a:schemeClr val="tx1">
                    <a:lumMod val="75000"/>
                    <a:lumOff val="25000"/>
                  </a:schemeClr>
                </a:solidFill>
                <a:latin typeface="Raleway" panose="020B0503030101060003" pitchFamily="34" charset="0"/>
              </a:rPr>
              <a:t>Entry requirements</a:t>
            </a:r>
          </a:p>
          <a:p>
            <a:pPr algn="l">
              <a:lnSpc>
                <a:spcPct val="100000"/>
              </a:lnSpc>
              <a:spcBef>
                <a:spcPts val="3600"/>
              </a:spcBef>
            </a:pPr>
            <a:r>
              <a:rPr lang="en-GB" altLang="en-US" sz="5400" dirty="0">
                <a:solidFill>
                  <a:schemeClr val="tx1">
                    <a:lumMod val="75000"/>
                    <a:lumOff val="25000"/>
                  </a:schemeClr>
                </a:solidFill>
                <a:latin typeface="Raleway" panose="020B0503030101060003" pitchFamily="34" charset="0"/>
              </a:rPr>
              <a:t>Modules</a:t>
            </a:r>
          </a:p>
          <a:p>
            <a:pPr algn="l">
              <a:lnSpc>
                <a:spcPct val="100000"/>
              </a:lnSpc>
              <a:spcBef>
                <a:spcPts val="3600"/>
              </a:spcBef>
            </a:pPr>
            <a:r>
              <a:rPr lang="en-GB" altLang="en-US" sz="5400" dirty="0">
                <a:solidFill>
                  <a:schemeClr val="tx1">
                    <a:lumMod val="75000"/>
                    <a:lumOff val="25000"/>
                  </a:schemeClr>
                </a:solidFill>
                <a:latin typeface="Raleway" panose="020B0503030101060003" pitchFamily="34" charset="0"/>
              </a:rPr>
              <a:t>Assessment</a:t>
            </a:r>
          </a:p>
          <a:p>
            <a:pPr algn="l">
              <a:lnSpc>
                <a:spcPct val="100000"/>
              </a:lnSpc>
              <a:spcBef>
                <a:spcPts val="3600"/>
              </a:spcBef>
            </a:pPr>
            <a:r>
              <a:rPr lang="en-GB" altLang="en-US" sz="5400" dirty="0">
                <a:solidFill>
                  <a:schemeClr val="tx1">
                    <a:lumMod val="75000"/>
                    <a:lumOff val="25000"/>
                  </a:schemeClr>
                </a:solidFill>
                <a:latin typeface="Raleway" panose="020B0503030101060003" pitchFamily="34" charset="0"/>
              </a:rPr>
              <a:t>Accreditation</a:t>
            </a:r>
          </a:p>
          <a:p>
            <a:pPr algn="l">
              <a:lnSpc>
                <a:spcPct val="100000"/>
              </a:lnSpc>
              <a:spcBef>
                <a:spcPts val="3600"/>
              </a:spcBef>
            </a:pPr>
            <a:r>
              <a:rPr lang="en-GB" altLang="en-US" sz="5400" dirty="0">
                <a:solidFill>
                  <a:schemeClr val="tx1">
                    <a:lumMod val="75000"/>
                    <a:lumOff val="25000"/>
                  </a:schemeClr>
                </a:solidFill>
                <a:latin typeface="Raleway" panose="020B0503030101060003" pitchFamily="34" charset="0"/>
              </a:rPr>
              <a:t>Other opportunities</a:t>
            </a:r>
          </a:p>
        </p:txBody>
      </p:sp>
      <p:pic>
        <p:nvPicPr>
          <p:cNvPr id="1026" name="Picture 2" descr="Headteacher resits A-levels to improve his childhood grades - ITV News">
            <a:extLst>
              <a:ext uri="{FF2B5EF4-FFF2-40B4-BE49-F238E27FC236}">
                <a16:creationId xmlns:a16="http://schemas.microsoft.com/office/drawing/2014/main" id="{B91F3181-552A-4D9E-AF0E-D6482DB0D8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0186421">
            <a:off x="16609222" y="8270569"/>
            <a:ext cx="6400649" cy="3597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sessing Across Modalities: Strengthening the Intentionality of Curricular  Design - OLC">
            <a:extLst>
              <a:ext uri="{FF2B5EF4-FFF2-40B4-BE49-F238E27FC236}">
                <a16:creationId xmlns:a16="http://schemas.microsoft.com/office/drawing/2014/main" id="{DA853320-3E31-4361-B170-5E62390409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63774" y="4038600"/>
            <a:ext cx="5715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170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511800" y="2645429"/>
          <a:ext cx="22372914" cy="7078032"/>
        </p:xfrm>
        <a:graphic>
          <a:graphicData uri="http://schemas.openxmlformats.org/drawingml/2006/table">
            <a:tbl>
              <a:tblPr firstRow="1" bandRow="1">
                <a:tableStyleId>{69CF1AB2-1976-4502-BF36-3FF5EA218861}</a:tableStyleId>
              </a:tblPr>
              <a:tblGrid>
                <a:gridCol w="5765432">
                  <a:extLst>
                    <a:ext uri="{9D8B030D-6E8A-4147-A177-3AD203B41FA5}">
                      <a16:colId xmlns:a16="http://schemas.microsoft.com/office/drawing/2014/main" val="20000"/>
                    </a:ext>
                  </a:extLst>
                </a:gridCol>
                <a:gridCol w="6672649">
                  <a:extLst>
                    <a:ext uri="{9D8B030D-6E8A-4147-A177-3AD203B41FA5}">
                      <a16:colId xmlns:a16="http://schemas.microsoft.com/office/drawing/2014/main" val="20001"/>
                    </a:ext>
                  </a:extLst>
                </a:gridCol>
                <a:gridCol w="9934833">
                  <a:extLst>
                    <a:ext uri="{9D8B030D-6E8A-4147-A177-3AD203B41FA5}">
                      <a16:colId xmlns:a16="http://schemas.microsoft.com/office/drawing/2014/main" val="20002"/>
                    </a:ext>
                  </a:extLst>
                </a:gridCol>
              </a:tblGrid>
              <a:tr h="1013254">
                <a:tc>
                  <a:txBody>
                    <a:bodyPr/>
                    <a:lstStyle/>
                    <a:p>
                      <a:pPr algn="l"/>
                      <a:r>
                        <a:rPr lang="en-GB" sz="4400" dirty="0">
                          <a:latin typeface="Raleway" pitchFamily="2" charset="0"/>
                        </a:rPr>
                        <a:t>Course: Geography</a:t>
                      </a:r>
                    </a:p>
                  </a:txBody>
                  <a:tcPr marL="182880" marR="182880"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400" dirty="0">
                          <a:latin typeface="Raleway" pitchFamily="2" charset="0"/>
                        </a:rPr>
                        <a:t>UCAS</a:t>
                      </a:r>
                      <a:r>
                        <a:rPr lang="en-GB" sz="4400" baseline="0" dirty="0">
                          <a:latin typeface="Raleway" pitchFamily="2" charset="0"/>
                        </a:rPr>
                        <a:t> Points/Grades</a:t>
                      </a:r>
                      <a:endParaRPr lang="en-GB" sz="4400" dirty="0">
                        <a:latin typeface="Raleway" pitchFamily="2" charset="0"/>
                      </a:endParaRPr>
                    </a:p>
                  </a:txBody>
                  <a:tcPr marL="182880" marR="182880" marT="91440" marB="91440"/>
                </a:tc>
                <a:tc>
                  <a:txBody>
                    <a:bodyPr/>
                    <a:lstStyle/>
                    <a:p>
                      <a:pPr algn="l"/>
                      <a:r>
                        <a:rPr lang="en-GB" sz="4400" dirty="0">
                          <a:latin typeface="Raleway" pitchFamily="2" charset="0"/>
                        </a:rPr>
                        <a:t>Additional requirements</a:t>
                      </a:r>
                    </a:p>
                  </a:txBody>
                  <a:tcPr marL="182880" marR="182880" marT="91440" marB="91440"/>
                </a:tc>
                <a:extLst>
                  <a:ext uri="{0D108BD9-81ED-4DB2-BD59-A6C34878D82A}">
                    <a16:rowId xmlns:a16="http://schemas.microsoft.com/office/drawing/2014/main" val="10000"/>
                  </a:ext>
                </a:extLst>
              </a:tr>
              <a:tr h="1882592">
                <a:tc>
                  <a:txBody>
                    <a:bodyPr/>
                    <a:lstStyle/>
                    <a:p>
                      <a:pPr algn="l"/>
                      <a:r>
                        <a:rPr lang="en-GB" sz="4000" dirty="0">
                          <a:latin typeface="Raleway" pitchFamily="2" charset="0"/>
                        </a:rPr>
                        <a:t>University A</a:t>
                      </a:r>
                    </a:p>
                  </a:txBody>
                  <a:tcPr marL="182880" marR="182880"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000" b="1" dirty="0">
                          <a:latin typeface="Raleway" pitchFamily="2" charset="0"/>
                        </a:rPr>
                        <a:t>104-120 tariff points</a:t>
                      </a:r>
                    </a:p>
                    <a:p>
                      <a:pPr marL="0" marR="0" indent="0" algn="l" defTabSz="914400" rtl="0" eaLnBrk="1" fontAlgn="auto" latinLnBrk="0" hangingPunct="1">
                        <a:lnSpc>
                          <a:spcPct val="100000"/>
                        </a:lnSpc>
                        <a:spcBef>
                          <a:spcPts val="0"/>
                        </a:spcBef>
                        <a:spcAft>
                          <a:spcPts val="0"/>
                        </a:spcAft>
                        <a:buClrTx/>
                        <a:buSzTx/>
                        <a:buFontTx/>
                        <a:buNone/>
                        <a:tabLst/>
                        <a:defRPr/>
                      </a:pPr>
                      <a:r>
                        <a:rPr lang="en-GB" sz="4000" dirty="0">
                          <a:latin typeface="Raleway" pitchFamily="2" charset="0"/>
                        </a:rPr>
                        <a:t>(CCB-BBB or DMM or D*D)</a:t>
                      </a:r>
                    </a:p>
                  </a:txBody>
                  <a:tcPr marL="182880" marR="182880" marT="91440" marB="91440"/>
                </a:tc>
                <a:tc>
                  <a:txBody>
                    <a:bodyPr/>
                    <a:lstStyle/>
                    <a:p>
                      <a:pPr algn="l" fontAlgn="t"/>
                      <a:r>
                        <a:rPr lang="en-GB" sz="4000" dirty="0">
                          <a:effectLst/>
                          <a:latin typeface="Raleway" pitchFamily="2" charset="0"/>
                        </a:rPr>
                        <a:t>Minimum</a:t>
                      </a:r>
                      <a:r>
                        <a:rPr lang="en-GB" sz="4000" baseline="0" dirty="0">
                          <a:effectLst/>
                          <a:latin typeface="Raleway" pitchFamily="2" charset="0"/>
                        </a:rPr>
                        <a:t> </a:t>
                      </a:r>
                      <a:r>
                        <a:rPr lang="en-GB" sz="4000" dirty="0">
                          <a:effectLst/>
                          <a:latin typeface="Raleway" pitchFamily="2" charset="0"/>
                        </a:rPr>
                        <a:t>4 in English Language GCSE</a:t>
                      </a:r>
                    </a:p>
                  </a:txBody>
                  <a:tcPr marL="182880" marR="182880" marT="91440" marB="91440"/>
                </a:tc>
                <a:extLst>
                  <a:ext uri="{0D108BD9-81ED-4DB2-BD59-A6C34878D82A}">
                    <a16:rowId xmlns:a16="http://schemas.microsoft.com/office/drawing/2014/main" val="10001"/>
                  </a:ext>
                </a:extLst>
              </a:tr>
              <a:tr h="1058316">
                <a:tc>
                  <a:txBody>
                    <a:bodyPr/>
                    <a:lstStyle/>
                    <a:p>
                      <a:pPr algn="l"/>
                      <a:r>
                        <a:rPr lang="en-GB" sz="4000" dirty="0">
                          <a:latin typeface="Raleway" pitchFamily="2" charset="0"/>
                        </a:rPr>
                        <a:t>University B</a:t>
                      </a:r>
                    </a:p>
                  </a:txBody>
                  <a:tcPr marL="182880" marR="182880" marT="91440" marB="91440"/>
                </a:tc>
                <a:tc>
                  <a:txBody>
                    <a:bodyPr/>
                    <a:lstStyle/>
                    <a:p>
                      <a:pPr algn="l"/>
                      <a:r>
                        <a:rPr lang="en-GB" sz="4000" b="1" dirty="0">
                          <a:latin typeface="Raleway" pitchFamily="2" charset="0"/>
                        </a:rPr>
                        <a:t>AAB-ABB</a:t>
                      </a:r>
                      <a:r>
                        <a:rPr lang="en-GB" sz="4000" b="1" baseline="0" dirty="0">
                          <a:latin typeface="Raleway" pitchFamily="2" charset="0"/>
                        </a:rPr>
                        <a:t> 0r DDD</a:t>
                      </a:r>
                      <a:endParaRPr lang="en-GB" sz="4000" dirty="0">
                        <a:latin typeface="Raleway" pitchFamily="2" charset="0"/>
                      </a:endParaRPr>
                    </a:p>
                  </a:txBody>
                  <a:tcPr marL="182880" marR="182880" marT="91440" marB="91440"/>
                </a:tc>
                <a:tc>
                  <a:txBody>
                    <a:bodyPr/>
                    <a:lstStyle/>
                    <a:p>
                      <a:pPr algn="l"/>
                      <a:r>
                        <a:rPr lang="en-GB" sz="4000" dirty="0">
                          <a:latin typeface="Raleway" pitchFamily="2" charset="0"/>
                        </a:rPr>
                        <a:t>Geography A Level grade B</a:t>
                      </a:r>
                    </a:p>
                  </a:txBody>
                  <a:tcPr marL="182880" marR="182880" marT="91440" marB="91440"/>
                </a:tc>
                <a:extLst>
                  <a:ext uri="{0D108BD9-81ED-4DB2-BD59-A6C34878D82A}">
                    <a16:rowId xmlns:a16="http://schemas.microsoft.com/office/drawing/2014/main" val="10002"/>
                  </a:ext>
                </a:extLst>
              </a:tr>
              <a:tr h="1721790">
                <a:tc>
                  <a:txBody>
                    <a:bodyPr/>
                    <a:lstStyle/>
                    <a:p>
                      <a:pPr algn="l"/>
                      <a:r>
                        <a:rPr lang="en-GB" sz="4000" dirty="0">
                          <a:latin typeface="Raleway" pitchFamily="2" charset="0"/>
                        </a:rPr>
                        <a:t>University C</a:t>
                      </a:r>
                    </a:p>
                  </a:txBody>
                  <a:tcPr marL="182880" marR="182880" marT="91440" marB="91440"/>
                </a:tc>
                <a:tc>
                  <a:txBody>
                    <a:bodyPr/>
                    <a:lstStyle/>
                    <a:p>
                      <a:pPr algn="l"/>
                      <a:r>
                        <a:rPr lang="en-GB" sz="4000" b="1" dirty="0">
                          <a:latin typeface="Raleway" pitchFamily="2" charset="0"/>
                        </a:rPr>
                        <a:t>112-120 tariff points</a:t>
                      </a:r>
                    </a:p>
                    <a:p>
                      <a:pPr algn="l"/>
                      <a:r>
                        <a:rPr lang="en-GB" sz="4000" dirty="0">
                          <a:latin typeface="Raleway" pitchFamily="2" charset="0"/>
                        </a:rPr>
                        <a:t>(CBB-BBB or DMM)</a:t>
                      </a:r>
                    </a:p>
                  </a:txBody>
                  <a:tcPr marL="182880" marR="182880" marT="91440" marB="91440"/>
                </a:tc>
                <a:tc>
                  <a:txBody>
                    <a:bodyPr/>
                    <a:lstStyle/>
                    <a:p>
                      <a:pPr algn="l"/>
                      <a:r>
                        <a:rPr lang="en-GB" sz="4000" dirty="0">
                          <a:latin typeface="Raleway" pitchFamily="2" charset="0"/>
                        </a:rPr>
                        <a:t>Also 5 GCSEs minimum</a:t>
                      </a:r>
                      <a:r>
                        <a:rPr lang="en-GB" sz="4000" baseline="0" dirty="0">
                          <a:latin typeface="Raleway" pitchFamily="2" charset="0"/>
                        </a:rPr>
                        <a:t> 4 in English and Maths</a:t>
                      </a:r>
                      <a:endParaRPr lang="en-GB" sz="4000" dirty="0">
                        <a:latin typeface="Raleway" pitchFamily="2" charset="0"/>
                      </a:endParaRPr>
                    </a:p>
                  </a:txBody>
                  <a:tcPr marL="182880" marR="182880" marT="91440" marB="91440"/>
                </a:tc>
                <a:extLst>
                  <a:ext uri="{0D108BD9-81ED-4DB2-BD59-A6C34878D82A}">
                    <a16:rowId xmlns:a16="http://schemas.microsoft.com/office/drawing/2014/main" val="10003"/>
                  </a:ext>
                </a:extLst>
              </a:tr>
              <a:tr h="1312109">
                <a:tc>
                  <a:txBody>
                    <a:bodyPr/>
                    <a:lstStyle/>
                    <a:p>
                      <a:pPr algn="l"/>
                      <a:r>
                        <a:rPr lang="en-GB" sz="4000" dirty="0">
                          <a:latin typeface="Raleway" pitchFamily="2" charset="0"/>
                        </a:rPr>
                        <a:t>University</a:t>
                      </a:r>
                      <a:r>
                        <a:rPr lang="en-GB" sz="4000" baseline="0" dirty="0">
                          <a:latin typeface="Raleway" pitchFamily="2" charset="0"/>
                        </a:rPr>
                        <a:t> D</a:t>
                      </a:r>
                      <a:endParaRPr lang="en-GB" sz="4000" dirty="0">
                        <a:latin typeface="Raleway" pitchFamily="2" charset="0"/>
                      </a:endParaRPr>
                    </a:p>
                  </a:txBody>
                  <a:tcPr marL="182880" marR="182880" marT="91440" marB="91440"/>
                </a:tc>
                <a:tc>
                  <a:txBody>
                    <a:bodyPr/>
                    <a:lstStyle/>
                    <a:p>
                      <a:pPr algn="l"/>
                      <a:r>
                        <a:rPr lang="en-GB" sz="4000" b="1" dirty="0">
                          <a:latin typeface="Raleway" pitchFamily="2" charset="0"/>
                        </a:rPr>
                        <a:t>AAB-ABB or DDD</a:t>
                      </a:r>
                    </a:p>
                    <a:p>
                      <a:pPr algn="l"/>
                      <a:endParaRPr lang="en-GB" sz="4000" dirty="0">
                        <a:latin typeface="Raleway" pitchFamily="2" charset="0"/>
                      </a:endParaRPr>
                    </a:p>
                  </a:txBody>
                  <a:tcPr marL="182880" marR="182880" marT="91440" marB="91440"/>
                </a:tc>
                <a:tc>
                  <a:txBody>
                    <a:bodyPr/>
                    <a:lstStyle/>
                    <a:p>
                      <a:pPr algn="l"/>
                      <a:r>
                        <a:rPr lang="en-GB" sz="4000" dirty="0">
                          <a:latin typeface="Raleway" pitchFamily="2" charset="0"/>
                        </a:rPr>
                        <a:t>1</a:t>
                      </a:r>
                      <a:r>
                        <a:rPr lang="en-GB" sz="4000" baseline="0" dirty="0">
                          <a:latin typeface="Raleway" pitchFamily="2" charset="0"/>
                        </a:rPr>
                        <a:t> grade lower offered for EPQ grade A</a:t>
                      </a:r>
                      <a:endParaRPr lang="en-GB" sz="4000" dirty="0">
                        <a:latin typeface="Raleway" pitchFamily="2" charset="0"/>
                      </a:endParaRPr>
                    </a:p>
                  </a:txBody>
                  <a:tcPr marL="182880" marR="182880" marT="91440" marB="91440"/>
                </a:tc>
                <a:extLst>
                  <a:ext uri="{0D108BD9-81ED-4DB2-BD59-A6C34878D82A}">
                    <a16:rowId xmlns:a16="http://schemas.microsoft.com/office/drawing/2014/main" val="2304606970"/>
                  </a:ext>
                </a:extLst>
              </a:tr>
            </a:tbl>
          </a:graphicData>
        </a:graphic>
      </p:graphicFrame>
      <p:sp>
        <p:nvSpPr>
          <p:cNvPr id="2" name="TextBox 1"/>
          <p:cNvSpPr txBox="1"/>
          <p:nvPr/>
        </p:nvSpPr>
        <p:spPr>
          <a:xfrm>
            <a:off x="336883" y="11694079"/>
            <a:ext cx="22251267" cy="707886"/>
          </a:xfrm>
          <a:prstGeom prst="rect">
            <a:avLst/>
          </a:prstGeom>
        </p:spPr>
        <p:txBody>
          <a:bodyPr wrap="square" rtlCol="0">
            <a:spAutoFit/>
          </a:bodyPr>
          <a:lstStyle/>
          <a:p>
            <a:pPr algn="l">
              <a:lnSpc>
                <a:spcPct val="100000"/>
              </a:lnSpc>
              <a:spcBef>
                <a:spcPts val="0"/>
              </a:spcBef>
              <a:spcAft>
                <a:spcPts val="1800"/>
              </a:spcAft>
              <a:buClr>
                <a:schemeClr val="bg1">
                  <a:lumMod val="75000"/>
                  <a:lumOff val="25000"/>
                </a:schemeClr>
              </a:buClr>
            </a:pPr>
            <a:r>
              <a:rPr lang="en-GB" sz="4000" dirty="0">
                <a:solidFill>
                  <a:schemeClr val="tx1">
                    <a:lumMod val="75000"/>
                    <a:lumOff val="25000"/>
                  </a:schemeClr>
                </a:solidFill>
                <a:latin typeface="Raleway"/>
                <a:cs typeface="Calibri" pitchFamily="34" charset="0"/>
              </a:rPr>
              <a:t>Check all information on UCAS or providers website before applying</a:t>
            </a:r>
            <a:endParaRPr lang="en-GB" sz="4800" dirty="0">
              <a:solidFill>
                <a:schemeClr val="tx1">
                  <a:lumMod val="75000"/>
                  <a:lumOff val="25000"/>
                </a:schemeClr>
              </a:solidFill>
              <a:latin typeface="Raleway"/>
              <a:cs typeface="Calibri" pitchFamily="34" charset="0"/>
            </a:endParaRPr>
          </a:p>
        </p:txBody>
      </p:sp>
      <p:sp>
        <p:nvSpPr>
          <p:cNvPr id="7" name="Title 1">
            <a:extLst>
              <a:ext uri="{FF2B5EF4-FFF2-40B4-BE49-F238E27FC236}">
                <a16:creationId xmlns:a16="http://schemas.microsoft.com/office/drawing/2014/main" id="{E57B8C56-BE5B-40BA-AA97-2DF733796763}"/>
              </a:ext>
            </a:extLst>
          </p:cNvPr>
          <p:cNvSpPr txBox="1">
            <a:spLocks/>
          </p:cNvSpPr>
          <p:nvPr/>
        </p:nvSpPr>
        <p:spPr>
          <a:xfrm>
            <a:off x="511799" y="719134"/>
            <a:ext cx="20377385" cy="1449658"/>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rgbClr val="6B275C"/>
                </a:solidFill>
                <a:effectLst/>
                <a:uLnTx/>
                <a:uFillTx/>
                <a:latin typeface="Raleway" pitchFamily="2" charset="0"/>
                <a:sym typeface="Helvetica Light"/>
              </a:rPr>
              <a:t>Entry requirements</a:t>
            </a:r>
          </a:p>
        </p:txBody>
      </p:sp>
      <p:sp>
        <p:nvSpPr>
          <p:cNvPr id="5" name="TextBox 4">
            <a:extLst>
              <a:ext uri="{FF2B5EF4-FFF2-40B4-BE49-F238E27FC236}">
                <a16:creationId xmlns:a16="http://schemas.microsoft.com/office/drawing/2014/main" id="{E92200CA-1A40-41BE-AC11-BCF75D6A2789}"/>
              </a:ext>
            </a:extLst>
          </p:cNvPr>
          <p:cNvSpPr txBox="1"/>
          <p:nvPr/>
        </p:nvSpPr>
        <p:spPr>
          <a:xfrm>
            <a:off x="336884" y="9943872"/>
            <a:ext cx="22547830" cy="1323439"/>
          </a:xfrm>
          <a:prstGeom prst="rect">
            <a:avLst/>
          </a:prstGeom>
        </p:spPr>
        <p:txBody>
          <a:bodyPr wrap="square" rtlCol="0">
            <a:spAutoFit/>
          </a:bodyPr>
          <a:lstStyle/>
          <a:p>
            <a:pPr algn="l">
              <a:lnSpc>
                <a:spcPct val="100000"/>
              </a:lnSpc>
              <a:spcBef>
                <a:spcPts val="0"/>
              </a:spcBef>
              <a:spcAft>
                <a:spcPts val="1800"/>
              </a:spcAft>
              <a:buClr>
                <a:schemeClr val="bg1">
                  <a:lumMod val="75000"/>
                  <a:lumOff val="25000"/>
                </a:schemeClr>
              </a:buClr>
            </a:pPr>
            <a:r>
              <a:rPr lang="en-GB" sz="4000" dirty="0">
                <a:solidFill>
                  <a:schemeClr val="tx1">
                    <a:lumMod val="75000"/>
                    <a:lumOff val="25000"/>
                  </a:schemeClr>
                </a:solidFill>
                <a:latin typeface="Raleway"/>
                <a:cs typeface="Calibri" pitchFamily="34" charset="0"/>
              </a:rPr>
              <a:t>You may also be able to gain points from some music or sport exams (ABRSM Grade 6 Pass = 8 points, Grade 8 Distinction = 30 points).</a:t>
            </a:r>
            <a:endParaRPr lang="en-GB" sz="4800" dirty="0">
              <a:solidFill>
                <a:schemeClr val="tx1">
                  <a:lumMod val="75000"/>
                  <a:lumOff val="25000"/>
                </a:schemeClr>
              </a:solidFill>
              <a:latin typeface="Raleway"/>
              <a:cs typeface="Calibri" pitchFamily="34" charset="0"/>
            </a:endParaRPr>
          </a:p>
        </p:txBody>
      </p:sp>
    </p:spTree>
    <p:extLst>
      <p:ext uri="{BB962C8B-B14F-4D97-AF65-F5344CB8AC3E}">
        <p14:creationId xmlns:p14="http://schemas.microsoft.com/office/powerpoint/2010/main" val="117512361"/>
      </p:ext>
    </p:extLst>
  </p:cSld>
  <p:clrMapOvr>
    <a:masterClrMapping/>
  </p:clrMapOvr>
  <p:transition spd="med" advTm="87934"/>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7B8C56-BE5B-40BA-AA97-2DF733796763}"/>
              </a:ext>
            </a:extLst>
          </p:cNvPr>
          <p:cNvSpPr txBox="1">
            <a:spLocks/>
          </p:cNvSpPr>
          <p:nvPr/>
        </p:nvSpPr>
        <p:spPr>
          <a:xfrm>
            <a:off x="499735" y="1213560"/>
            <a:ext cx="17244568" cy="1449658"/>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lang="en-GB" sz="8800" dirty="0">
                <a:solidFill>
                  <a:srgbClr val="6B275C"/>
                </a:solidFill>
                <a:latin typeface="Raleway" pitchFamily="2" charset="0"/>
              </a:rPr>
              <a:t>Compare the m</a:t>
            </a:r>
            <a:r>
              <a:rPr kumimoji="0" lang="en-GB" sz="8800" b="0" i="0" u="none" strike="noStrike" kern="0" cap="none" spc="0" normalizeH="0" baseline="0" noProof="0" dirty="0" err="1">
                <a:ln>
                  <a:noFill/>
                </a:ln>
                <a:solidFill>
                  <a:srgbClr val="6B275C"/>
                </a:solidFill>
                <a:effectLst/>
                <a:uLnTx/>
                <a:uFillTx/>
                <a:latin typeface="Raleway" pitchFamily="2" charset="0"/>
                <a:sym typeface="Helvetica Light"/>
              </a:rPr>
              <a:t>odules</a:t>
            </a:r>
            <a:r>
              <a:rPr kumimoji="0" lang="en-GB" sz="8800" b="0" i="0" u="none" strike="noStrike" kern="0" cap="none" spc="0" normalizeH="0" baseline="0" noProof="0" dirty="0">
                <a:ln>
                  <a:noFill/>
                </a:ln>
                <a:solidFill>
                  <a:srgbClr val="6B275C"/>
                </a:solidFill>
                <a:effectLst/>
                <a:uLnTx/>
                <a:uFillTx/>
                <a:latin typeface="Raleway" pitchFamily="2" charset="0"/>
                <a:sym typeface="Helvetica Light"/>
              </a:rPr>
              <a:t> on offer</a:t>
            </a:r>
          </a:p>
        </p:txBody>
      </p:sp>
      <p:sp>
        <p:nvSpPr>
          <p:cNvPr id="3" name="TextBox 2">
            <a:extLst>
              <a:ext uri="{FF2B5EF4-FFF2-40B4-BE49-F238E27FC236}">
                <a16:creationId xmlns:a16="http://schemas.microsoft.com/office/drawing/2014/main" id="{799D53DF-B437-4D5F-BC79-4217E6184733}"/>
              </a:ext>
            </a:extLst>
          </p:cNvPr>
          <p:cNvSpPr txBox="1"/>
          <p:nvPr/>
        </p:nvSpPr>
        <p:spPr>
          <a:xfrm>
            <a:off x="10311256" y="3698181"/>
            <a:ext cx="6909311" cy="6401753"/>
          </a:xfrm>
          <a:prstGeom prst="rect">
            <a:avLst/>
          </a:prstGeom>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University B</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Core modules in Year 2</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Research Design and Data Analysis</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Fieldwork and Professional Skills</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Optional modules in Year 2 include</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Social Identities and Place</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Sustainable Environmental Management</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River Processes and Freshwater Ecology</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Introduction to Teaching</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GIS and Remote Sensing</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Glaciers and Glaciation</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Environmental Change</a:t>
            </a:r>
          </a:p>
        </p:txBody>
      </p:sp>
      <p:sp>
        <p:nvSpPr>
          <p:cNvPr id="12" name="TextBox 11">
            <a:extLst>
              <a:ext uri="{FF2B5EF4-FFF2-40B4-BE49-F238E27FC236}">
                <a16:creationId xmlns:a16="http://schemas.microsoft.com/office/drawing/2014/main" id="{05F77A37-849B-4DE3-A86C-CAF537A53E57}"/>
              </a:ext>
            </a:extLst>
          </p:cNvPr>
          <p:cNvSpPr txBox="1"/>
          <p:nvPr/>
        </p:nvSpPr>
        <p:spPr>
          <a:xfrm>
            <a:off x="499735" y="3657123"/>
            <a:ext cx="8940827" cy="6401753"/>
          </a:xfrm>
          <a:prstGeom prst="rect">
            <a:avLst/>
          </a:prstGeom>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University A</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Core modules in Year 2</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Geographies of Environment and Development</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Geographical Information Systems</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Geographical Enquiry or Project in Physical Geography</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Geographical Fieldwork</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Optional modules in Year 2 include</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Global Environmental Change</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Understanding Urban and Rural Societies</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Geomatics and Remote Sensing</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Volunteering for Geography</a:t>
            </a:r>
          </a:p>
          <a:p>
            <a:pPr marL="342900" indent="-342900" algn="l">
              <a:lnSpc>
                <a:spcPct val="100000"/>
              </a:lnSpc>
              <a:spcBef>
                <a:spcPts val="0"/>
              </a:spcBef>
              <a:spcAft>
                <a:spcPts val="600"/>
              </a:spcAft>
              <a:buClr>
                <a:schemeClr val="bg1">
                  <a:lumMod val="75000"/>
                  <a:lumOff val="25000"/>
                </a:schemeClr>
              </a:buClr>
              <a:buFont typeface="Arial" panose="020B0604020202020204" pitchFamily="34" charset="0"/>
              <a:buChar char="•"/>
            </a:pPr>
            <a:r>
              <a:rPr lang="en-GB" sz="2500" dirty="0">
                <a:solidFill>
                  <a:schemeClr val="tx1">
                    <a:lumMod val="75000"/>
                    <a:lumOff val="25000"/>
                  </a:schemeClr>
                </a:solidFill>
                <a:latin typeface="Raleway"/>
                <a:cs typeface="Calibri" pitchFamily="34" charset="0"/>
              </a:rPr>
              <a:t>Southern Cultures</a:t>
            </a:r>
          </a:p>
        </p:txBody>
      </p:sp>
      <p:pic>
        <p:nvPicPr>
          <p:cNvPr id="4098" name="Picture 2" descr="https://www.winchester.ac.uk/media/blog-assets/course-page-blog/BNC1-(702x705).jpg">
            <a:extLst>
              <a:ext uri="{FF2B5EF4-FFF2-40B4-BE49-F238E27FC236}">
                <a16:creationId xmlns:a16="http://schemas.microsoft.com/office/drawing/2014/main" id="{5F418BB4-923A-461C-8A22-70D0B2511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89003" y="914400"/>
            <a:ext cx="5078164" cy="50998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ecturer in the forest doing field work">
            <a:extLst>
              <a:ext uri="{FF2B5EF4-FFF2-40B4-BE49-F238E27FC236}">
                <a16:creationId xmlns:a16="http://schemas.microsoft.com/office/drawing/2014/main" id="{39B3E27D-58E1-4419-9A00-6FEBA288781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513100" y="6360255"/>
            <a:ext cx="5054067" cy="485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449144"/>
      </p:ext>
    </p:extLst>
  </p:cSld>
  <p:clrMapOvr>
    <a:masterClrMapping/>
  </p:clrMapOvr>
  <p:transition spd="med" advTm="60902"/>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617C8F-E88E-44E5-BC9C-FF1DEA213EDB}"/>
              </a:ext>
            </a:extLst>
          </p:cNvPr>
          <p:cNvSpPr txBox="1">
            <a:spLocks/>
          </p:cNvSpPr>
          <p:nvPr/>
        </p:nvSpPr>
        <p:spPr>
          <a:xfrm>
            <a:off x="669943" y="1148179"/>
            <a:ext cx="19817560" cy="1653455"/>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GB" altLang="en-US" sz="8800" b="0" i="0" u="none" strike="noStrike" kern="0" cap="none" spc="0" normalizeH="0" baseline="0" noProof="0" dirty="0">
                <a:ln>
                  <a:noFill/>
                </a:ln>
                <a:solidFill>
                  <a:srgbClr val="6B275C"/>
                </a:solidFill>
                <a:effectLst/>
                <a:uLnTx/>
                <a:uFillTx/>
                <a:latin typeface="Raleway" pitchFamily="2" charset="0"/>
                <a:sym typeface="Helvetica Light"/>
              </a:rPr>
              <a:t>Compare how you will be assessed</a:t>
            </a:r>
          </a:p>
        </p:txBody>
      </p:sp>
      <p:sp>
        <p:nvSpPr>
          <p:cNvPr id="7" name="TextBox 6">
            <a:extLst>
              <a:ext uri="{FF2B5EF4-FFF2-40B4-BE49-F238E27FC236}">
                <a16:creationId xmlns:a16="http://schemas.microsoft.com/office/drawing/2014/main" id="{B7914EFB-0127-4B51-9F28-BBFD99BFA834}"/>
              </a:ext>
            </a:extLst>
          </p:cNvPr>
          <p:cNvSpPr txBox="1"/>
          <p:nvPr/>
        </p:nvSpPr>
        <p:spPr>
          <a:xfrm>
            <a:off x="806254" y="2964626"/>
            <a:ext cx="5314958" cy="7786747"/>
          </a:xfrm>
          <a:prstGeom prst="rect">
            <a:avLst/>
          </a:prstGeom>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University A</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1</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87%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13%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0% practical exams</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2</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79%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6%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15% practical exams</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3</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89%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5%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6% practical exams</a:t>
            </a:r>
          </a:p>
        </p:txBody>
      </p:sp>
      <p:sp>
        <p:nvSpPr>
          <p:cNvPr id="9" name="TextBox 8">
            <a:extLst>
              <a:ext uri="{FF2B5EF4-FFF2-40B4-BE49-F238E27FC236}">
                <a16:creationId xmlns:a16="http://schemas.microsoft.com/office/drawing/2014/main" id="{F6B9DA36-3904-476A-A9B5-F066DAF9BE84}"/>
              </a:ext>
            </a:extLst>
          </p:cNvPr>
          <p:cNvSpPr txBox="1"/>
          <p:nvPr/>
        </p:nvSpPr>
        <p:spPr>
          <a:xfrm>
            <a:off x="9534521" y="2949327"/>
            <a:ext cx="5314958" cy="7786747"/>
          </a:xfrm>
          <a:prstGeom prst="rect">
            <a:avLst/>
          </a:prstGeom>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University B</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1</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70%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24%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6% practical exams</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2</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66%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29%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5% practical exams</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Year 3</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88% coursework</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12% written exams</a:t>
            </a:r>
          </a:p>
          <a:p>
            <a:pPr algn="l">
              <a:lnSpc>
                <a:spcPct val="100000"/>
              </a:lnSpc>
              <a:spcBef>
                <a:spcPts val="0"/>
              </a:spcBef>
              <a:spcAft>
                <a:spcPts val="600"/>
              </a:spcAft>
              <a:buClr>
                <a:schemeClr val="bg1">
                  <a:lumMod val="75000"/>
                  <a:lumOff val="25000"/>
                </a:schemeClr>
              </a:buClr>
            </a:pPr>
            <a:r>
              <a:rPr lang="en-GB" sz="2500" dirty="0">
                <a:solidFill>
                  <a:schemeClr val="tx1">
                    <a:lumMod val="75000"/>
                    <a:lumOff val="25000"/>
                  </a:schemeClr>
                </a:solidFill>
                <a:latin typeface="Raleway"/>
                <a:cs typeface="Calibri" pitchFamily="34" charset="0"/>
              </a:rPr>
              <a:t>0% practical exams</a:t>
            </a:r>
          </a:p>
        </p:txBody>
      </p:sp>
      <p:pic>
        <p:nvPicPr>
          <p:cNvPr id="3074" name="Picture 2" descr="Psychology - University of Winchester">
            <a:extLst>
              <a:ext uri="{FF2B5EF4-FFF2-40B4-BE49-F238E27FC236}">
                <a16:creationId xmlns:a16="http://schemas.microsoft.com/office/drawing/2014/main" id="{97A4CFDB-D76F-4573-811C-7FE8793370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95488" y="2981820"/>
            <a:ext cx="4582258" cy="45822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iversity of Winchester Nursing on Twitter: &quot;Clinical skills day again!  Great day practising aseptic technique and wound care!… &quot;">
            <a:extLst>
              <a:ext uri="{FF2B5EF4-FFF2-40B4-BE49-F238E27FC236}">
                <a16:creationId xmlns:a16="http://schemas.microsoft.com/office/drawing/2014/main" id="{5AB07A33-BC22-4B15-9A7F-93F8B027DDE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10613" y="7851272"/>
            <a:ext cx="4567133" cy="3420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B4153B-6FC4-4EB2-958B-7ED00FF48EE4}"/>
              </a:ext>
            </a:extLst>
          </p:cNvPr>
          <p:cNvSpPr txBox="1"/>
          <p:nvPr/>
        </p:nvSpPr>
        <p:spPr>
          <a:xfrm>
            <a:off x="4407728" y="5272949"/>
            <a:ext cx="3970153" cy="3400931"/>
          </a:xfrm>
          <a:prstGeom prst="rect">
            <a:avLst/>
          </a:prstGeom>
          <a:solidFill>
            <a:srgbClr val="FFFFFF"/>
          </a:solidFill>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Overall</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85% coursework</a:t>
            </a: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8% written exams</a:t>
            </a: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7% practical exams</a:t>
            </a:r>
          </a:p>
          <a:p>
            <a:pPr algn="l">
              <a:lnSpc>
                <a:spcPct val="100000"/>
              </a:lnSpc>
              <a:spcBef>
                <a:spcPts val="0"/>
              </a:spcBef>
              <a:spcAft>
                <a:spcPts val="600"/>
              </a:spcAft>
              <a:buClr>
                <a:schemeClr val="bg1">
                  <a:lumMod val="75000"/>
                  <a:lumOff val="25000"/>
                </a:schemeClr>
              </a:buClr>
            </a:pPr>
            <a:endParaRPr lang="en-GB" sz="2500" dirty="0">
              <a:solidFill>
                <a:schemeClr val="bg1">
                  <a:lumMod val="75000"/>
                  <a:lumOff val="25000"/>
                </a:schemeClr>
              </a:solidFill>
              <a:latin typeface="Raleway"/>
              <a:cs typeface="Calibri" pitchFamily="34" charset="0"/>
            </a:endParaRPr>
          </a:p>
        </p:txBody>
      </p:sp>
      <p:sp>
        <p:nvSpPr>
          <p:cNvPr id="10" name="TextBox 9">
            <a:extLst>
              <a:ext uri="{FF2B5EF4-FFF2-40B4-BE49-F238E27FC236}">
                <a16:creationId xmlns:a16="http://schemas.microsoft.com/office/drawing/2014/main" id="{35C55445-F350-4F50-A17D-C204B4113BF0}"/>
              </a:ext>
            </a:extLst>
          </p:cNvPr>
          <p:cNvSpPr txBox="1"/>
          <p:nvPr/>
        </p:nvSpPr>
        <p:spPr>
          <a:xfrm>
            <a:off x="13269040" y="5272949"/>
            <a:ext cx="4079846" cy="3400931"/>
          </a:xfrm>
          <a:prstGeom prst="rect">
            <a:avLst/>
          </a:prstGeom>
          <a:solidFill>
            <a:srgbClr val="FFFFFF"/>
          </a:solidFill>
          <a:ln>
            <a:solidFill>
              <a:srgbClr val="844A74"/>
            </a:solidFill>
          </a:ln>
        </p:spPr>
        <p:txBody>
          <a:bodyPr wrap="square" rtlCol="0">
            <a:spAutoFit/>
          </a:bodyPr>
          <a:lstStyle/>
          <a:p>
            <a:pPr algn="l">
              <a:lnSpc>
                <a:spcPct val="100000"/>
              </a:lnSpc>
              <a:spcBef>
                <a:spcPts val="0"/>
              </a:spcBef>
              <a:spcAft>
                <a:spcPts val="600"/>
              </a:spcAft>
              <a:buClr>
                <a:schemeClr val="bg1">
                  <a:lumMod val="75000"/>
                  <a:lumOff val="25000"/>
                </a:schemeClr>
              </a:buClr>
            </a:pPr>
            <a:r>
              <a:rPr lang="en-GB" dirty="0">
                <a:solidFill>
                  <a:srgbClr val="844A74"/>
                </a:solidFill>
                <a:latin typeface="Raleway"/>
                <a:cs typeface="Calibri" pitchFamily="34" charset="0"/>
              </a:rPr>
              <a:t>Overall</a:t>
            </a:r>
          </a:p>
          <a:p>
            <a:pPr algn="l">
              <a:lnSpc>
                <a:spcPct val="100000"/>
              </a:lnSpc>
              <a:spcBef>
                <a:spcPts val="0"/>
              </a:spcBef>
              <a:spcAft>
                <a:spcPts val="600"/>
              </a:spcAft>
              <a:buClr>
                <a:schemeClr val="bg1">
                  <a:lumMod val="75000"/>
                  <a:lumOff val="25000"/>
                </a:schemeClr>
              </a:buClr>
            </a:pPr>
            <a:endParaRPr lang="en-GB" sz="2500" dirty="0">
              <a:solidFill>
                <a:schemeClr val="tx1">
                  <a:lumMod val="75000"/>
                  <a:lumOff val="25000"/>
                </a:schemeClr>
              </a:solidFill>
              <a:latin typeface="Raleway"/>
              <a:cs typeface="Calibri" pitchFamily="34" charset="0"/>
            </a:endParaRP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75% coursework</a:t>
            </a: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21% written exams</a:t>
            </a:r>
          </a:p>
          <a:p>
            <a:pPr algn="l">
              <a:lnSpc>
                <a:spcPct val="100000"/>
              </a:lnSpc>
              <a:spcBef>
                <a:spcPts val="0"/>
              </a:spcBef>
              <a:spcAft>
                <a:spcPts val="600"/>
              </a:spcAft>
              <a:buClr>
                <a:schemeClr val="bg1">
                  <a:lumMod val="75000"/>
                  <a:lumOff val="25000"/>
                </a:schemeClr>
              </a:buClr>
            </a:pPr>
            <a:r>
              <a:rPr lang="en-GB" sz="3000" dirty="0">
                <a:solidFill>
                  <a:schemeClr val="tx1">
                    <a:lumMod val="75000"/>
                    <a:lumOff val="25000"/>
                  </a:schemeClr>
                </a:solidFill>
                <a:latin typeface="Raleway"/>
                <a:cs typeface="Calibri" pitchFamily="34" charset="0"/>
              </a:rPr>
              <a:t>4% practical exams</a:t>
            </a:r>
          </a:p>
          <a:p>
            <a:pPr algn="l">
              <a:lnSpc>
                <a:spcPct val="100000"/>
              </a:lnSpc>
              <a:spcBef>
                <a:spcPts val="0"/>
              </a:spcBef>
              <a:spcAft>
                <a:spcPts val="600"/>
              </a:spcAft>
              <a:buClr>
                <a:schemeClr val="bg1">
                  <a:lumMod val="75000"/>
                  <a:lumOff val="25000"/>
                </a:schemeClr>
              </a:buClr>
            </a:pPr>
            <a:endParaRPr lang="en-GB" sz="2500" dirty="0">
              <a:solidFill>
                <a:schemeClr val="bg1">
                  <a:lumMod val="75000"/>
                  <a:lumOff val="25000"/>
                </a:schemeClr>
              </a:solidFill>
              <a:latin typeface="Raleway"/>
              <a:cs typeface="Calibri" pitchFamily="34" charset="0"/>
            </a:endParaRPr>
          </a:p>
        </p:txBody>
      </p:sp>
    </p:spTree>
    <p:extLst>
      <p:ext uri="{BB962C8B-B14F-4D97-AF65-F5344CB8AC3E}">
        <p14:creationId xmlns:p14="http://schemas.microsoft.com/office/powerpoint/2010/main" val="1276244917"/>
      </p:ext>
    </p:extLst>
  </p:cSld>
  <p:clrMapOvr>
    <a:masterClrMapping/>
  </p:clrMapOvr>
  <p:transition spd="med" advTm="2583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0B5E-54B5-40AC-A8B2-87898315B9E3}"/>
              </a:ext>
            </a:extLst>
          </p:cNvPr>
          <p:cNvSpPr txBox="1">
            <a:spLocks/>
          </p:cNvSpPr>
          <p:nvPr/>
        </p:nvSpPr>
        <p:spPr>
          <a:xfrm>
            <a:off x="803859" y="766512"/>
            <a:ext cx="21334245" cy="1743576"/>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GB" altLang="en-US" sz="9000" b="0" i="0" u="none" strike="noStrike" kern="0" cap="none" spc="0" normalizeH="0" baseline="0" noProof="0" dirty="0">
                <a:ln>
                  <a:noFill/>
                </a:ln>
                <a:solidFill>
                  <a:srgbClr val="6B275C"/>
                </a:solidFill>
                <a:effectLst/>
                <a:uLnTx/>
                <a:uFillTx/>
                <a:latin typeface="Raleway Medium" panose="020B0603030101060003" pitchFamily="34" charset="0"/>
                <a:sym typeface="Helvetica Light"/>
              </a:rPr>
              <a:t>Other things to consider</a:t>
            </a:r>
            <a:endParaRPr kumimoji="0" lang="en-US" altLang="en-US" sz="9000" b="0" i="0" u="none" strike="noStrike" kern="0" cap="none" spc="0" normalizeH="0" baseline="0" noProof="0" dirty="0">
              <a:ln>
                <a:noFill/>
              </a:ln>
              <a:solidFill>
                <a:srgbClr val="6B275C"/>
              </a:solidFill>
              <a:effectLst/>
              <a:uLnTx/>
              <a:uFillTx/>
              <a:latin typeface="Raleway Medium" panose="020B0603030101060003" pitchFamily="34" charset="0"/>
              <a:sym typeface="Helvetica Light"/>
            </a:endParaRPr>
          </a:p>
        </p:txBody>
      </p:sp>
      <p:pic>
        <p:nvPicPr>
          <p:cNvPr id="2050" name="Picture 2" descr="BA (Hons) Accounting and Finance - University of Winchester">
            <a:extLst>
              <a:ext uri="{FF2B5EF4-FFF2-40B4-BE49-F238E27FC236}">
                <a16:creationId xmlns:a16="http://schemas.microsoft.com/office/drawing/2014/main" id="{DEB6A61E-EA9A-4975-8305-EE8D588E3D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42042" y="4207446"/>
            <a:ext cx="5875421" cy="39599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sychology - University of Winchester">
            <a:extLst>
              <a:ext uri="{FF2B5EF4-FFF2-40B4-BE49-F238E27FC236}">
                <a16:creationId xmlns:a16="http://schemas.microsoft.com/office/drawing/2014/main" id="{7A746FA4-D5AB-4A34-A664-3989E26D8E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42042" y="8582956"/>
            <a:ext cx="5875421" cy="2622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stitute of Education - University of Winchester">
            <a:extLst>
              <a:ext uri="{FF2B5EF4-FFF2-40B4-BE49-F238E27FC236}">
                <a16:creationId xmlns:a16="http://schemas.microsoft.com/office/drawing/2014/main" id="{F61D9F13-4332-42F8-8F16-3C31B806A5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42042" y="1168971"/>
            <a:ext cx="5875421" cy="2622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B39A4F-92D0-4484-BDBA-E82057288DE5}"/>
              </a:ext>
            </a:extLst>
          </p:cNvPr>
          <p:cNvSpPr txBox="1"/>
          <p:nvPr/>
        </p:nvSpPr>
        <p:spPr>
          <a:xfrm>
            <a:off x="870392" y="2480449"/>
            <a:ext cx="16671649" cy="9048631"/>
          </a:xfrm>
          <a:prstGeom prst="rect">
            <a:avLst/>
          </a:prstGeom>
        </p:spPr>
        <p:txBody>
          <a:bodyPr wrap="square" rtlCol="0">
            <a:spAutoFit/>
          </a:bodyPr>
          <a:lstStyle/>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Professional accreditation</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Sandwich or placement year or study abroad</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Sport or social opportunities</a:t>
            </a:r>
          </a:p>
          <a:p>
            <a:pPr algn="l">
              <a:lnSpc>
                <a:spcPct val="100000"/>
              </a:lnSpc>
              <a:spcBef>
                <a:spcPts val="0"/>
              </a:spcBef>
              <a:spcAft>
                <a:spcPts val="1800"/>
              </a:spcAft>
              <a:buClr>
                <a:schemeClr val="bg1">
                  <a:lumMod val="75000"/>
                  <a:lumOff val="25000"/>
                </a:schemeClr>
              </a:buClr>
            </a:pPr>
            <a:endParaRPr lang="en-GB" sz="3600" dirty="0">
              <a:solidFill>
                <a:schemeClr val="tx1">
                  <a:lumMod val="75000"/>
                  <a:lumOff val="25000"/>
                </a:schemeClr>
              </a:solidFill>
              <a:latin typeface="Raleway"/>
              <a:cs typeface="Calibri" pitchFamily="34" charset="0"/>
            </a:endParaRPr>
          </a:p>
          <a:p>
            <a:pPr algn="l">
              <a:lnSpc>
                <a:spcPct val="100000"/>
              </a:lnSpc>
              <a:spcBef>
                <a:spcPts val="0"/>
              </a:spcBef>
              <a:spcAft>
                <a:spcPts val="1800"/>
              </a:spcAft>
              <a:buClr>
                <a:schemeClr val="bg1">
                  <a:lumMod val="75000"/>
                  <a:lumOff val="25000"/>
                </a:schemeClr>
              </a:buClr>
            </a:pPr>
            <a:r>
              <a:rPr lang="en-GB" sz="7800" dirty="0">
                <a:solidFill>
                  <a:srgbClr val="6B275C"/>
                </a:solidFill>
                <a:latin typeface="Raleway Medium" pitchFamily="2" charset="0"/>
                <a:cs typeface="Calibri" pitchFamily="34" charset="0"/>
              </a:rPr>
              <a:t>Which </a:t>
            </a:r>
            <a:r>
              <a:rPr lang="en-GB" sz="7800" b="1" dirty="0">
                <a:solidFill>
                  <a:srgbClr val="6B275C"/>
                </a:solidFill>
                <a:latin typeface="Raleway Medium" pitchFamily="2" charset="0"/>
                <a:cs typeface="Calibri" pitchFamily="34" charset="0"/>
              </a:rPr>
              <a:t>UNIVERSITY</a:t>
            </a:r>
            <a:r>
              <a:rPr lang="en-GB" sz="7800" dirty="0">
                <a:solidFill>
                  <a:srgbClr val="6B275C"/>
                </a:solidFill>
                <a:latin typeface="Raleway Medium" pitchFamily="2" charset="0"/>
                <a:cs typeface="Calibri" pitchFamily="34" charset="0"/>
              </a:rPr>
              <a:t> is right for you?</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Location</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Size – university and city</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Accommodation</a:t>
            </a:r>
          </a:p>
          <a:p>
            <a:pPr algn="l">
              <a:lnSpc>
                <a:spcPct val="100000"/>
              </a:lnSpc>
              <a:spcBef>
                <a:spcPts val="0"/>
              </a:spcBef>
              <a:spcAft>
                <a:spcPts val="1200"/>
              </a:spcAft>
              <a:buClr>
                <a:schemeClr val="bg1">
                  <a:lumMod val="75000"/>
                  <a:lumOff val="25000"/>
                </a:schemeClr>
              </a:buClr>
            </a:pPr>
            <a:r>
              <a:rPr lang="en-GB" sz="5400" dirty="0">
                <a:solidFill>
                  <a:schemeClr val="tx1">
                    <a:lumMod val="75000"/>
                    <a:lumOff val="25000"/>
                  </a:schemeClr>
                </a:solidFill>
                <a:latin typeface="Raleway"/>
                <a:cs typeface="Calibri" pitchFamily="34" charset="0"/>
              </a:rPr>
              <a:t>Try to get a feel for it by visiting</a:t>
            </a:r>
          </a:p>
        </p:txBody>
      </p:sp>
    </p:spTree>
    <p:extLst>
      <p:ext uri="{BB962C8B-B14F-4D97-AF65-F5344CB8AC3E}">
        <p14:creationId xmlns:p14="http://schemas.microsoft.com/office/powerpoint/2010/main" val="3441094993"/>
      </p:ext>
    </p:extLst>
  </p:cSld>
  <p:clrMapOvr>
    <a:masterClrMapping/>
  </p:clrMapOvr>
  <p:transition spd="med" advTm="805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 calcmode="lin" valueType="num">
                                      <p:cBhvr additive="base">
                                        <p:cTn id="1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anim calcmode="lin" valueType="num">
                                      <p:cBhvr additive="base">
                                        <p:cTn id="1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additive="base">
                                        <p:cTn id="2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9CAE467-5BE9-4376-A1DF-B57CA5A4EBD4}"/>
              </a:ext>
            </a:extLst>
          </p:cNvPr>
          <p:cNvSpPr txBox="1">
            <a:spLocks/>
          </p:cNvSpPr>
          <p:nvPr/>
        </p:nvSpPr>
        <p:spPr>
          <a:xfrm>
            <a:off x="821721" y="3389089"/>
            <a:ext cx="13031344" cy="5113379"/>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marL="0" indent="0" algn="l">
              <a:lnSpc>
                <a:spcPct val="100000"/>
              </a:lnSpc>
              <a:spcBef>
                <a:spcPts val="3000"/>
              </a:spcBef>
              <a:buNone/>
            </a:pPr>
            <a:r>
              <a:rPr lang="en-GB" altLang="en-US" sz="5400" dirty="0">
                <a:latin typeface="Raleway" panose="020B0503030101060003" pitchFamily="34" charset="0"/>
              </a:rPr>
              <a:t>Provides an online search, application and tracking service for higher education courses</a:t>
            </a:r>
          </a:p>
          <a:p>
            <a:pPr marL="0" indent="0" algn="l">
              <a:lnSpc>
                <a:spcPct val="100000"/>
              </a:lnSpc>
              <a:spcBef>
                <a:spcPts val="6000"/>
              </a:spcBef>
              <a:buNone/>
            </a:pPr>
            <a:r>
              <a:rPr lang="en-GB" altLang="en-US" sz="5400" dirty="0">
                <a:latin typeface="Raleway" panose="020B0503030101060003" pitchFamily="34" charset="0"/>
              </a:rPr>
              <a:t>Also has videos and information to help you and your supporters through the whole process.</a:t>
            </a:r>
          </a:p>
        </p:txBody>
      </p:sp>
      <p:sp>
        <p:nvSpPr>
          <p:cNvPr id="3" name="Title 1">
            <a:extLst>
              <a:ext uri="{FF2B5EF4-FFF2-40B4-BE49-F238E27FC236}">
                <a16:creationId xmlns:a16="http://schemas.microsoft.com/office/drawing/2014/main" id="{6877B11B-140A-46A0-9BCE-B35F9C7A6D36}"/>
              </a:ext>
            </a:extLst>
          </p:cNvPr>
          <p:cNvSpPr txBox="1">
            <a:spLocks/>
          </p:cNvSpPr>
          <p:nvPr/>
        </p:nvSpPr>
        <p:spPr>
          <a:xfrm>
            <a:off x="338667" y="1034116"/>
            <a:ext cx="13514398" cy="1668992"/>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a:r>
              <a:rPr lang="en-GB" altLang="en-US" sz="9000" dirty="0">
                <a:solidFill>
                  <a:srgbClr val="6B275C"/>
                </a:solidFill>
                <a:latin typeface="Raleway Medium" panose="020B0603030101060003" pitchFamily="34" charset="0"/>
              </a:rPr>
              <a:t>What is www.ucas.com?</a:t>
            </a:r>
          </a:p>
        </p:txBody>
      </p:sp>
      <p:pic>
        <p:nvPicPr>
          <p:cNvPr id="6" name="Picture 5">
            <a:extLst>
              <a:ext uri="{FF2B5EF4-FFF2-40B4-BE49-F238E27FC236}">
                <a16:creationId xmlns:a16="http://schemas.microsoft.com/office/drawing/2014/main" id="{E2D9CA1F-664E-48A5-BCA8-683CBAD107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98600" y="1034116"/>
            <a:ext cx="9185274" cy="4709946"/>
          </a:xfrm>
          <a:prstGeom prst="rect">
            <a:avLst/>
          </a:prstGeom>
        </p:spPr>
      </p:pic>
      <p:pic>
        <p:nvPicPr>
          <p:cNvPr id="4" name="Picture 3">
            <a:extLst>
              <a:ext uri="{FF2B5EF4-FFF2-40B4-BE49-F238E27FC236}">
                <a16:creationId xmlns:a16="http://schemas.microsoft.com/office/drawing/2014/main" id="{3EB559ED-233F-48B2-A88F-A81098835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98600" y="6124832"/>
            <a:ext cx="9185274" cy="5157062"/>
          </a:xfrm>
          <a:prstGeom prst="rect">
            <a:avLst/>
          </a:prstGeom>
        </p:spPr>
      </p:pic>
    </p:spTree>
    <p:extLst>
      <p:ext uri="{BB962C8B-B14F-4D97-AF65-F5344CB8AC3E}">
        <p14:creationId xmlns:p14="http://schemas.microsoft.com/office/powerpoint/2010/main" val="11715503"/>
      </p:ext>
    </p:extLst>
  </p:cSld>
  <p:clrMapOvr>
    <a:masterClrMapping/>
  </p:clrMapOvr>
  <p:transition spd="med" advTm="4931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2BED87-C7E8-4FAE-88EE-C10A4C6204A9}"/>
              </a:ext>
            </a:extLst>
          </p:cNvPr>
          <p:cNvSpPr/>
          <p:nvPr/>
        </p:nvSpPr>
        <p:spPr>
          <a:xfrm>
            <a:off x="569886" y="940712"/>
            <a:ext cx="17853730" cy="1477328"/>
          </a:xfrm>
          <a:prstGeom prst="rect">
            <a:avLst/>
          </a:prstGeom>
        </p:spPr>
        <p:txBody>
          <a:bodyPr wrap="square">
            <a:spAutoFit/>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GB" altLang="en-US" sz="9000" b="0" i="0" u="none" strike="noStrike" kern="0" cap="none" spc="0" normalizeH="0" baseline="0" noProof="0" dirty="0">
                <a:ln>
                  <a:noFill/>
                </a:ln>
                <a:solidFill>
                  <a:srgbClr val="6B275C"/>
                </a:solidFill>
                <a:effectLst/>
                <a:uLnTx/>
                <a:uFillTx/>
                <a:latin typeface="Raleway Medium" panose="020B0603030101060003" pitchFamily="34" charset="0"/>
                <a:sym typeface="Helvetica Light"/>
              </a:rPr>
              <a:t>When you’re ready to start</a:t>
            </a:r>
            <a:endParaRPr kumimoji="0" lang="en-GB" sz="9000" b="0" i="0" u="none" strike="noStrike" kern="0" cap="none" spc="0" normalizeH="0" baseline="0" noProof="0" dirty="0">
              <a:ln>
                <a:noFill/>
              </a:ln>
              <a:solidFill>
                <a:srgbClr val="6B275C"/>
              </a:solidFill>
              <a:effectLst/>
              <a:uLnTx/>
              <a:uFillTx/>
              <a:latin typeface="Raleway Medium" panose="020B0603030101060003" pitchFamily="34" charset="0"/>
              <a:sym typeface="Helvetica Light"/>
            </a:endParaRPr>
          </a:p>
        </p:txBody>
      </p:sp>
      <p:sp>
        <p:nvSpPr>
          <p:cNvPr id="3" name="Text Placeholder 2">
            <a:extLst>
              <a:ext uri="{FF2B5EF4-FFF2-40B4-BE49-F238E27FC236}">
                <a16:creationId xmlns:a16="http://schemas.microsoft.com/office/drawing/2014/main" id="{12091854-FD7B-4384-B7CB-436325327F7E}"/>
              </a:ext>
            </a:extLst>
          </p:cNvPr>
          <p:cNvSpPr txBox="1">
            <a:spLocks/>
          </p:cNvSpPr>
          <p:nvPr/>
        </p:nvSpPr>
        <p:spPr>
          <a:xfrm>
            <a:off x="1013911" y="3341255"/>
            <a:ext cx="16861133" cy="7421216"/>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algn="l">
              <a:lnSpc>
                <a:spcPct val="100000"/>
              </a:lnSpc>
              <a:spcBef>
                <a:spcPts val="0"/>
              </a:spcBef>
              <a:spcAft>
                <a:spcPts val="2400"/>
              </a:spcAft>
              <a:buClr>
                <a:srgbClr val="000000">
                  <a:lumMod val="75000"/>
                  <a:lumOff val="25000"/>
                </a:srgbClr>
              </a:buClr>
              <a:defRPr/>
            </a:pPr>
            <a:r>
              <a:rPr kumimoji="0" lang="en-GB" altLang="en-US" sz="5400" b="0" i="0" u="none" strike="noStrike" kern="0" cap="none" spc="0" normalizeH="0" baseline="0" noProof="0" dirty="0">
                <a:ln>
                  <a:noFill/>
                </a:ln>
                <a:solidFill>
                  <a:srgbClr val="000000">
                    <a:lumMod val="75000"/>
                    <a:lumOff val="25000"/>
                  </a:srgbClr>
                </a:solidFill>
                <a:effectLst/>
                <a:uLnTx/>
                <a:uFillTx/>
                <a:latin typeface="Raleway" panose="020B0503030101060003" pitchFamily="34" charset="0"/>
                <a:sym typeface="Raleway Medium"/>
              </a:rPr>
              <a:t>Reflect upon your career ambitions</a:t>
            </a:r>
          </a:p>
          <a:p>
            <a:pPr algn="l">
              <a:lnSpc>
                <a:spcPct val="100000"/>
              </a:lnSpc>
              <a:spcBef>
                <a:spcPts val="0"/>
              </a:spcBef>
              <a:spcAft>
                <a:spcPts val="2400"/>
              </a:spcAft>
              <a:buClr>
                <a:srgbClr val="000000">
                  <a:lumMod val="75000"/>
                  <a:lumOff val="25000"/>
                </a:srgbClr>
              </a:buClr>
              <a:defRPr/>
            </a:pPr>
            <a:r>
              <a:rPr lang="en-GB" altLang="en-US" sz="5400" dirty="0">
                <a:solidFill>
                  <a:srgbClr val="000000">
                    <a:lumMod val="75000"/>
                    <a:lumOff val="25000"/>
                  </a:srgbClr>
                </a:solidFill>
                <a:latin typeface="Raleway" panose="020B0503030101060003" pitchFamily="34" charset="0"/>
              </a:rPr>
              <a:t>Check routes to achieve them</a:t>
            </a:r>
            <a:endParaRPr kumimoji="0" lang="en-GB" altLang="en-US" sz="5400" b="0" i="0" u="none" strike="noStrike" kern="0" cap="none" spc="0" normalizeH="0" baseline="0" noProof="0" dirty="0">
              <a:ln>
                <a:noFill/>
              </a:ln>
              <a:solidFill>
                <a:srgbClr val="000000">
                  <a:lumMod val="75000"/>
                  <a:lumOff val="25000"/>
                </a:srgbClr>
              </a:solidFill>
              <a:effectLst/>
              <a:uLnTx/>
              <a:uFillTx/>
              <a:latin typeface="Raleway" panose="020B0503030101060003" pitchFamily="34" charset="0"/>
              <a:sym typeface="Raleway Medium"/>
            </a:endParaRPr>
          </a:p>
          <a:p>
            <a:pPr algn="l">
              <a:lnSpc>
                <a:spcPct val="100000"/>
              </a:lnSpc>
              <a:spcBef>
                <a:spcPts val="3600"/>
              </a:spcBef>
              <a:spcAft>
                <a:spcPts val="2400"/>
              </a:spcAft>
              <a:buClr>
                <a:srgbClr val="000000">
                  <a:lumMod val="75000"/>
                  <a:lumOff val="25000"/>
                </a:srgbClr>
              </a:buClr>
              <a:defRPr/>
            </a:pPr>
            <a:r>
              <a:rPr lang="en-GB" altLang="en-US" sz="5400" dirty="0">
                <a:solidFill>
                  <a:srgbClr val="000000">
                    <a:lumMod val="75000"/>
                    <a:lumOff val="25000"/>
                  </a:srgbClr>
                </a:solidFill>
                <a:latin typeface="Raleway" panose="020B0503030101060003" pitchFamily="34" charset="0"/>
              </a:rPr>
              <a:t>What subject areas do you feel interested in and enthusiastic about?</a:t>
            </a:r>
          </a:p>
          <a:p>
            <a:pPr algn="l">
              <a:lnSpc>
                <a:spcPct val="100000"/>
              </a:lnSpc>
              <a:spcBef>
                <a:spcPts val="0"/>
              </a:spcBef>
              <a:spcAft>
                <a:spcPts val="2400"/>
              </a:spcAft>
              <a:buClr>
                <a:srgbClr val="000000">
                  <a:lumMod val="75000"/>
                  <a:lumOff val="25000"/>
                </a:srgbClr>
              </a:buClr>
              <a:defRPr/>
            </a:pPr>
            <a:r>
              <a:rPr lang="en-GB" altLang="en-US" sz="5400" dirty="0">
                <a:solidFill>
                  <a:srgbClr val="000000">
                    <a:lumMod val="75000"/>
                    <a:lumOff val="25000"/>
                  </a:srgbClr>
                </a:solidFill>
                <a:latin typeface="Raleway" panose="020B0503030101060003" pitchFamily="34" charset="0"/>
              </a:rPr>
              <a:t>Consider courses within that subject area</a:t>
            </a:r>
          </a:p>
          <a:p>
            <a:pPr algn="l">
              <a:lnSpc>
                <a:spcPct val="100000"/>
              </a:lnSpc>
              <a:spcBef>
                <a:spcPts val="3600"/>
              </a:spcBef>
              <a:spcAft>
                <a:spcPts val="2400"/>
              </a:spcAft>
              <a:buClr>
                <a:srgbClr val="000000">
                  <a:lumMod val="75000"/>
                  <a:lumOff val="25000"/>
                </a:srgbClr>
              </a:buClr>
              <a:defRPr/>
            </a:pPr>
            <a:r>
              <a:rPr lang="en-GB" altLang="en-US" sz="5400" dirty="0">
                <a:solidFill>
                  <a:srgbClr val="000000">
                    <a:lumMod val="75000"/>
                    <a:lumOff val="25000"/>
                  </a:srgbClr>
                </a:solidFill>
                <a:latin typeface="Raleway" panose="020B0503030101060003" pitchFamily="34" charset="0"/>
              </a:rPr>
              <a:t>Remember ways to narrow them down</a:t>
            </a:r>
          </a:p>
          <a:p>
            <a:pPr marL="608263" marR="0" lvl="0" indent="-608263" algn="l" defTabSz="584200" eaLnBrk="1" fontAlgn="auto" latinLnBrk="0" hangingPunct="1">
              <a:lnSpc>
                <a:spcPct val="100000"/>
              </a:lnSpc>
              <a:spcBef>
                <a:spcPts val="0"/>
              </a:spcBef>
              <a:spcAft>
                <a:spcPts val="1200"/>
              </a:spcAft>
              <a:buClr>
                <a:srgbClr val="000000">
                  <a:lumMod val="75000"/>
                  <a:lumOff val="25000"/>
                </a:srgbClr>
              </a:buClr>
              <a:buSzPct val="75000"/>
              <a:buFontTx/>
              <a:buChar char="•"/>
              <a:tabLst/>
              <a:defRPr/>
            </a:pPr>
            <a:endParaRPr kumimoji="0" lang="en-GB" altLang="en-US" sz="6000" b="0" i="0" u="none" strike="noStrike" kern="0" cap="none" spc="0" normalizeH="0" baseline="0" noProof="0" dirty="0">
              <a:ln>
                <a:noFill/>
              </a:ln>
              <a:solidFill>
                <a:srgbClr val="000000">
                  <a:lumMod val="75000"/>
                  <a:lumOff val="25000"/>
                </a:srgbClr>
              </a:solidFill>
              <a:effectLst/>
              <a:uLnTx/>
              <a:uFillTx/>
              <a:latin typeface="Raleway" panose="020B0503030101060003" pitchFamily="34" charset="0"/>
              <a:sym typeface="Raleway Medium"/>
            </a:endParaRPr>
          </a:p>
          <a:p>
            <a:pPr marL="0" lvl="0" indent="0" algn="l">
              <a:lnSpc>
                <a:spcPct val="100000"/>
              </a:lnSpc>
              <a:spcBef>
                <a:spcPts val="0"/>
              </a:spcBef>
              <a:spcAft>
                <a:spcPts val="1200"/>
              </a:spcAft>
              <a:buClr>
                <a:srgbClr val="000000">
                  <a:lumMod val="75000"/>
                  <a:lumOff val="25000"/>
                </a:srgbClr>
              </a:buClr>
              <a:buNone/>
              <a:defRPr/>
            </a:pPr>
            <a:endParaRPr kumimoji="0" lang="en-GB" altLang="en-US" sz="4800" b="0" i="0" u="none" strike="noStrike" kern="0" cap="none" spc="0" normalizeH="0" baseline="0" noProof="0" dirty="0">
              <a:ln>
                <a:noFill/>
              </a:ln>
              <a:solidFill>
                <a:srgbClr val="000000">
                  <a:lumMod val="75000"/>
                  <a:lumOff val="25000"/>
                </a:srgbClr>
              </a:solidFill>
              <a:effectLst/>
              <a:uLnTx/>
              <a:uFillTx/>
              <a:latin typeface="Raleway" panose="020B0503030101060003" pitchFamily="34" charset="0"/>
              <a:sym typeface="Raleway Medium"/>
            </a:endParaRPr>
          </a:p>
        </p:txBody>
      </p:sp>
      <p:pic>
        <p:nvPicPr>
          <p:cNvPr id="1026" name="Picture 2" descr="Student support - University of Winchester">
            <a:extLst>
              <a:ext uri="{FF2B5EF4-FFF2-40B4-BE49-F238E27FC236}">
                <a16:creationId xmlns:a16="http://schemas.microsoft.com/office/drawing/2014/main" id="{C6AC1CA1-BE54-4304-86E9-61825A1198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23616" y="6183490"/>
            <a:ext cx="4946473" cy="4946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udents and money - University of Winchester">
            <a:extLst>
              <a:ext uri="{FF2B5EF4-FFF2-40B4-BE49-F238E27FC236}">
                <a16:creationId xmlns:a16="http://schemas.microsoft.com/office/drawing/2014/main" id="{70F238EC-D533-4032-98B5-CBCABCF780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23616" y="793342"/>
            <a:ext cx="4946473" cy="494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945384"/>
      </p:ext>
    </p:extLst>
  </p:cSld>
  <p:clrMapOvr>
    <a:masterClrMapping/>
  </p:clrMapOvr>
  <p:transition spd="med" advTm="1189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E6D7-B930-49D1-AEFE-C025B44493E2}"/>
              </a:ext>
            </a:extLst>
          </p:cNvPr>
          <p:cNvSpPr>
            <a:spLocks noGrp="1"/>
          </p:cNvSpPr>
          <p:nvPr>
            <p:ph type="title"/>
          </p:nvPr>
        </p:nvSpPr>
        <p:spPr>
          <a:xfrm>
            <a:off x="840826" y="651424"/>
            <a:ext cx="21031200" cy="1587280"/>
          </a:xfrm>
        </p:spPr>
        <p:txBody>
          <a:bodyPr/>
          <a:lstStyle/>
          <a:p>
            <a:r>
              <a:rPr lang="en-GB" sz="8000" dirty="0">
                <a:solidFill>
                  <a:srgbClr val="257478"/>
                </a:solidFill>
                <a:latin typeface="Raleway Medium" panose="020B0603030101060003" pitchFamily="34" charset="0"/>
              </a:rPr>
              <a:t>YOUR PERSONAL STATEMENT</a:t>
            </a:r>
            <a:endParaRPr lang="en-GB" dirty="0">
              <a:solidFill>
                <a:srgbClr val="257478"/>
              </a:solidFill>
              <a:latin typeface="Raleway Medium" panose="020B0603030101060003" pitchFamily="34" charset="0"/>
            </a:endParaRPr>
          </a:p>
        </p:txBody>
      </p:sp>
      <p:sp>
        <p:nvSpPr>
          <p:cNvPr id="4" name="Title 1">
            <a:extLst>
              <a:ext uri="{FF2B5EF4-FFF2-40B4-BE49-F238E27FC236}">
                <a16:creationId xmlns:a16="http://schemas.microsoft.com/office/drawing/2014/main" id="{1517A5DB-3B2C-4BD2-A11E-5C07B4E1834D}"/>
              </a:ext>
            </a:extLst>
          </p:cNvPr>
          <p:cNvSpPr txBox="1">
            <a:spLocks/>
          </p:cNvSpPr>
          <p:nvPr/>
        </p:nvSpPr>
        <p:spPr>
          <a:xfrm>
            <a:off x="1341078" y="2936050"/>
            <a:ext cx="17049112" cy="8908473"/>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indent="-1143000" algn="l">
              <a:spcAft>
                <a:spcPts val="600"/>
              </a:spcAft>
              <a:buFont typeface="Arial" panose="020B0604020202020204" pitchFamily="34" charset="0"/>
              <a:buChar char="•"/>
            </a:pPr>
            <a:endParaRPr lang="en-GB" sz="4800" dirty="0">
              <a:latin typeface="Raleway"/>
            </a:endParaRPr>
          </a:p>
          <a:p>
            <a:pPr marL="1143000" indent="-1143000" algn="l">
              <a:spcAft>
                <a:spcPts val="600"/>
              </a:spcAft>
              <a:buFont typeface="Arial" panose="020B0604020202020204" pitchFamily="34" charset="0"/>
              <a:buChar char="•"/>
            </a:pPr>
            <a:endParaRPr lang="en-GB" sz="4800" dirty="0">
              <a:latin typeface="Raleway"/>
            </a:endParaRPr>
          </a:p>
          <a:p>
            <a:pPr algn="l">
              <a:spcAft>
                <a:spcPts val="2400"/>
              </a:spcAft>
            </a:pPr>
            <a:r>
              <a:rPr lang="en-GB" b="1" dirty="0">
                <a:latin typeface="Raleway"/>
              </a:rPr>
              <a:t>What is it?</a:t>
            </a:r>
          </a:p>
          <a:p>
            <a:pPr marL="1143000" indent="-1143000" algn="l">
              <a:spcAft>
                <a:spcPts val="600"/>
              </a:spcAft>
              <a:buFont typeface="Arial" panose="020B0604020202020204" pitchFamily="34" charset="0"/>
              <a:buChar char="•"/>
            </a:pPr>
            <a:r>
              <a:rPr lang="en-GB" sz="4800" dirty="0">
                <a:latin typeface="Raleway"/>
              </a:rPr>
              <a:t>Your opportunity to tell your chosen universities:</a:t>
            </a:r>
          </a:p>
          <a:p>
            <a:pPr marL="2304000" indent="-1143000" algn="l">
              <a:buFont typeface="Arial" panose="020B0604020202020204" pitchFamily="34" charset="0"/>
              <a:buChar char="•"/>
            </a:pPr>
            <a:r>
              <a:rPr lang="en-GB" sz="4800" dirty="0">
                <a:latin typeface="Raleway"/>
              </a:rPr>
              <a:t>Why you’re </a:t>
            </a:r>
            <a:r>
              <a:rPr lang="en-GB" sz="4800" b="1" dirty="0">
                <a:latin typeface="Raleway"/>
              </a:rPr>
              <a:t>applying</a:t>
            </a:r>
            <a:r>
              <a:rPr lang="en-GB" sz="4800" dirty="0">
                <a:latin typeface="Raleway"/>
              </a:rPr>
              <a:t> for your chosen subject</a:t>
            </a:r>
          </a:p>
          <a:p>
            <a:pPr marL="2304000" indent="-1143000" algn="l">
              <a:buFont typeface="Arial" panose="020B0604020202020204" pitchFamily="34" charset="0"/>
              <a:buChar char="•"/>
            </a:pPr>
            <a:r>
              <a:rPr lang="en-GB" sz="4800" dirty="0">
                <a:latin typeface="Raleway"/>
              </a:rPr>
              <a:t>What you </a:t>
            </a:r>
            <a:r>
              <a:rPr lang="en-GB" sz="4800" b="1" dirty="0">
                <a:latin typeface="Raleway"/>
              </a:rPr>
              <a:t>know</a:t>
            </a:r>
            <a:r>
              <a:rPr lang="en-GB" sz="4800" dirty="0">
                <a:latin typeface="Raleway"/>
              </a:rPr>
              <a:t> about your chosen subject</a:t>
            </a:r>
          </a:p>
          <a:p>
            <a:pPr marL="2304000" indent="-1143000" algn="l">
              <a:spcAft>
                <a:spcPts val="3600"/>
              </a:spcAft>
              <a:buFont typeface="Arial" panose="020B0604020202020204" pitchFamily="34" charset="0"/>
              <a:buChar char="•"/>
            </a:pPr>
            <a:r>
              <a:rPr lang="en-GB" sz="4800" dirty="0">
                <a:latin typeface="Raleway"/>
              </a:rPr>
              <a:t>Why you’re </a:t>
            </a:r>
            <a:r>
              <a:rPr lang="en-GB" sz="4800" b="1" dirty="0">
                <a:latin typeface="Raleway"/>
              </a:rPr>
              <a:t>suitable</a:t>
            </a:r>
            <a:r>
              <a:rPr lang="en-GB" sz="4800" dirty="0">
                <a:latin typeface="Raleway"/>
              </a:rPr>
              <a:t> for your chosen subject</a:t>
            </a:r>
          </a:p>
          <a:p>
            <a:pPr marL="1143000" indent="-1143000" algn="l">
              <a:spcAft>
                <a:spcPts val="3600"/>
              </a:spcAft>
              <a:buFont typeface="Arial" panose="020B0604020202020204" pitchFamily="34" charset="0"/>
              <a:buChar char="•"/>
            </a:pPr>
            <a:r>
              <a:rPr lang="en-GB" sz="4800" dirty="0">
                <a:latin typeface="Raleway"/>
              </a:rPr>
              <a:t>Grades are important, but they aren’t enough on their own</a:t>
            </a:r>
          </a:p>
          <a:p>
            <a:pPr marL="1143000" indent="-1143000" algn="l">
              <a:spcAft>
                <a:spcPts val="3600"/>
              </a:spcAft>
              <a:buFont typeface="Arial" panose="020B0604020202020204" pitchFamily="34" charset="0"/>
              <a:buChar char="•"/>
            </a:pPr>
            <a:r>
              <a:rPr lang="en-GB" sz="4800" dirty="0">
                <a:latin typeface="Raleway"/>
              </a:rPr>
              <a:t>Your personal statement helps you stand out and differentiates you from others</a:t>
            </a:r>
          </a:p>
          <a:p>
            <a:pPr marL="1143000" indent="-1143000" algn="l">
              <a:spcAft>
                <a:spcPts val="3600"/>
              </a:spcAft>
              <a:buFont typeface="Arial" panose="020B0604020202020204" pitchFamily="34" charset="0"/>
              <a:buChar char="•"/>
            </a:pPr>
            <a:r>
              <a:rPr lang="en-GB" sz="4800" dirty="0">
                <a:latin typeface="Raleway"/>
              </a:rPr>
              <a:t>It’s your first, and often only, opportunity to make a good impression</a:t>
            </a:r>
          </a:p>
        </p:txBody>
      </p:sp>
      <p:pic>
        <p:nvPicPr>
          <p:cNvPr id="1026" name="Picture 2" descr="See the source image">
            <a:extLst>
              <a:ext uri="{FF2B5EF4-FFF2-40B4-BE49-F238E27FC236}">
                <a16:creationId xmlns:a16="http://schemas.microsoft.com/office/drawing/2014/main" id="{858B93FC-327D-40CC-9E22-2A94C7DAC9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11668" y="5084957"/>
            <a:ext cx="4514850" cy="622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418C46-A7A4-4FAB-B313-5BD1AB5AF133}"/>
              </a:ext>
            </a:extLst>
          </p:cNvPr>
          <p:cNvSpPr txBox="1">
            <a:spLocks/>
          </p:cNvSpPr>
          <p:nvPr/>
        </p:nvSpPr>
        <p:spPr>
          <a:xfrm>
            <a:off x="914400" y="649742"/>
            <a:ext cx="21031200" cy="15872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Raleway"/>
                <a:ea typeface="+mj-ea"/>
                <a:cs typeface="+mj-cs"/>
              </a:defRPr>
            </a:lvl1pPr>
          </a:lstStyle>
          <a:p>
            <a:r>
              <a:rPr lang="en-GB" sz="8000">
                <a:solidFill>
                  <a:srgbClr val="257478"/>
                </a:solidFill>
                <a:latin typeface="Raleway Medium" panose="020B0603030101060003" pitchFamily="34" charset="0"/>
              </a:rPr>
              <a:t>How important is the personal statement</a:t>
            </a:r>
            <a:r>
              <a:rPr lang="en-GB" sz="8800">
                <a:solidFill>
                  <a:srgbClr val="257478"/>
                </a:solidFill>
                <a:latin typeface="Raleway Medium" panose="020B0603030101060003" pitchFamily="34" charset="0"/>
              </a:rPr>
              <a:t>?</a:t>
            </a:r>
          </a:p>
        </p:txBody>
      </p:sp>
      <p:sp>
        <p:nvSpPr>
          <p:cNvPr id="4" name="Title 1">
            <a:extLst>
              <a:ext uri="{FF2B5EF4-FFF2-40B4-BE49-F238E27FC236}">
                <a16:creationId xmlns:a16="http://schemas.microsoft.com/office/drawing/2014/main" id="{5EBF323A-A1D8-4D9D-8A26-D73359E85C23}"/>
              </a:ext>
            </a:extLst>
          </p:cNvPr>
          <p:cNvSpPr txBox="1">
            <a:spLocks/>
          </p:cNvSpPr>
          <p:nvPr/>
        </p:nvSpPr>
        <p:spPr>
          <a:xfrm>
            <a:off x="914400" y="3925787"/>
            <a:ext cx="16120614" cy="6378497"/>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indent="-1143000" algn="l">
              <a:spcAft>
                <a:spcPts val="5400"/>
              </a:spcAft>
              <a:buFont typeface="Arial" panose="020B0604020202020204" pitchFamily="34" charset="0"/>
              <a:buChar char="•"/>
            </a:pPr>
            <a:r>
              <a:rPr lang="en-GB" sz="4800" dirty="0">
                <a:latin typeface="Raleway"/>
              </a:rPr>
              <a:t>It helps a university decide whether to make you an offer or invite you to interview.</a:t>
            </a:r>
          </a:p>
          <a:p>
            <a:pPr marL="1143000" indent="-1143000" algn="l">
              <a:spcAft>
                <a:spcPts val="5400"/>
              </a:spcAft>
              <a:buFont typeface="Arial" panose="020B0604020202020204" pitchFamily="34" charset="0"/>
              <a:buChar char="•"/>
            </a:pPr>
            <a:r>
              <a:rPr lang="en-GB" sz="4800" dirty="0">
                <a:latin typeface="Raleway"/>
              </a:rPr>
              <a:t>If you’re interviewed, it is likely to prompt questions</a:t>
            </a:r>
          </a:p>
          <a:p>
            <a:pPr marL="1143000" indent="-1143000" algn="l">
              <a:spcAft>
                <a:spcPts val="5400"/>
              </a:spcAft>
              <a:buFont typeface="Arial" panose="020B0604020202020204" pitchFamily="34" charset="0"/>
              <a:buChar char="•"/>
            </a:pPr>
            <a:r>
              <a:rPr lang="en-GB" sz="4800" dirty="0">
                <a:latin typeface="Raleway"/>
              </a:rPr>
              <a:t>It allows you to talk about your relevant work experience and skills</a:t>
            </a:r>
          </a:p>
          <a:p>
            <a:pPr marL="1143000" indent="-1143000" algn="l">
              <a:spcAft>
                <a:spcPts val="5400"/>
              </a:spcAft>
              <a:buFont typeface="Arial" panose="020B0604020202020204" pitchFamily="34" charset="0"/>
              <a:buChar char="•"/>
            </a:pPr>
            <a:r>
              <a:rPr lang="en-GB" sz="4800" dirty="0">
                <a:latin typeface="Raleway"/>
              </a:rPr>
              <a:t>If you narrowly miss your offer grades, it may persuade a university to still accept you.</a:t>
            </a:r>
          </a:p>
        </p:txBody>
      </p:sp>
      <p:pic>
        <p:nvPicPr>
          <p:cNvPr id="5" name="Picture 4">
            <a:extLst>
              <a:ext uri="{FF2B5EF4-FFF2-40B4-BE49-F238E27FC236}">
                <a16:creationId xmlns:a16="http://schemas.microsoft.com/office/drawing/2014/main" id="{4828126C-00EB-4AB3-8C94-72933E4635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85965" y="7520940"/>
            <a:ext cx="5825728" cy="4797611"/>
          </a:xfrm>
          <a:prstGeom prst="rect">
            <a:avLst/>
          </a:prstGeom>
        </p:spPr>
      </p:pic>
      <p:pic>
        <p:nvPicPr>
          <p:cNvPr id="6" name="Picture 5">
            <a:extLst>
              <a:ext uri="{FF2B5EF4-FFF2-40B4-BE49-F238E27FC236}">
                <a16:creationId xmlns:a16="http://schemas.microsoft.com/office/drawing/2014/main" id="{BB9B7210-74EE-466A-9415-BBD0708F70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85965" y="2237022"/>
            <a:ext cx="5825728" cy="5104236"/>
          </a:xfrm>
          <a:prstGeom prst="rect">
            <a:avLst/>
          </a:prstGeom>
        </p:spPr>
      </p:pic>
    </p:spTree>
    <p:extLst>
      <p:ext uri="{BB962C8B-B14F-4D97-AF65-F5344CB8AC3E}">
        <p14:creationId xmlns:p14="http://schemas.microsoft.com/office/powerpoint/2010/main" val="3411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8287790-EB10-4BC2-A41D-8EAA97461771}"/>
              </a:ext>
            </a:extLst>
          </p:cNvPr>
          <p:cNvSpPr txBox="1">
            <a:spLocks/>
          </p:cNvSpPr>
          <p:nvPr/>
        </p:nvSpPr>
        <p:spPr>
          <a:xfrm>
            <a:off x="776434" y="3489263"/>
            <a:ext cx="16491284" cy="9599058"/>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marL="0" indent="0" algn="l">
              <a:lnSpc>
                <a:spcPct val="100000"/>
              </a:lnSpc>
              <a:buNone/>
              <a:defRPr/>
            </a:pPr>
            <a:endParaRPr lang="en-GB" sz="4600" b="1">
              <a:solidFill>
                <a:srgbClr val="257478"/>
              </a:solidFill>
              <a:cs typeface="Calibri" panose="020F0502020204030204" pitchFamily="34" charset="0"/>
            </a:endParaRPr>
          </a:p>
        </p:txBody>
      </p:sp>
      <p:sp>
        <p:nvSpPr>
          <p:cNvPr id="9" name="Title 1">
            <a:extLst>
              <a:ext uri="{FF2B5EF4-FFF2-40B4-BE49-F238E27FC236}">
                <a16:creationId xmlns:a16="http://schemas.microsoft.com/office/drawing/2014/main" id="{25325484-AD65-47DE-9366-288EAC8DD43F}"/>
              </a:ext>
            </a:extLst>
          </p:cNvPr>
          <p:cNvSpPr txBox="1">
            <a:spLocks/>
          </p:cNvSpPr>
          <p:nvPr/>
        </p:nvSpPr>
        <p:spPr>
          <a:xfrm>
            <a:off x="776434" y="4640824"/>
            <a:ext cx="17049112" cy="6935176"/>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7200">
              <a:latin typeface="Raleway"/>
            </a:endParaRPr>
          </a:p>
          <a:p>
            <a:pPr algn="l"/>
            <a:endParaRPr lang="en-GB" sz="7200">
              <a:latin typeface="Raleway"/>
            </a:endParaRPr>
          </a:p>
          <a:p>
            <a:pPr algn="l"/>
            <a:endParaRPr lang="en-GB" sz="7200">
              <a:latin typeface="Raleway"/>
            </a:endParaRPr>
          </a:p>
          <a:p>
            <a:pPr algn="l"/>
            <a:endParaRPr lang="en-GB" sz="7200">
              <a:latin typeface="Raleway"/>
            </a:endParaRPr>
          </a:p>
          <a:p>
            <a:pPr algn="l"/>
            <a:endParaRPr lang="en-GB" sz="7200">
              <a:latin typeface="Raleway"/>
            </a:endParaRPr>
          </a:p>
        </p:txBody>
      </p:sp>
      <p:pic>
        <p:nvPicPr>
          <p:cNvPr id="8" name="Picture 7">
            <a:extLst>
              <a:ext uri="{FF2B5EF4-FFF2-40B4-BE49-F238E27FC236}">
                <a16:creationId xmlns:a16="http://schemas.microsoft.com/office/drawing/2014/main" id="{155884B9-9E82-4DD6-9EA8-27FD023E40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104461" y="6202206"/>
            <a:ext cx="5782020" cy="5728884"/>
          </a:xfrm>
          <a:prstGeom prst="rect">
            <a:avLst/>
          </a:prstGeom>
        </p:spPr>
      </p:pic>
      <p:sp>
        <p:nvSpPr>
          <p:cNvPr id="11" name="Title 1">
            <a:extLst>
              <a:ext uri="{FF2B5EF4-FFF2-40B4-BE49-F238E27FC236}">
                <a16:creationId xmlns:a16="http://schemas.microsoft.com/office/drawing/2014/main" id="{21C6100F-014D-459A-B392-EE055EF2810B}"/>
              </a:ext>
            </a:extLst>
          </p:cNvPr>
          <p:cNvSpPr txBox="1">
            <a:spLocks/>
          </p:cNvSpPr>
          <p:nvPr/>
        </p:nvSpPr>
        <p:spPr>
          <a:xfrm>
            <a:off x="776434" y="667008"/>
            <a:ext cx="18642533" cy="16438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8600" dirty="0">
                <a:solidFill>
                  <a:srgbClr val="257478"/>
                </a:solidFill>
                <a:latin typeface="Raleway Medium" panose="020B0603030101060003" pitchFamily="34" charset="0"/>
              </a:rPr>
              <a:t>Personal statement – the basics</a:t>
            </a:r>
          </a:p>
        </p:txBody>
      </p:sp>
      <p:sp>
        <p:nvSpPr>
          <p:cNvPr id="12" name="Title 1">
            <a:extLst>
              <a:ext uri="{FF2B5EF4-FFF2-40B4-BE49-F238E27FC236}">
                <a16:creationId xmlns:a16="http://schemas.microsoft.com/office/drawing/2014/main" id="{F9244C2C-7A6C-4196-A28B-5682FC13247E}"/>
              </a:ext>
            </a:extLst>
          </p:cNvPr>
          <p:cNvSpPr txBox="1">
            <a:spLocks/>
          </p:cNvSpPr>
          <p:nvPr/>
        </p:nvSpPr>
        <p:spPr>
          <a:xfrm>
            <a:off x="776434" y="3354402"/>
            <a:ext cx="16770198" cy="7007195"/>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indent="-1143000" algn="l">
              <a:spcAft>
                <a:spcPts val="1200"/>
              </a:spcAft>
              <a:buFont typeface="Arial" panose="020B0604020202020204" pitchFamily="34" charset="0"/>
              <a:buChar char="•"/>
            </a:pPr>
            <a:r>
              <a:rPr lang="en-GB" sz="4800" dirty="0">
                <a:latin typeface="Raleway"/>
              </a:rPr>
              <a:t>4,000 characters (including spaces)</a:t>
            </a:r>
          </a:p>
          <a:p>
            <a:pPr marL="1143000" indent="-1143000" algn="l">
              <a:spcAft>
                <a:spcPts val="3600"/>
              </a:spcAft>
              <a:buFont typeface="Arial" panose="020B0604020202020204" pitchFamily="34" charset="0"/>
              <a:buChar char="•"/>
            </a:pPr>
            <a:r>
              <a:rPr lang="en-GB" sz="4800" dirty="0">
                <a:latin typeface="Raleway"/>
              </a:rPr>
              <a:t>47 lines</a:t>
            </a:r>
          </a:p>
          <a:p>
            <a:pPr marL="1143000" indent="-1143000" algn="l">
              <a:spcAft>
                <a:spcPts val="1200"/>
              </a:spcAft>
              <a:buFont typeface="Arial" panose="020B0604020202020204" pitchFamily="34" charset="0"/>
              <a:buChar char="•"/>
            </a:pPr>
            <a:r>
              <a:rPr lang="en-GB" sz="4800" dirty="0">
                <a:latin typeface="Raleway"/>
              </a:rPr>
              <a:t>70% academic – the course and why you’ve chosen it</a:t>
            </a:r>
          </a:p>
          <a:p>
            <a:pPr marL="1143000" indent="-1143000" algn="l">
              <a:spcAft>
                <a:spcPts val="3600"/>
              </a:spcAft>
              <a:buFont typeface="Arial" panose="020B0604020202020204" pitchFamily="34" charset="0"/>
              <a:buChar char="•"/>
            </a:pPr>
            <a:r>
              <a:rPr lang="en-GB" sz="4800" dirty="0">
                <a:latin typeface="Raleway"/>
              </a:rPr>
              <a:t>30% interests – information about you and your skills</a:t>
            </a:r>
          </a:p>
          <a:p>
            <a:pPr marL="1143000" indent="-1143000" algn="l">
              <a:spcAft>
                <a:spcPts val="3600"/>
              </a:spcAft>
              <a:buFont typeface="Arial" panose="020B0604020202020204" pitchFamily="34" charset="0"/>
              <a:buChar char="•"/>
            </a:pPr>
            <a:r>
              <a:rPr lang="en-GB" sz="4800" dirty="0">
                <a:latin typeface="Raleway"/>
              </a:rPr>
              <a:t>If applying to Oxford or Cambridge make it 90%/10%</a:t>
            </a:r>
          </a:p>
          <a:p>
            <a:pPr marL="1143000" indent="-1143000" algn="l">
              <a:spcAft>
                <a:spcPts val="3600"/>
              </a:spcAft>
              <a:buFont typeface="Arial" panose="020B0604020202020204" pitchFamily="34" charset="0"/>
              <a:buChar char="•"/>
            </a:pPr>
            <a:r>
              <a:rPr lang="en-GB" sz="4800" dirty="0">
                <a:latin typeface="Raleway"/>
              </a:rPr>
              <a:t>Personal to you – reflect your abilities, understanding and personality</a:t>
            </a:r>
          </a:p>
          <a:p>
            <a:pPr marL="1143000" indent="-1143000" algn="l">
              <a:spcAft>
                <a:spcPts val="3600"/>
              </a:spcAft>
              <a:buFont typeface="Arial" panose="020B0604020202020204" pitchFamily="34" charset="0"/>
              <a:buChar char="•"/>
            </a:pPr>
            <a:r>
              <a:rPr lang="en-GB" sz="4800" dirty="0">
                <a:latin typeface="Raleway"/>
              </a:rPr>
              <a:t>Only write 1 personal statement for all 5 choices</a:t>
            </a:r>
          </a:p>
        </p:txBody>
      </p:sp>
      <p:pic>
        <p:nvPicPr>
          <p:cNvPr id="6146" name="Picture 2">
            <a:extLst>
              <a:ext uri="{FF2B5EF4-FFF2-40B4-BE49-F238E27FC236}">
                <a16:creationId xmlns:a16="http://schemas.microsoft.com/office/drawing/2014/main" id="{FD9A9F51-F848-4217-9623-136E529595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104461" y="162627"/>
            <a:ext cx="5782020" cy="578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additive="base">
                                        <p:cTn id="2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 calcmode="lin" valueType="num">
                                      <p:cBhvr additive="base">
                                        <p:cTn id="3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anim calcmode="lin" valueType="num">
                                      <p:cBhvr additive="base">
                                        <p:cTn id="3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 calcmode="lin" valueType="num">
                                      <p:cBhvr additive="base">
                                        <p:cTn id="4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12E807-6FF7-4FBB-BB1F-8FB9087D87F1}"/>
              </a:ext>
            </a:extLst>
          </p:cNvPr>
          <p:cNvSpPr txBox="1">
            <a:spLocks/>
          </p:cNvSpPr>
          <p:nvPr/>
        </p:nvSpPr>
        <p:spPr>
          <a:xfrm>
            <a:off x="446048" y="0"/>
            <a:ext cx="17552020" cy="1587280"/>
          </a:xfrm>
          <a:prstGeom prst="rect">
            <a:avLst/>
          </a:prstGeom>
        </p:spPr>
        <p:txBody>
          <a:bodyPr vert="horz" lIns="182880" tIns="91440" rIns="182880" bIns="9144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a:defRPr/>
            </a:pPr>
            <a:r>
              <a:rPr lang="en-GB" sz="7400" dirty="0">
                <a:solidFill>
                  <a:srgbClr val="257478"/>
                </a:solidFill>
                <a:latin typeface="Raleway Medium" panose="020B0603030101060003" pitchFamily="34" charset="0"/>
              </a:rPr>
              <a:t>What are admissions tutors looking for?</a:t>
            </a:r>
          </a:p>
        </p:txBody>
      </p:sp>
      <p:sp>
        <p:nvSpPr>
          <p:cNvPr id="6" name="Content Placeholder 2">
            <a:extLst>
              <a:ext uri="{FF2B5EF4-FFF2-40B4-BE49-F238E27FC236}">
                <a16:creationId xmlns:a16="http://schemas.microsoft.com/office/drawing/2014/main" id="{380CA1CC-B47D-40CC-AD8F-E42E91BF81D8}"/>
              </a:ext>
            </a:extLst>
          </p:cNvPr>
          <p:cNvSpPr txBox="1">
            <a:spLocks/>
          </p:cNvSpPr>
          <p:nvPr/>
        </p:nvSpPr>
        <p:spPr>
          <a:xfrm>
            <a:off x="1075107" y="2404555"/>
            <a:ext cx="17959691" cy="9813074"/>
          </a:xfrm>
          <a:prstGeom prst="rect">
            <a:avLst/>
          </a:prstGeom>
        </p:spPr>
        <p:txBody>
          <a:bodyPr vert="horz" lIns="182880" tIns="91440" rIns="182880" bIns="9144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828800">
              <a:lnSpc>
                <a:spcPct val="100000"/>
              </a:lnSpc>
              <a:spcBef>
                <a:spcPts val="0"/>
              </a:spcBef>
              <a:spcAft>
                <a:spcPts val="4800"/>
              </a:spcAft>
              <a:defRPr/>
            </a:pPr>
            <a:r>
              <a:rPr lang="en-GB" sz="5900" dirty="0">
                <a:solidFill>
                  <a:prstClr val="black"/>
                </a:solidFill>
                <a:latin typeface="Raleway" pitchFamily="2" charset="0"/>
                <a:cs typeface="Arial" panose="020B0604020202020204" pitchFamily="34" charset="0"/>
              </a:rPr>
              <a:t>Evidence of </a:t>
            </a:r>
            <a:r>
              <a:rPr lang="en-GB" sz="5900" b="1" dirty="0">
                <a:solidFill>
                  <a:prstClr val="black"/>
                </a:solidFill>
                <a:latin typeface="Raleway" pitchFamily="2" charset="0"/>
                <a:cs typeface="Arial" panose="020B0604020202020204" pitchFamily="34" charset="0"/>
              </a:rPr>
              <a:t>academic ability</a:t>
            </a:r>
            <a:r>
              <a:rPr lang="en-GB" sz="5900" dirty="0">
                <a:solidFill>
                  <a:prstClr val="black"/>
                </a:solidFill>
                <a:latin typeface="Raleway" pitchFamily="2" charset="0"/>
                <a:cs typeface="Arial" panose="020B0604020202020204" pitchFamily="34" charset="0"/>
              </a:rPr>
              <a:t> - your grades, but also from the information you give us</a:t>
            </a:r>
          </a:p>
          <a:p>
            <a:pPr algn="l" defTabSz="1828800">
              <a:lnSpc>
                <a:spcPct val="100000"/>
              </a:lnSpc>
              <a:spcBef>
                <a:spcPts val="0"/>
              </a:spcBef>
              <a:spcAft>
                <a:spcPts val="4800"/>
              </a:spcAft>
              <a:defRPr/>
            </a:pPr>
            <a:r>
              <a:rPr lang="en-GB" sz="5900" dirty="0">
                <a:solidFill>
                  <a:prstClr val="black"/>
                </a:solidFill>
                <a:latin typeface="Raleway" pitchFamily="2" charset="0"/>
                <a:cs typeface="Arial" panose="020B0604020202020204" pitchFamily="34" charset="0"/>
              </a:rPr>
              <a:t>A genuine </a:t>
            </a:r>
            <a:r>
              <a:rPr lang="en-GB" sz="5900" b="1" dirty="0">
                <a:solidFill>
                  <a:prstClr val="black"/>
                </a:solidFill>
                <a:latin typeface="Raleway" pitchFamily="2" charset="0"/>
                <a:cs typeface="Arial" panose="020B0604020202020204" pitchFamily="34" charset="0"/>
              </a:rPr>
              <a:t>interest in the subject </a:t>
            </a:r>
            <a:r>
              <a:rPr lang="en-GB" sz="5900" dirty="0">
                <a:solidFill>
                  <a:prstClr val="black"/>
                </a:solidFill>
                <a:latin typeface="Raleway" pitchFamily="2" charset="0"/>
                <a:cs typeface="Arial" panose="020B0604020202020204" pitchFamily="34" charset="0"/>
              </a:rPr>
              <a:t>and a desire to learn more about it</a:t>
            </a:r>
          </a:p>
          <a:p>
            <a:pPr algn="l" defTabSz="1828800">
              <a:lnSpc>
                <a:spcPct val="100000"/>
              </a:lnSpc>
              <a:spcBef>
                <a:spcPts val="0"/>
              </a:spcBef>
              <a:spcAft>
                <a:spcPts val="4800"/>
              </a:spcAft>
              <a:defRPr/>
            </a:pPr>
            <a:r>
              <a:rPr lang="en-GB" sz="5900" dirty="0">
                <a:solidFill>
                  <a:prstClr val="black"/>
                </a:solidFill>
                <a:latin typeface="Raleway" pitchFamily="2" charset="0"/>
                <a:cs typeface="Arial" panose="020B0604020202020204" pitchFamily="34" charset="0"/>
              </a:rPr>
              <a:t>A </a:t>
            </a:r>
            <a:r>
              <a:rPr lang="en-GB" sz="5900" b="1" dirty="0">
                <a:solidFill>
                  <a:prstClr val="black"/>
                </a:solidFill>
                <a:latin typeface="Raleway" pitchFamily="2" charset="0"/>
                <a:cs typeface="Arial" panose="020B0604020202020204" pitchFamily="34" charset="0"/>
              </a:rPr>
              <a:t>commitment to the profession </a:t>
            </a:r>
            <a:r>
              <a:rPr lang="en-GB" sz="5900" dirty="0">
                <a:solidFill>
                  <a:prstClr val="black"/>
                </a:solidFill>
                <a:latin typeface="Raleway" pitchFamily="2" charset="0"/>
                <a:cs typeface="Arial" panose="020B0604020202020204" pitchFamily="34" charset="0"/>
              </a:rPr>
              <a:t>(if it’s a vocational course) and an understanding of what it’s like to work in that industry</a:t>
            </a:r>
          </a:p>
          <a:p>
            <a:pPr algn="l" defTabSz="1828800">
              <a:lnSpc>
                <a:spcPct val="100000"/>
              </a:lnSpc>
              <a:spcBef>
                <a:spcPts val="0"/>
              </a:spcBef>
              <a:spcAft>
                <a:spcPts val="4800"/>
              </a:spcAft>
              <a:defRPr/>
            </a:pPr>
            <a:r>
              <a:rPr lang="en-GB" sz="5900" b="1" dirty="0">
                <a:solidFill>
                  <a:prstClr val="black"/>
                </a:solidFill>
                <a:latin typeface="Raleway" pitchFamily="2" charset="0"/>
                <a:cs typeface="Arial" panose="020B0604020202020204" pitchFamily="34" charset="0"/>
              </a:rPr>
              <a:t>Qualities and skills </a:t>
            </a:r>
            <a:r>
              <a:rPr lang="en-GB" sz="5900" dirty="0">
                <a:solidFill>
                  <a:prstClr val="black"/>
                </a:solidFill>
                <a:latin typeface="Raleway" pitchFamily="2" charset="0"/>
                <a:cs typeface="Arial" panose="020B0604020202020204" pitchFamily="34" charset="0"/>
              </a:rPr>
              <a:t>that make you suitable for your chosen course/career</a:t>
            </a:r>
          </a:p>
          <a:p>
            <a:pPr algn="l" defTabSz="1828800">
              <a:spcBef>
                <a:spcPts val="0"/>
              </a:spcBef>
              <a:spcAft>
                <a:spcPts val="4800"/>
              </a:spcAft>
              <a:defRPr/>
            </a:pPr>
            <a:r>
              <a:rPr lang="en-GB" sz="5900" b="1" dirty="0">
                <a:solidFill>
                  <a:prstClr val="black"/>
                </a:solidFill>
                <a:latin typeface="Raleway" panose="020B0503030101060003"/>
              </a:rPr>
              <a:t>Well written </a:t>
            </a:r>
            <a:r>
              <a:rPr lang="en-GB" sz="5900" dirty="0">
                <a:solidFill>
                  <a:prstClr val="black"/>
                </a:solidFill>
                <a:latin typeface="Raleway" panose="020B0503030101060003"/>
              </a:rPr>
              <a:t>– no spelling/grammar mistakes</a:t>
            </a:r>
          </a:p>
          <a:p>
            <a:pPr algn="l" defTabSz="1828800">
              <a:spcBef>
                <a:spcPts val="0"/>
              </a:spcBef>
              <a:defRPr/>
            </a:pPr>
            <a:r>
              <a:rPr lang="en-GB" sz="5900" b="1" dirty="0">
                <a:solidFill>
                  <a:prstClr val="black"/>
                </a:solidFill>
                <a:latin typeface="Raleway" panose="020B0503030101060003"/>
              </a:rPr>
              <a:t>Balance </a:t>
            </a:r>
            <a:r>
              <a:rPr lang="en-GB" sz="5900" dirty="0">
                <a:solidFill>
                  <a:prstClr val="black"/>
                </a:solidFill>
                <a:latin typeface="Raleway" panose="020B0503030101060003"/>
              </a:rPr>
              <a:t>– don’t forget 70/30 (or 90/10) split</a:t>
            </a:r>
          </a:p>
          <a:p>
            <a:pPr marL="914400" lvl="1" algn="l" defTabSz="1828800">
              <a:spcBef>
                <a:spcPts val="1000"/>
              </a:spcBef>
              <a:defRPr/>
            </a:pPr>
            <a:endParaRPr lang="en-GB" sz="5400" dirty="0">
              <a:solidFill>
                <a:prstClr val="black"/>
              </a:solidFill>
              <a:latin typeface="Calibri" panose="020F0502020204030204"/>
            </a:endParaRPr>
          </a:p>
          <a:p>
            <a:pPr algn="l" defTabSz="1828800">
              <a:spcBef>
                <a:spcPts val="2000"/>
              </a:spcBef>
              <a:defRPr/>
            </a:pPr>
            <a:endParaRPr lang="en-GB" sz="5400" dirty="0">
              <a:solidFill>
                <a:prstClr val="black"/>
              </a:solidFill>
              <a:latin typeface="Calibri" panose="020F0502020204030204"/>
            </a:endParaRPr>
          </a:p>
        </p:txBody>
      </p:sp>
      <p:pic>
        <p:nvPicPr>
          <p:cNvPr id="5122" name="Picture 2" descr="See the source image">
            <a:extLst>
              <a:ext uri="{FF2B5EF4-FFF2-40B4-BE49-F238E27FC236}">
                <a16:creationId xmlns:a16="http://schemas.microsoft.com/office/drawing/2014/main" id="{690CBB39-FE06-4CBE-A438-CE4C79D8D3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34798" y="6356195"/>
            <a:ext cx="5081571" cy="55607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23910230"/>
      </p:ext>
    </p:extLst>
  </p:cSld>
  <p:clrMapOvr>
    <a:masterClrMapping/>
  </p:clrMapOvr>
  <mc:AlternateContent xmlns:mc="http://schemas.openxmlformats.org/markup-compatibility/2006" xmlns:p14="http://schemas.microsoft.com/office/powerpoint/2010/main">
    <mc:Choice Requires="p14">
      <p:transition spd="slow" p14:dur="2000" advTm="102559"/>
    </mc:Choice>
    <mc:Fallback xmlns="">
      <p:transition spd="slow" advTm="102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EEA761-9886-4EEF-B6F3-5A7E3B15B543}"/>
              </a:ext>
            </a:extLst>
          </p:cNvPr>
          <p:cNvSpPr txBox="1">
            <a:spLocks/>
          </p:cNvSpPr>
          <p:nvPr/>
        </p:nvSpPr>
        <p:spPr>
          <a:xfrm>
            <a:off x="743976" y="-266360"/>
            <a:ext cx="21995256" cy="1587280"/>
          </a:xfrm>
          <a:prstGeom prst="rect">
            <a:avLst/>
          </a:prstGeom>
        </p:spPr>
        <p:txBody>
          <a:bodyPr vert="horz" lIns="182880" tIns="91440" rIns="182880" bIns="9144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7200">
                <a:solidFill>
                  <a:srgbClr val="257478"/>
                </a:solidFill>
                <a:latin typeface="Raleway Medium" panose="020B0603030101060003" pitchFamily="34" charset="0"/>
              </a:rPr>
              <a:t>How can I evidence my understanding and interest?</a:t>
            </a:r>
          </a:p>
        </p:txBody>
      </p:sp>
      <p:sp>
        <p:nvSpPr>
          <p:cNvPr id="9" name="Content Placeholder 2">
            <a:extLst>
              <a:ext uri="{FF2B5EF4-FFF2-40B4-BE49-F238E27FC236}">
                <a16:creationId xmlns:a16="http://schemas.microsoft.com/office/drawing/2014/main" id="{51AFEC58-5C4D-4A3C-9C8A-5D82ABFFEB96}"/>
              </a:ext>
            </a:extLst>
          </p:cNvPr>
          <p:cNvSpPr txBox="1">
            <a:spLocks/>
          </p:cNvSpPr>
          <p:nvPr/>
        </p:nvSpPr>
        <p:spPr>
          <a:xfrm>
            <a:off x="743976" y="1972107"/>
            <a:ext cx="19035940" cy="11995348"/>
          </a:xfrm>
          <a:prstGeom prst="rect">
            <a:avLst/>
          </a:prstGeom>
        </p:spPr>
        <p:txBody>
          <a:bodyPr vert="horz" lIns="182880" tIns="9144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Font typeface="Arial" panose="020B0604020202020204" pitchFamily="34" charset="0"/>
              <a:buChar char="•"/>
            </a:pPr>
            <a:r>
              <a:rPr lang="en-GB" sz="4800" dirty="0">
                <a:latin typeface="Raleway" panose="020B0503030101060003"/>
              </a:rPr>
              <a:t>Show off what you know, focus on the detail</a:t>
            </a:r>
          </a:p>
          <a:p>
            <a:pPr marL="684000" lvl="1"/>
            <a:r>
              <a:rPr lang="en-GB" sz="4000" i="1" dirty="0">
                <a:latin typeface="Raleway" panose="020B0503030101060003"/>
              </a:rPr>
              <a:t>My biomechanics module helped me gain a greater understanding of how muscles, bones, tendons, and ligaments work together to produce movement which allowed me to research how this is affected as people age.​</a:t>
            </a:r>
          </a:p>
          <a:p>
            <a:pPr marL="685800" indent="-685800" algn="l">
              <a:spcBef>
                <a:spcPts val="3600"/>
              </a:spcBef>
              <a:buFont typeface="Arial" panose="020B0604020202020204" pitchFamily="34" charset="0"/>
              <a:buChar char="•"/>
            </a:pPr>
            <a:r>
              <a:rPr lang="en-GB" sz="4800" dirty="0">
                <a:latin typeface="Raleway" panose="020B0503030101060003"/>
              </a:rPr>
              <a:t>Have you studied it before? </a:t>
            </a:r>
            <a:r>
              <a:rPr lang="en-GB" sz="4600" dirty="0">
                <a:latin typeface="Raleway" panose="020B0503030101060003"/>
              </a:rPr>
              <a:t>What does it involve? But what else?</a:t>
            </a:r>
          </a:p>
          <a:p>
            <a:pPr marL="685800" indent="-685800" algn="l">
              <a:spcBef>
                <a:spcPts val="3600"/>
              </a:spcBef>
              <a:buFont typeface="Arial" panose="020B0604020202020204" pitchFamily="34" charset="0"/>
              <a:buChar char="•"/>
            </a:pPr>
            <a:r>
              <a:rPr lang="en-GB" sz="4600" dirty="0">
                <a:latin typeface="Raleway" panose="020B0503030101060003"/>
              </a:rPr>
              <a:t>Both for previous and new subjects - What have you done?</a:t>
            </a:r>
          </a:p>
          <a:p>
            <a:pPr fontAlgn="base">
              <a:spcBef>
                <a:spcPts val="0"/>
              </a:spcBef>
            </a:pPr>
            <a:r>
              <a:rPr lang="en-GB" sz="4000" dirty="0">
                <a:latin typeface="Raleway" panose="020B0503030101060003"/>
              </a:rPr>
              <a:t>Trips</a:t>
            </a:r>
            <a:r>
              <a:rPr lang="en-US" sz="4000" dirty="0">
                <a:latin typeface="Raleway" panose="020B0503030101060003"/>
              </a:rPr>
              <a:t>​</a:t>
            </a:r>
          </a:p>
          <a:p>
            <a:pPr fontAlgn="base">
              <a:spcBef>
                <a:spcPts val="0"/>
              </a:spcBef>
            </a:pPr>
            <a:r>
              <a:rPr lang="en-GB" sz="4000" dirty="0">
                <a:latin typeface="Raleway" panose="020B0503030101060003"/>
              </a:rPr>
              <a:t>Watched</a:t>
            </a:r>
            <a:r>
              <a:rPr lang="en-US" sz="4000" dirty="0">
                <a:latin typeface="Raleway" panose="020B0503030101060003"/>
              </a:rPr>
              <a:t>​ documentaries</a:t>
            </a:r>
          </a:p>
          <a:p>
            <a:pPr fontAlgn="base">
              <a:spcBef>
                <a:spcPts val="0"/>
              </a:spcBef>
            </a:pPr>
            <a:r>
              <a:rPr lang="en-GB" sz="4000" dirty="0">
                <a:latin typeface="Raleway" panose="020B0503030101060003"/>
              </a:rPr>
              <a:t>Read</a:t>
            </a:r>
            <a:r>
              <a:rPr lang="en-US" sz="4000" dirty="0">
                <a:latin typeface="Raleway" panose="020B0503030101060003"/>
              </a:rPr>
              <a:t>​ journals or books</a:t>
            </a:r>
          </a:p>
          <a:p>
            <a:pPr fontAlgn="base">
              <a:spcBef>
                <a:spcPts val="0"/>
              </a:spcBef>
            </a:pPr>
            <a:r>
              <a:rPr lang="en-GB" sz="4000" dirty="0">
                <a:latin typeface="Raleway" panose="020B0503030101060003"/>
              </a:rPr>
              <a:t>Voluntary or paid work</a:t>
            </a:r>
            <a:r>
              <a:rPr lang="en-US" sz="4000" dirty="0">
                <a:latin typeface="Raleway" panose="020B0503030101060003"/>
              </a:rPr>
              <a:t>​</a:t>
            </a:r>
          </a:p>
          <a:p>
            <a:pPr fontAlgn="base">
              <a:spcBef>
                <a:spcPts val="0"/>
              </a:spcBef>
              <a:spcAft>
                <a:spcPts val="1200"/>
              </a:spcAft>
            </a:pPr>
            <a:r>
              <a:rPr lang="en-GB" sz="4000" dirty="0">
                <a:latin typeface="Raleway" panose="020B0503030101060003"/>
              </a:rPr>
              <a:t>Listened to visiting speakers</a:t>
            </a:r>
            <a:r>
              <a:rPr lang="en-US" sz="4600" dirty="0">
                <a:latin typeface="Raleway" panose="020B0503030101060003"/>
              </a:rPr>
              <a:t>​</a:t>
            </a:r>
          </a:p>
          <a:p>
            <a:pPr marL="685800" indent="-685800" algn="l" fontAlgn="base">
              <a:buFont typeface="Arial" panose="020B0604020202020204" pitchFamily="34" charset="0"/>
              <a:buChar char="•"/>
            </a:pPr>
            <a:r>
              <a:rPr lang="en-GB" sz="4600" dirty="0">
                <a:latin typeface="Raleway" panose="020B0503030101060003"/>
              </a:rPr>
              <a:t>What can you make links to – in society, what you know is happening, news, changes, trends.</a:t>
            </a:r>
            <a:r>
              <a:rPr lang="en-US" sz="4600" dirty="0">
                <a:latin typeface="Raleway" panose="020B0503030101060003"/>
              </a:rPr>
              <a:t>​</a:t>
            </a:r>
          </a:p>
        </p:txBody>
      </p:sp>
      <p:pic>
        <p:nvPicPr>
          <p:cNvPr id="3074" name="Picture 2" descr="Documentary — RT">
            <a:extLst>
              <a:ext uri="{FF2B5EF4-FFF2-40B4-BE49-F238E27FC236}">
                <a16:creationId xmlns:a16="http://schemas.microsoft.com/office/drawing/2014/main" id="{C885C3F4-530D-4AD6-A662-FCB1D22E14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40761" y="8311403"/>
            <a:ext cx="6107358" cy="343249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Academic Mafia – What's in a Brain">
            <a:extLst>
              <a:ext uri="{FF2B5EF4-FFF2-40B4-BE49-F238E27FC236}">
                <a16:creationId xmlns:a16="http://schemas.microsoft.com/office/drawing/2014/main" id="{964A3FD9-8B1D-4C00-8221-A1105D972A5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298277" y="2095250"/>
            <a:ext cx="3749842" cy="60481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 calcmode="lin" valueType="num">
                                      <p:cBhvr additive="base">
                                        <p:cTn id="39"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anim calcmode="lin" valueType="num">
                                      <p:cBhvr additive="base">
                                        <p:cTn id="4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0901979-C22D-4DEC-90A3-EF3A16AB298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906742" y="2003727"/>
            <a:ext cx="21031200" cy="97085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2CCBF0-E69E-4A8C-8EC8-A80234394C2B}"/>
              </a:ext>
            </a:extLst>
          </p:cNvPr>
          <p:cNvSpPr/>
          <p:nvPr/>
        </p:nvSpPr>
        <p:spPr>
          <a:xfrm>
            <a:off x="2906744" y="6296298"/>
            <a:ext cx="19107148" cy="1776548"/>
          </a:xfrm>
          <a:prstGeom prst="roundRect">
            <a:avLst/>
          </a:prstGeom>
          <a:noFill/>
          <a:ln w="76200">
            <a:solidFill>
              <a:srgbClr val="6B2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sp>
        <p:nvSpPr>
          <p:cNvPr id="7" name="Rectangle: Rounded Corners 6">
            <a:extLst>
              <a:ext uri="{FF2B5EF4-FFF2-40B4-BE49-F238E27FC236}">
                <a16:creationId xmlns:a16="http://schemas.microsoft.com/office/drawing/2014/main" id="{9D0EE6DE-2A3C-4E4D-A79D-A964C5ADD207}"/>
              </a:ext>
            </a:extLst>
          </p:cNvPr>
          <p:cNvSpPr/>
          <p:nvPr/>
        </p:nvSpPr>
        <p:spPr>
          <a:xfrm>
            <a:off x="3355315" y="9802367"/>
            <a:ext cx="8244502" cy="724618"/>
          </a:xfrm>
          <a:prstGeom prst="roundRect">
            <a:avLst/>
          </a:prstGeom>
          <a:noFill/>
          <a:ln w="76200">
            <a:solidFill>
              <a:srgbClr val="6B2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sp>
        <p:nvSpPr>
          <p:cNvPr id="8" name="Rectangle 7">
            <a:extLst>
              <a:ext uri="{FF2B5EF4-FFF2-40B4-BE49-F238E27FC236}">
                <a16:creationId xmlns:a16="http://schemas.microsoft.com/office/drawing/2014/main" id="{7AE11C63-9418-4EE1-8C92-362467DE04AB}"/>
              </a:ext>
            </a:extLst>
          </p:cNvPr>
          <p:cNvSpPr/>
          <p:nvPr/>
        </p:nvSpPr>
        <p:spPr>
          <a:xfrm>
            <a:off x="446057" y="273989"/>
            <a:ext cx="22836730" cy="1077218"/>
          </a:xfrm>
          <a:prstGeom prst="rect">
            <a:avLst/>
          </a:prstGeom>
        </p:spPr>
        <p:txBody>
          <a:bodyPr wrap="square">
            <a:spAutoFit/>
          </a:bodyPr>
          <a:lstStyle/>
          <a:p>
            <a:r>
              <a:rPr lang="en-GB" sz="6400" dirty="0">
                <a:solidFill>
                  <a:srgbClr val="257478"/>
                </a:solidFill>
                <a:latin typeface="Raleway Medium" panose="020B0603030101060003"/>
              </a:rPr>
              <a:t>Course Modules: BA (Hons) Primary Education (with QTS</a:t>
            </a:r>
            <a:r>
              <a:rPr lang="en-GB" sz="4000" dirty="0">
                <a:solidFill>
                  <a:srgbClr val="257478"/>
                </a:solidFill>
                <a:latin typeface="Raleway Medium" panose="020B0603030101060003"/>
              </a:rPr>
              <a:t>)</a:t>
            </a:r>
            <a:endParaRPr lang="en-GB" sz="4000" dirty="0">
              <a:solidFill>
                <a:srgbClr val="257478"/>
              </a:solidFill>
            </a:endParaRPr>
          </a:p>
        </p:txBody>
      </p:sp>
    </p:spTree>
    <p:extLst>
      <p:ext uri="{BB962C8B-B14F-4D97-AF65-F5344CB8AC3E}">
        <p14:creationId xmlns:p14="http://schemas.microsoft.com/office/powerpoint/2010/main" val="4166919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DBB31-2E44-4EEF-9A81-5C9114DE5B2E}"/>
              </a:ext>
            </a:extLst>
          </p:cNvPr>
          <p:cNvSpPr/>
          <p:nvPr/>
        </p:nvSpPr>
        <p:spPr>
          <a:xfrm>
            <a:off x="10058401" y="7272670"/>
            <a:ext cx="2339162" cy="318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1DCFCF52-DDBE-4985-9C3A-D1AB41A970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77985" y="6917570"/>
            <a:ext cx="6304420" cy="4850862"/>
          </a:xfrm>
          <a:prstGeom prst="rect">
            <a:avLst/>
          </a:prstGeom>
        </p:spPr>
      </p:pic>
      <p:sp>
        <p:nvSpPr>
          <p:cNvPr id="6" name="Rectangle 5">
            <a:extLst>
              <a:ext uri="{FF2B5EF4-FFF2-40B4-BE49-F238E27FC236}">
                <a16:creationId xmlns:a16="http://schemas.microsoft.com/office/drawing/2014/main" id="{DC583A58-BBFF-4F8D-ACE2-836C865BD9A4}"/>
              </a:ext>
            </a:extLst>
          </p:cNvPr>
          <p:cNvSpPr/>
          <p:nvPr/>
        </p:nvSpPr>
        <p:spPr>
          <a:xfrm>
            <a:off x="9790773" y="6439989"/>
            <a:ext cx="1738506" cy="252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prstTxWarp prst="textNoShape">
              <a:avLst/>
            </a:prstTxWarp>
            <a:noAutofit/>
          </a:bodyPr>
          <a:lstStyle/>
          <a:p>
            <a:pPr algn="l" defTabSz="1828800" rtl="0">
              <a:defRPr/>
            </a:pPr>
            <a:endParaRPr lang="en-GB" sz="3600" kern="1200">
              <a:solidFill>
                <a:prstClr val="white"/>
              </a:solidFill>
              <a:latin typeface="Calibri" panose="020F0502020204030204"/>
            </a:endParaRPr>
          </a:p>
        </p:txBody>
      </p:sp>
      <p:sp>
        <p:nvSpPr>
          <p:cNvPr id="9" name="Title 1">
            <a:extLst>
              <a:ext uri="{FF2B5EF4-FFF2-40B4-BE49-F238E27FC236}">
                <a16:creationId xmlns:a16="http://schemas.microsoft.com/office/drawing/2014/main" id="{9E1C564E-BE3E-4AF1-8554-110F25D0B388}"/>
              </a:ext>
            </a:extLst>
          </p:cNvPr>
          <p:cNvSpPr txBox="1">
            <a:spLocks/>
          </p:cNvSpPr>
          <p:nvPr/>
        </p:nvSpPr>
        <p:spPr>
          <a:xfrm>
            <a:off x="446048" y="1151734"/>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a:defRPr/>
            </a:pPr>
            <a:r>
              <a:rPr lang="en-GB" sz="6600">
                <a:solidFill>
                  <a:srgbClr val="257478"/>
                </a:solidFill>
                <a:latin typeface="Raleway Medium" panose="020B0603030101060003" pitchFamily="34" charset="0"/>
              </a:rPr>
              <a:t>How can I write one personal statement that’s relevant to all my choices?</a:t>
            </a:r>
          </a:p>
        </p:txBody>
      </p:sp>
      <p:sp>
        <p:nvSpPr>
          <p:cNvPr id="11" name="Content Placeholder 2">
            <a:extLst>
              <a:ext uri="{FF2B5EF4-FFF2-40B4-BE49-F238E27FC236}">
                <a16:creationId xmlns:a16="http://schemas.microsoft.com/office/drawing/2014/main" id="{58558D7E-5BF9-48E1-A2EE-B851A467C1AC}"/>
              </a:ext>
            </a:extLst>
          </p:cNvPr>
          <p:cNvSpPr txBox="1">
            <a:spLocks/>
          </p:cNvSpPr>
          <p:nvPr/>
        </p:nvSpPr>
        <p:spPr>
          <a:xfrm>
            <a:off x="624436" y="3121466"/>
            <a:ext cx="16570744" cy="8646966"/>
          </a:xfrm>
          <a:prstGeom prst="rect">
            <a:avLst/>
          </a:prstGeom>
        </p:spPr>
        <p:txBody>
          <a:bodyPr vert="horz" lIns="182880" tIns="9144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defTabSz="1828800">
              <a:lnSpc>
                <a:spcPct val="100000"/>
              </a:lnSpc>
              <a:spcBef>
                <a:spcPts val="2000"/>
              </a:spcBef>
              <a:buFont typeface="Arial" panose="020B0604020202020204" pitchFamily="34" charset="0"/>
              <a:buChar char="•"/>
              <a:defRPr/>
            </a:pPr>
            <a:r>
              <a:rPr lang="en-GB" sz="4700" dirty="0">
                <a:solidFill>
                  <a:prstClr val="black"/>
                </a:solidFill>
                <a:latin typeface="Raleway" panose="020B0503030101060003"/>
              </a:rPr>
              <a:t>For combined honours:</a:t>
            </a:r>
          </a:p>
          <a:p>
            <a:pPr marL="1828800" lvl="1" indent="-914400" algn="l" defTabSz="1828800">
              <a:lnSpc>
                <a:spcPct val="100000"/>
              </a:lnSpc>
              <a:spcBef>
                <a:spcPts val="1000"/>
              </a:spcBef>
              <a:buFont typeface="Arial" panose="020B0604020202020204" pitchFamily="34" charset="0"/>
              <a:buChar char="•"/>
              <a:defRPr/>
            </a:pPr>
            <a:r>
              <a:rPr lang="en-GB" sz="4700" dirty="0">
                <a:solidFill>
                  <a:prstClr val="black"/>
                </a:solidFill>
                <a:latin typeface="Raleway" panose="020B0503030101060003"/>
              </a:rPr>
              <a:t>Refer to both subjects (in degree balance)</a:t>
            </a:r>
          </a:p>
          <a:p>
            <a:pPr marL="1828800" lvl="1" indent="-914400" algn="l" defTabSz="1828800">
              <a:lnSpc>
                <a:spcPct val="100000"/>
              </a:lnSpc>
              <a:spcBef>
                <a:spcPts val="1000"/>
              </a:spcBef>
              <a:buFont typeface="Arial" panose="020B0604020202020204" pitchFamily="34" charset="0"/>
              <a:buChar char="•"/>
              <a:defRPr/>
            </a:pPr>
            <a:r>
              <a:rPr lang="en-GB" sz="4700" dirty="0">
                <a:solidFill>
                  <a:prstClr val="black"/>
                </a:solidFill>
                <a:latin typeface="Raleway" panose="020B0503030101060003"/>
              </a:rPr>
              <a:t>Find common skills necessary for both subjects</a:t>
            </a:r>
          </a:p>
          <a:p>
            <a:pPr marL="914400" indent="-914400" algn="l" defTabSz="1828800">
              <a:lnSpc>
                <a:spcPct val="100000"/>
              </a:lnSpc>
              <a:spcBef>
                <a:spcPts val="3600"/>
              </a:spcBef>
              <a:buFont typeface="Arial" panose="020B0604020202020204" pitchFamily="34" charset="0"/>
              <a:buChar char="•"/>
              <a:defRPr/>
            </a:pPr>
            <a:r>
              <a:rPr lang="en-GB" sz="4700" dirty="0">
                <a:solidFill>
                  <a:prstClr val="black"/>
                </a:solidFill>
                <a:latin typeface="Raleway" panose="020B0503030101060003"/>
              </a:rPr>
              <a:t>For different courses, find similarities and expand on common themes</a:t>
            </a:r>
          </a:p>
          <a:p>
            <a:pPr marL="914400" indent="-914400" algn="l" defTabSz="1828800">
              <a:lnSpc>
                <a:spcPct val="100000"/>
              </a:lnSpc>
              <a:spcBef>
                <a:spcPts val="3600"/>
              </a:spcBef>
              <a:buFont typeface="Arial" panose="020B0604020202020204" pitchFamily="34" charset="0"/>
              <a:buChar char="•"/>
              <a:defRPr/>
            </a:pPr>
            <a:r>
              <a:rPr lang="en-GB" sz="4700" dirty="0">
                <a:solidFill>
                  <a:prstClr val="black"/>
                </a:solidFill>
                <a:latin typeface="Raleway" panose="020B0503030101060003"/>
              </a:rPr>
              <a:t>For something like Philosophy, Politics &amp; Economics or Liberal Arts where you may not find 5 universities offering that exact course focus on your subject at other universities – it may be Politics, and then link the other elements to it</a:t>
            </a:r>
          </a:p>
          <a:p>
            <a:pPr marL="914400" lvl="1" algn="l" defTabSz="1828800">
              <a:spcBef>
                <a:spcPts val="1000"/>
              </a:spcBef>
              <a:defRPr/>
            </a:pPr>
            <a:endParaRPr lang="en-GB" sz="4800" dirty="0">
              <a:solidFill>
                <a:prstClr val="black"/>
              </a:solidFill>
              <a:latin typeface="Raleway" panose="020B0503030101060003"/>
            </a:endParaRPr>
          </a:p>
          <a:p>
            <a:pPr algn="l" defTabSz="1828800">
              <a:spcBef>
                <a:spcPts val="2000"/>
              </a:spcBef>
              <a:defRPr/>
            </a:pPr>
            <a:endParaRPr lang="en-GB" sz="5400" dirty="0">
              <a:solidFill>
                <a:prstClr val="black"/>
              </a:solidFill>
              <a:latin typeface="Calibri" panose="020F0502020204030204"/>
            </a:endParaRPr>
          </a:p>
        </p:txBody>
      </p:sp>
      <p:pic>
        <p:nvPicPr>
          <p:cNvPr id="7170" name="Picture 2">
            <a:extLst>
              <a:ext uri="{FF2B5EF4-FFF2-40B4-BE49-F238E27FC236}">
                <a16:creationId xmlns:a16="http://schemas.microsoft.com/office/drawing/2014/main" id="{E51A95CD-AFDB-4973-BA72-E3919EE1E0A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77985" y="1722717"/>
            <a:ext cx="6281579" cy="497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7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anim calcmode="lin" valueType="num">
                                      <p:cBhvr additive="base">
                                        <p:cTn id="1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22107D-D1B4-40B8-A0FB-178458DC8605}"/>
              </a:ext>
            </a:extLst>
          </p:cNvPr>
          <p:cNvSpPr txBox="1">
            <a:spLocks/>
          </p:cNvSpPr>
          <p:nvPr/>
        </p:nvSpPr>
        <p:spPr>
          <a:xfrm>
            <a:off x="446048" y="1151734"/>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dirty="0">
                <a:solidFill>
                  <a:srgbClr val="257478"/>
                </a:solidFill>
                <a:latin typeface="Raleway Medium" panose="020B0603030101060003" pitchFamily="34" charset="0"/>
              </a:rPr>
              <a:t>Including the right information for all universities</a:t>
            </a:r>
          </a:p>
        </p:txBody>
      </p:sp>
      <p:graphicFrame>
        <p:nvGraphicFramePr>
          <p:cNvPr id="2" name="Table 3">
            <a:extLst>
              <a:ext uri="{FF2B5EF4-FFF2-40B4-BE49-F238E27FC236}">
                <a16:creationId xmlns:a16="http://schemas.microsoft.com/office/drawing/2014/main" id="{B270B0E5-73C5-4124-A7CB-9308495C9ECA}"/>
              </a:ext>
            </a:extLst>
          </p:cNvPr>
          <p:cNvGraphicFramePr>
            <a:graphicFrameLocks noGrp="1"/>
          </p:cNvGraphicFramePr>
          <p:nvPr/>
        </p:nvGraphicFramePr>
        <p:xfrm>
          <a:off x="718634" y="5527374"/>
          <a:ext cx="16255998" cy="2966720"/>
        </p:xfrm>
        <a:graphic>
          <a:graphicData uri="http://schemas.openxmlformats.org/drawingml/2006/table">
            <a:tbl>
              <a:tblPr firstRow="1" bandRow="1">
                <a:tableStyleId>{5C22544A-7EE6-4342-B048-85BDC9FD1C3A}</a:tableStyleId>
              </a:tblPr>
              <a:tblGrid>
                <a:gridCol w="5418666">
                  <a:extLst>
                    <a:ext uri="{9D8B030D-6E8A-4147-A177-3AD203B41FA5}">
                      <a16:colId xmlns:a16="http://schemas.microsoft.com/office/drawing/2014/main" val="3038560515"/>
                    </a:ext>
                  </a:extLst>
                </a:gridCol>
                <a:gridCol w="5418666">
                  <a:extLst>
                    <a:ext uri="{9D8B030D-6E8A-4147-A177-3AD203B41FA5}">
                      <a16:colId xmlns:a16="http://schemas.microsoft.com/office/drawing/2014/main" val="1686332685"/>
                    </a:ext>
                  </a:extLst>
                </a:gridCol>
                <a:gridCol w="5418666">
                  <a:extLst>
                    <a:ext uri="{9D8B030D-6E8A-4147-A177-3AD203B41FA5}">
                      <a16:colId xmlns:a16="http://schemas.microsoft.com/office/drawing/2014/main" val="3527098212"/>
                    </a:ext>
                  </a:extLst>
                </a:gridCol>
              </a:tblGrid>
              <a:tr h="741680">
                <a:tc>
                  <a:txBody>
                    <a:bodyPr/>
                    <a:lstStyle/>
                    <a:p>
                      <a:r>
                        <a:rPr lang="en-GB" sz="3600"/>
                        <a:t>University</a:t>
                      </a:r>
                    </a:p>
                  </a:txBody>
                  <a:tcPr marL="182880" marR="182880" marT="91440" marB="91440"/>
                </a:tc>
                <a:tc>
                  <a:txBody>
                    <a:bodyPr/>
                    <a:lstStyle/>
                    <a:p>
                      <a:r>
                        <a:rPr lang="en-GB" sz="3600"/>
                        <a:t>Skills required</a:t>
                      </a:r>
                    </a:p>
                  </a:txBody>
                  <a:tcPr marL="182880" marR="182880" marT="91440" marB="91440"/>
                </a:tc>
                <a:tc>
                  <a:txBody>
                    <a:bodyPr/>
                    <a:lstStyle/>
                    <a:p>
                      <a:r>
                        <a:rPr lang="en-GB" sz="3600"/>
                        <a:t>Knowledge required</a:t>
                      </a:r>
                    </a:p>
                  </a:txBody>
                  <a:tcPr marL="182880" marR="182880" marT="91440" marB="91440"/>
                </a:tc>
                <a:extLst>
                  <a:ext uri="{0D108BD9-81ED-4DB2-BD59-A6C34878D82A}">
                    <a16:rowId xmlns:a16="http://schemas.microsoft.com/office/drawing/2014/main" val="31922680"/>
                  </a:ext>
                </a:extLst>
              </a:tr>
              <a:tr h="741680">
                <a:tc>
                  <a:txBody>
                    <a:bodyPr/>
                    <a:lstStyle/>
                    <a:p>
                      <a:endParaRPr lang="en-GB" sz="3600"/>
                    </a:p>
                  </a:txBody>
                  <a:tcPr marL="182880" marR="182880" marT="91440" marB="91440"/>
                </a:tc>
                <a:tc>
                  <a:txBody>
                    <a:bodyPr/>
                    <a:lstStyle/>
                    <a:p>
                      <a:endParaRPr lang="en-GB" sz="3600"/>
                    </a:p>
                  </a:txBody>
                  <a:tcPr marL="182880" marR="182880" marT="91440" marB="91440"/>
                </a:tc>
                <a:tc>
                  <a:txBody>
                    <a:bodyPr/>
                    <a:lstStyle/>
                    <a:p>
                      <a:endParaRPr lang="en-GB" sz="3600"/>
                    </a:p>
                  </a:txBody>
                  <a:tcPr marL="182880" marR="182880" marT="91440" marB="91440"/>
                </a:tc>
                <a:extLst>
                  <a:ext uri="{0D108BD9-81ED-4DB2-BD59-A6C34878D82A}">
                    <a16:rowId xmlns:a16="http://schemas.microsoft.com/office/drawing/2014/main" val="2300181577"/>
                  </a:ext>
                </a:extLst>
              </a:tr>
              <a:tr h="741680">
                <a:tc>
                  <a:txBody>
                    <a:bodyPr/>
                    <a:lstStyle/>
                    <a:p>
                      <a:endParaRPr lang="en-GB" sz="3600" dirty="0"/>
                    </a:p>
                  </a:txBody>
                  <a:tcPr marL="182880" marR="182880" marT="91440" marB="91440"/>
                </a:tc>
                <a:tc>
                  <a:txBody>
                    <a:bodyPr/>
                    <a:lstStyle/>
                    <a:p>
                      <a:endParaRPr lang="en-GB" sz="3600"/>
                    </a:p>
                  </a:txBody>
                  <a:tcPr marL="182880" marR="182880" marT="91440" marB="91440"/>
                </a:tc>
                <a:tc>
                  <a:txBody>
                    <a:bodyPr/>
                    <a:lstStyle/>
                    <a:p>
                      <a:endParaRPr lang="en-GB" sz="3600"/>
                    </a:p>
                  </a:txBody>
                  <a:tcPr marL="182880" marR="182880" marT="91440" marB="91440"/>
                </a:tc>
                <a:extLst>
                  <a:ext uri="{0D108BD9-81ED-4DB2-BD59-A6C34878D82A}">
                    <a16:rowId xmlns:a16="http://schemas.microsoft.com/office/drawing/2014/main" val="2638490807"/>
                  </a:ext>
                </a:extLst>
              </a:tr>
              <a:tr h="741680">
                <a:tc>
                  <a:txBody>
                    <a:bodyPr/>
                    <a:lstStyle/>
                    <a:p>
                      <a:endParaRPr lang="en-GB" sz="3600"/>
                    </a:p>
                  </a:txBody>
                  <a:tcPr marL="182880" marR="182880" marT="91440" marB="91440"/>
                </a:tc>
                <a:tc>
                  <a:txBody>
                    <a:bodyPr/>
                    <a:lstStyle/>
                    <a:p>
                      <a:endParaRPr lang="en-GB" sz="3600"/>
                    </a:p>
                  </a:txBody>
                  <a:tcPr marL="182880" marR="182880" marT="91440" marB="91440"/>
                </a:tc>
                <a:tc>
                  <a:txBody>
                    <a:bodyPr/>
                    <a:lstStyle/>
                    <a:p>
                      <a:endParaRPr lang="en-GB" sz="3600" dirty="0"/>
                    </a:p>
                  </a:txBody>
                  <a:tcPr marL="182880" marR="182880" marT="91440" marB="91440"/>
                </a:tc>
                <a:extLst>
                  <a:ext uri="{0D108BD9-81ED-4DB2-BD59-A6C34878D82A}">
                    <a16:rowId xmlns:a16="http://schemas.microsoft.com/office/drawing/2014/main" val="2066458980"/>
                  </a:ext>
                </a:extLst>
              </a:tr>
            </a:tbl>
          </a:graphicData>
        </a:graphic>
      </p:graphicFrame>
      <p:sp>
        <p:nvSpPr>
          <p:cNvPr id="10" name="Content Placeholder 2">
            <a:extLst>
              <a:ext uri="{FF2B5EF4-FFF2-40B4-BE49-F238E27FC236}">
                <a16:creationId xmlns:a16="http://schemas.microsoft.com/office/drawing/2014/main" id="{341608E5-B6BE-459F-B603-0604B1004B0A}"/>
              </a:ext>
            </a:extLst>
          </p:cNvPr>
          <p:cNvSpPr txBox="1">
            <a:spLocks/>
          </p:cNvSpPr>
          <p:nvPr/>
        </p:nvSpPr>
        <p:spPr>
          <a:xfrm>
            <a:off x="718634" y="9080514"/>
            <a:ext cx="14808820" cy="2915668"/>
          </a:xfrm>
          <a:prstGeom prst="rect">
            <a:avLst/>
          </a:prstGeom>
        </p:spPr>
        <p:txBody>
          <a:bodyPr vert="horz" lIns="182880" tIns="9144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en-GB" sz="4000" dirty="0">
                <a:latin typeface="Raleway" panose="020B0503030101060003"/>
              </a:rPr>
              <a:t>A table like this one may help - </a:t>
            </a:r>
          </a:p>
          <a:p>
            <a:pPr marL="914400" indent="-914400" algn="l">
              <a:lnSpc>
                <a:spcPct val="100000"/>
              </a:lnSpc>
              <a:spcBef>
                <a:spcPts val="0"/>
              </a:spcBef>
              <a:spcAft>
                <a:spcPts val="600"/>
              </a:spcAft>
              <a:buFont typeface="Arial" panose="020B0604020202020204" pitchFamily="34" charset="0"/>
              <a:buChar char="•"/>
            </a:pPr>
            <a:r>
              <a:rPr lang="en-GB" sz="4000" dirty="0">
                <a:latin typeface="Raleway" panose="020B0503030101060003"/>
              </a:rPr>
              <a:t>List the skills and knowledge required,</a:t>
            </a:r>
          </a:p>
          <a:p>
            <a:pPr marL="914400" indent="-914400" algn="l">
              <a:lnSpc>
                <a:spcPct val="100000"/>
              </a:lnSpc>
              <a:spcBef>
                <a:spcPts val="0"/>
              </a:spcBef>
              <a:spcAft>
                <a:spcPts val="600"/>
              </a:spcAft>
              <a:buFont typeface="Arial" panose="020B0604020202020204" pitchFamily="34" charset="0"/>
              <a:buChar char="•"/>
            </a:pPr>
            <a:r>
              <a:rPr lang="en-GB" sz="4000" dirty="0">
                <a:latin typeface="Raleway" panose="020B0503030101060003"/>
              </a:rPr>
              <a:t>Highlight the common words</a:t>
            </a:r>
          </a:p>
          <a:p>
            <a:pPr marL="914400" indent="-914400" algn="l">
              <a:lnSpc>
                <a:spcPct val="100000"/>
              </a:lnSpc>
              <a:spcBef>
                <a:spcPts val="0"/>
              </a:spcBef>
              <a:spcAft>
                <a:spcPts val="600"/>
              </a:spcAft>
              <a:buFont typeface="Arial" panose="020B0604020202020204" pitchFamily="34" charset="0"/>
              <a:buChar char="•"/>
            </a:pPr>
            <a:r>
              <a:rPr lang="en-GB" sz="4000" dirty="0">
                <a:latin typeface="Raleway" panose="020B0503030101060003"/>
              </a:rPr>
              <a:t>Include this information</a:t>
            </a:r>
            <a:endParaRPr lang="en-GB" sz="4800" dirty="0">
              <a:latin typeface="Raleway" panose="020B0503030101060003"/>
            </a:endParaRPr>
          </a:p>
        </p:txBody>
      </p:sp>
      <p:sp>
        <p:nvSpPr>
          <p:cNvPr id="8" name="Content Placeholder 2">
            <a:extLst>
              <a:ext uri="{FF2B5EF4-FFF2-40B4-BE49-F238E27FC236}">
                <a16:creationId xmlns:a16="http://schemas.microsoft.com/office/drawing/2014/main" id="{9EE63D66-E229-47A6-B91D-55446DDDB610}"/>
              </a:ext>
            </a:extLst>
          </p:cNvPr>
          <p:cNvSpPr txBox="1">
            <a:spLocks/>
          </p:cNvSpPr>
          <p:nvPr/>
        </p:nvSpPr>
        <p:spPr>
          <a:xfrm>
            <a:off x="938374" y="3262256"/>
            <a:ext cx="17059694" cy="1741876"/>
          </a:xfrm>
          <a:prstGeom prst="rect">
            <a:avLst/>
          </a:prstGeom>
        </p:spPr>
        <p:txBody>
          <a:bodyPr vert="horz" lIns="182880" tIns="9144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1200"/>
              </a:spcAft>
            </a:pPr>
            <a:r>
              <a:rPr lang="en-GB" sz="4800" dirty="0">
                <a:latin typeface="Raleway"/>
              </a:rPr>
              <a:t>Select your information carefully – make sure it’s relevant for every university you’re applying to</a:t>
            </a:r>
          </a:p>
        </p:txBody>
      </p:sp>
      <p:pic>
        <p:nvPicPr>
          <p:cNvPr id="9" name="Picture 8" descr="A picture containing text&#10;&#10;Description automatically generated">
            <a:extLst>
              <a:ext uri="{FF2B5EF4-FFF2-40B4-BE49-F238E27FC236}">
                <a16:creationId xmlns:a16="http://schemas.microsoft.com/office/drawing/2014/main" id="{2DDADF0E-9AE8-4C80-8995-171611071B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49711" y="3262256"/>
            <a:ext cx="5671674" cy="8008940"/>
          </a:xfrm>
          <a:prstGeom prst="rect">
            <a:avLst/>
          </a:prstGeom>
        </p:spPr>
      </p:pic>
    </p:spTree>
    <p:extLst>
      <p:ext uri="{BB962C8B-B14F-4D97-AF65-F5344CB8AC3E}">
        <p14:creationId xmlns:p14="http://schemas.microsoft.com/office/powerpoint/2010/main" val="352938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1500"/>
                                  </p:stCondLst>
                                  <p:childTnLst>
                                    <p:set>
                                      <p:cBhvr>
                                        <p:cTn id="27" dur="1" fill="hold">
                                          <p:stCondLst>
                                            <p:cond delay="0"/>
                                          </p:stCondLst>
                                        </p:cTn>
                                        <p:tgtEl>
                                          <p:spTgt spid="10">
                                            <p:txEl>
                                              <p:pRg st="2" end="2"/>
                                            </p:txEl>
                                          </p:spTgt>
                                        </p:tgtEl>
                                        <p:attrNameLst>
                                          <p:attrName>style.visibility</p:attrName>
                                        </p:attrNameLst>
                                      </p:cBhvr>
                                      <p:to>
                                        <p:strVal val="visible"/>
                                      </p:to>
                                    </p:set>
                                    <p:anim calcmode="lin" valueType="num">
                                      <p:cBhvr additive="base">
                                        <p:cTn id="2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150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7CC390-309E-43CA-A0C7-EA9701214120}"/>
              </a:ext>
            </a:extLst>
          </p:cNvPr>
          <p:cNvSpPr txBox="1">
            <a:spLocks/>
          </p:cNvSpPr>
          <p:nvPr/>
        </p:nvSpPr>
        <p:spPr>
          <a:xfrm>
            <a:off x="686902" y="318976"/>
            <a:ext cx="1320414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a:solidFill>
                  <a:srgbClr val="257478"/>
                </a:solidFill>
                <a:latin typeface="Raleway Medium" panose="020B0603030101060003" pitchFamily="34" charset="0"/>
              </a:rPr>
              <a:t>Plan before you write</a:t>
            </a:r>
          </a:p>
        </p:txBody>
      </p:sp>
      <p:sp>
        <p:nvSpPr>
          <p:cNvPr id="8" name="Content Placeholder 2">
            <a:extLst>
              <a:ext uri="{FF2B5EF4-FFF2-40B4-BE49-F238E27FC236}">
                <a16:creationId xmlns:a16="http://schemas.microsoft.com/office/drawing/2014/main" id="{93255334-E498-4F56-8934-FADFF1EB093F}"/>
              </a:ext>
            </a:extLst>
          </p:cNvPr>
          <p:cNvSpPr txBox="1">
            <a:spLocks/>
          </p:cNvSpPr>
          <p:nvPr/>
        </p:nvSpPr>
        <p:spPr>
          <a:xfrm>
            <a:off x="534801" y="2534517"/>
            <a:ext cx="13747186" cy="8646966"/>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a:buFont typeface="Arial" panose="020B0604020202020204" pitchFamily="34" charset="0"/>
              <a:buChar char="•"/>
            </a:pPr>
            <a:r>
              <a:rPr lang="en-GB" sz="4800" dirty="0">
                <a:latin typeface="Raleway" panose="020B0503030101060003"/>
              </a:rPr>
              <a:t>Write about – What, Why and How are you suitable?</a:t>
            </a:r>
          </a:p>
          <a:p>
            <a:pPr marL="914400" indent="-914400" algn="l">
              <a:spcBef>
                <a:spcPts val="3600"/>
              </a:spcBef>
              <a:buFont typeface="Arial" panose="020B0604020202020204" pitchFamily="34" charset="0"/>
              <a:buChar char="•"/>
            </a:pPr>
            <a:r>
              <a:rPr lang="en-GB" sz="4800" dirty="0">
                <a:latin typeface="Raleway" panose="020B0503030101060003"/>
              </a:rPr>
              <a:t>Worksheets to help you</a:t>
            </a:r>
          </a:p>
          <a:p>
            <a:pPr marL="914400" lvl="1" indent="-457200" algn="l">
              <a:spcBef>
                <a:spcPts val="600"/>
              </a:spcBef>
              <a:buSzPct val="80000"/>
              <a:buFont typeface="Arial" panose="020B0604020202020204" pitchFamily="34" charset="0"/>
              <a:buChar char="•"/>
            </a:pPr>
            <a:r>
              <a:rPr lang="en-GB" sz="3000" dirty="0">
                <a:latin typeface="Raleway" panose="020B0503030101060003"/>
              </a:rPr>
              <a:t>	</a:t>
            </a:r>
            <a:r>
              <a:rPr lang="en-GB" sz="4000" dirty="0">
                <a:latin typeface="Raleway" panose="020B0503030101060003"/>
              </a:rPr>
              <a:t>UCAS Personal Statement builder (in the Hub)</a:t>
            </a:r>
          </a:p>
          <a:p>
            <a:pPr marL="1028700" lvl="1" indent="-571500" algn="l">
              <a:buSzPct val="80000"/>
              <a:buFont typeface="Arial" panose="020B0604020202020204" pitchFamily="34" charset="0"/>
              <a:buChar char="•"/>
            </a:pPr>
            <a:r>
              <a:rPr lang="en-GB" sz="4000" dirty="0">
                <a:latin typeface="Raleway" panose="020B0503030101060003"/>
              </a:rPr>
              <a:t>	Winchester Personal Statement worksheet</a:t>
            </a:r>
          </a:p>
          <a:p>
            <a:pPr marL="914400" indent="-914400" algn="l">
              <a:spcBef>
                <a:spcPts val="3600"/>
              </a:spcBef>
              <a:buFont typeface="Arial" panose="020B0604020202020204" pitchFamily="34" charset="0"/>
              <a:buChar char="•"/>
            </a:pPr>
            <a:r>
              <a:rPr lang="en-GB" sz="4800" dirty="0">
                <a:latin typeface="Raleway" panose="020B0503030101060003"/>
              </a:rPr>
              <a:t>You might prefer a mind map</a:t>
            </a:r>
          </a:p>
          <a:p>
            <a:pPr marL="1800000" algn="l">
              <a:spcBef>
                <a:spcPts val="600"/>
              </a:spcBef>
            </a:pPr>
            <a:r>
              <a:rPr lang="en-GB" sz="4800" dirty="0">
                <a:latin typeface="Raleway" panose="020B0503030101060003"/>
              </a:rPr>
              <a:t>	</a:t>
            </a:r>
            <a:r>
              <a:rPr lang="en-GB" sz="4000" dirty="0">
                <a:latin typeface="Raleway" panose="020B0503030101060003"/>
              </a:rPr>
              <a:t>There is an example on our worksheet </a:t>
            </a:r>
          </a:p>
          <a:p>
            <a:pPr marL="914400" indent="-914400" algn="l">
              <a:spcBef>
                <a:spcPts val="3600"/>
              </a:spcBef>
              <a:buFont typeface="Arial" panose="020B0604020202020204" pitchFamily="34" charset="0"/>
              <a:buChar char="•"/>
            </a:pPr>
            <a:r>
              <a:rPr lang="en-GB" sz="4800" dirty="0">
                <a:latin typeface="Raleway" panose="020B0503030101060003"/>
              </a:rPr>
              <a:t>You might prefer questions and answers</a:t>
            </a:r>
          </a:p>
          <a:p>
            <a:pPr marL="1800000" algn="l">
              <a:spcBef>
                <a:spcPts val="600"/>
              </a:spcBef>
            </a:pPr>
            <a:r>
              <a:rPr lang="en-GB" sz="4800" dirty="0">
                <a:latin typeface="Raleway" panose="020B0503030101060003"/>
              </a:rPr>
              <a:t>	</a:t>
            </a:r>
            <a:r>
              <a:rPr lang="en-GB" sz="4000" dirty="0">
                <a:latin typeface="Raleway" panose="020B0503030101060003"/>
              </a:rPr>
              <a:t>The UCAS personal statement builder gives you question sections to complete.</a:t>
            </a:r>
          </a:p>
          <a:p>
            <a:pPr marL="1800000" algn="l"/>
            <a:endParaRPr lang="en-GB" sz="4000" dirty="0">
              <a:latin typeface="Raleway" panose="020B0503030101060003"/>
            </a:endParaRPr>
          </a:p>
          <a:p>
            <a:pPr marL="1800000" algn="l"/>
            <a:endParaRPr lang="en-GB" sz="4000" dirty="0">
              <a:latin typeface="Raleway" panose="020B0503030101060003"/>
            </a:endParaRPr>
          </a:p>
          <a:p>
            <a:pPr marL="914400" indent="-914400" algn="l">
              <a:buFont typeface="Arial" panose="020B0604020202020204" pitchFamily="34" charset="0"/>
              <a:buChar char="•"/>
            </a:pPr>
            <a:endParaRPr lang="en-GB" sz="4800" dirty="0"/>
          </a:p>
          <a:p>
            <a:pPr lvl="2" algn="l"/>
            <a:endParaRPr lang="en-GB" sz="3600" dirty="0"/>
          </a:p>
          <a:p>
            <a:pPr lvl="1" algn="l"/>
            <a:endParaRPr lang="en-GB" sz="4000" dirty="0"/>
          </a:p>
        </p:txBody>
      </p:sp>
      <p:grpSp>
        <p:nvGrpSpPr>
          <p:cNvPr id="3" name="Group 2">
            <a:extLst>
              <a:ext uri="{FF2B5EF4-FFF2-40B4-BE49-F238E27FC236}">
                <a16:creationId xmlns:a16="http://schemas.microsoft.com/office/drawing/2014/main" id="{B95488C8-6B4C-42CB-9323-05245843FB17}"/>
              </a:ext>
            </a:extLst>
          </p:cNvPr>
          <p:cNvGrpSpPr/>
          <p:nvPr/>
        </p:nvGrpSpPr>
        <p:grpSpPr>
          <a:xfrm>
            <a:off x="16140223" y="787328"/>
            <a:ext cx="7828394" cy="4877491"/>
            <a:chOff x="453091" y="799757"/>
            <a:chExt cx="7046407" cy="4475549"/>
          </a:xfrm>
        </p:grpSpPr>
        <p:pic>
          <p:nvPicPr>
            <p:cNvPr id="2" name="Picture 1">
              <a:extLst>
                <a:ext uri="{FF2B5EF4-FFF2-40B4-BE49-F238E27FC236}">
                  <a16:creationId xmlns:a16="http://schemas.microsoft.com/office/drawing/2014/main" id="{D38F893F-A96C-4F6A-BA72-77B724ECBA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3091" y="3902927"/>
              <a:ext cx="7046407" cy="1372379"/>
            </a:xfrm>
            <a:prstGeom prst="rect">
              <a:avLst/>
            </a:prstGeom>
          </p:spPr>
        </p:pic>
        <p:pic>
          <p:nvPicPr>
            <p:cNvPr id="12" name="Picture 11">
              <a:extLst>
                <a:ext uri="{FF2B5EF4-FFF2-40B4-BE49-F238E27FC236}">
                  <a16:creationId xmlns:a16="http://schemas.microsoft.com/office/drawing/2014/main" id="{23152C35-B252-43A7-B8B9-BA578C6BA2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3091" y="799757"/>
              <a:ext cx="7046407" cy="3103170"/>
            </a:xfrm>
            <a:prstGeom prst="rect">
              <a:avLst/>
            </a:prstGeom>
          </p:spPr>
        </p:pic>
      </p:grpSp>
      <p:pic>
        <p:nvPicPr>
          <p:cNvPr id="1026" name="Picture 2">
            <a:extLst>
              <a:ext uri="{FF2B5EF4-FFF2-40B4-BE49-F238E27FC236}">
                <a16:creationId xmlns:a16="http://schemas.microsoft.com/office/drawing/2014/main" id="{39764D9A-83F2-4321-A06B-44458037E8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40223" y="5854165"/>
            <a:ext cx="7744676" cy="580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66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 calcmode="lin" valueType="num">
                                      <p:cBhvr additive="base">
                                        <p:cTn id="3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 calcmode="lin" valueType="num">
                                      <p:cBhvr additive="base">
                                        <p:cTn id="4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ECF92F-F48D-44A9-8679-E714CAA6D96A}"/>
              </a:ext>
            </a:extLst>
          </p:cNvPr>
          <p:cNvSpPr txBox="1">
            <a:spLocks/>
          </p:cNvSpPr>
          <p:nvPr/>
        </p:nvSpPr>
        <p:spPr>
          <a:xfrm>
            <a:off x="691979" y="952732"/>
            <a:ext cx="12839699" cy="1668992"/>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a:r>
              <a:rPr lang="en-GB" altLang="en-US" sz="9000" dirty="0">
                <a:solidFill>
                  <a:srgbClr val="6B275C"/>
                </a:solidFill>
                <a:latin typeface="Raleway Medium" panose="020B0603030101060003" pitchFamily="34" charset="0"/>
              </a:rPr>
              <a:t>Sign up to UCAS hub</a:t>
            </a:r>
          </a:p>
        </p:txBody>
      </p:sp>
      <p:pic>
        <p:nvPicPr>
          <p:cNvPr id="5" name="Register screen">
            <a:extLst>
              <a:ext uri="{FF2B5EF4-FFF2-40B4-BE49-F238E27FC236}">
                <a16:creationId xmlns:a16="http://schemas.microsoft.com/office/drawing/2014/main" id="{C1687FD6-6150-4C35-9D59-44F23E4955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5197" y="4558527"/>
            <a:ext cx="6093161" cy="7829004"/>
          </a:xfrm>
          <a:prstGeom prst="rect">
            <a:avLst/>
          </a:prstGeom>
        </p:spPr>
      </p:pic>
      <p:pic>
        <p:nvPicPr>
          <p:cNvPr id="9" name="Picture 8">
            <a:extLst>
              <a:ext uri="{FF2B5EF4-FFF2-40B4-BE49-F238E27FC236}">
                <a16:creationId xmlns:a16="http://schemas.microsoft.com/office/drawing/2014/main" id="{09687D70-319D-4755-90E4-0CE7E07DD7C5}"/>
              </a:ext>
            </a:extLst>
          </p:cNvPr>
          <p:cNvPicPr>
            <a:picLocks noChangeAspect="1"/>
          </p:cNvPicPr>
          <p:nvPr/>
        </p:nvPicPr>
        <p:blipFill>
          <a:blip r:embed="rId4"/>
          <a:stretch>
            <a:fillRect/>
          </a:stretch>
        </p:blipFill>
        <p:spPr>
          <a:xfrm>
            <a:off x="714383" y="2742091"/>
            <a:ext cx="18704585" cy="1638300"/>
          </a:xfrm>
          <a:prstGeom prst="rect">
            <a:avLst/>
          </a:prstGeom>
        </p:spPr>
      </p:pic>
      <p:sp>
        <p:nvSpPr>
          <p:cNvPr id="2" name="Rectangle: Rounded Corners 1">
            <a:extLst>
              <a:ext uri="{FF2B5EF4-FFF2-40B4-BE49-F238E27FC236}">
                <a16:creationId xmlns:a16="http://schemas.microsoft.com/office/drawing/2014/main" id="{61CB941C-635D-4253-8A7E-460CF0A4C816}"/>
              </a:ext>
            </a:extLst>
          </p:cNvPr>
          <p:cNvSpPr/>
          <p:nvPr/>
        </p:nvSpPr>
        <p:spPr>
          <a:xfrm>
            <a:off x="17342518" y="2563955"/>
            <a:ext cx="2365208" cy="1668992"/>
          </a:xfrm>
          <a:prstGeom prst="roundRect">
            <a:avLst/>
          </a:prstGeom>
          <a:noFill/>
          <a:ln w="76200" cap="flat">
            <a:solidFill>
              <a:srgbClr val="407A7D"/>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Checked points to remember">
            <a:extLst>
              <a:ext uri="{FF2B5EF4-FFF2-40B4-BE49-F238E27FC236}">
                <a16:creationId xmlns:a16="http://schemas.microsoft.com/office/drawing/2014/main" id="{9119D64A-6903-40EA-AD22-1AEB5852F8A5}"/>
              </a:ext>
            </a:extLst>
          </p:cNvPr>
          <p:cNvSpPr txBox="1"/>
          <p:nvPr/>
        </p:nvSpPr>
        <p:spPr>
          <a:xfrm>
            <a:off x="10692348" y="5006282"/>
            <a:ext cx="9343770" cy="5309146"/>
          </a:xfrm>
          <a:prstGeom prst="rect">
            <a:avLst/>
          </a:prstGeom>
          <a:noFill/>
        </p:spPr>
        <p:txBody>
          <a:bodyPr wrap="square" rtlCol="0">
            <a:spAutoFit/>
          </a:bodyPr>
          <a:lstStyle/>
          <a:p>
            <a:pPr marL="685800" indent="-685800" algn="l" defTabSz="1828800" rtl="0">
              <a:spcAft>
                <a:spcPts val="3000"/>
              </a:spcAft>
              <a:buFont typeface="Wingdings" panose="05000000000000000000" pitchFamily="2" charset="2"/>
              <a:buChar char="ü"/>
            </a:pPr>
            <a:r>
              <a:rPr lang="en-GB" sz="4400" kern="1200" dirty="0">
                <a:solidFill>
                  <a:prstClr val="black"/>
                </a:solidFill>
                <a:latin typeface="Raleway" panose="020B0503030101060003"/>
              </a:rPr>
              <a:t>Not school email</a:t>
            </a:r>
          </a:p>
          <a:p>
            <a:pPr marL="685800" indent="-685800" algn="l" defTabSz="1828800" rtl="0">
              <a:spcAft>
                <a:spcPts val="3000"/>
              </a:spcAft>
              <a:buFont typeface="Wingdings" panose="05000000000000000000" pitchFamily="2" charset="2"/>
              <a:buChar char="ü"/>
            </a:pPr>
            <a:r>
              <a:rPr lang="en-GB" sz="4400" kern="1200" dirty="0">
                <a:solidFill>
                  <a:prstClr val="black"/>
                </a:solidFill>
                <a:latin typeface="Raleway" panose="020B0503030101060003"/>
              </a:rPr>
              <a:t>Sensible address</a:t>
            </a:r>
          </a:p>
          <a:p>
            <a:pPr marL="685800" indent="-685800" algn="l" defTabSz="1828800" rtl="0">
              <a:spcAft>
                <a:spcPts val="3000"/>
              </a:spcAft>
              <a:buFont typeface="Wingdings" panose="05000000000000000000" pitchFamily="2" charset="2"/>
              <a:buChar char="ü"/>
            </a:pPr>
            <a:r>
              <a:rPr lang="en-GB" sz="4400" kern="1200" dirty="0">
                <a:solidFill>
                  <a:prstClr val="black"/>
                </a:solidFill>
                <a:latin typeface="Raleway" panose="020B0503030101060003"/>
              </a:rPr>
              <a:t>You need access during the registration process to enter verification number</a:t>
            </a:r>
          </a:p>
          <a:p>
            <a:pPr marL="685800" indent="-685800" algn="l" defTabSz="1828800" rtl="0">
              <a:spcAft>
                <a:spcPts val="3000"/>
              </a:spcAft>
              <a:buFont typeface="Wingdings" panose="05000000000000000000" pitchFamily="2" charset="2"/>
              <a:buChar char="ü"/>
            </a:pPr>
            <a:r>
              <a:rPr lang="en-GB" sz="4400" kern="1200" dirty="0">
                <a:solidFill>
                  <a:prstClr val="black"/>
                </a:solidFill>
                <a:latin typeface="Raleway" panose="020B0503030101060003"/>
              </a:rPr>
              <a:t>Keep a note of the password</a:t>
            </a:r>
          </a:p>
        </p:txBody>
      </p:sp>
    </p:spTree>
    <p:extLst>
      <p:ext uri="{BB962C8B-B14F-4D97-AF65-F5344CB8AC3E}">
        <p14:creationId xmlns:p14="http://schemas.microsoft.com/office/powerpoint/2010/main" val="20885883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 calcmode="lin" valueType="num">
                                      <p:cBhvr additive="base">
                                        <p:cTn id="2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73EEA92-4DB9-4F6A-AABA-4EC0E5AF8B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406" y="1061379"/>
            <a:ext cx="22102356" cy="10816914"/>
          </a:xfrm>
          <a:prstGeom prst="rect">
            <a:avLst/>
          </a:prstGeom>
        </p:spPr>
      </p:pic>
      <p:sp>
        <p:nvSpPr>
          <p:cNvPr id="8" name="Rectangle 7">
            <a:extLst>
              <a:ext uri="{FF2B5EF4-FFF2-40B4-BE49-F238E27FC236}">
                <a16:creationId xmlns:a16="http://schemas.microsoft.com/office/drawing/2014/main" id="{6527C776-3A36-42A1-9C1C-28476EFD357A}"/>
              </a:ext>
            </a:extLst>
          </p:cNvPr>
          <p:cNvSpPr/>
          <p:nvPr/>
        </p:nvSpPr>
        <p:spPr>
          <a:xfrm>
            <a:off x="9099395" y="7449015"/>
            <a:ext cx="3092605" cy="44292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132706E6-7B52-42C1-9262-3691BD7F8EE8}"/>
              </a:ext>
            </a:extLst>
          </p:cNvPr>
          <p:cNvSpPr/>
          <p:nvPr/>
        </p:nvSpPr>
        <p:spPr>
          <a:xfrm>
            <a:off x="12738413" y="7448773"/>
            <a:ext cx="2446181" cy="4289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
        <p:nvSpPr>
          <p:cNvPr id="22" name="Oval 21">
            <a:extLst>
              <a:ext uri="{FF2B5EF4-FFF2-40B4-BE49-F238E27FC236}">
                <a16:creationId xmlns:a16="http://schemas.microsoft.com/office/drawing/2014/main" id="{AFF721C2-520A-45DE-9315-2FE843CE82F7}"/>
              </a:ext>
            </a:extLst>
          </p:cNvPr>
          <p:cNvSpPr/>
          <p:nvPr/>
        </p:nvSpPr>
        <p:spPr>
          <a:xfrm rot="20433110">
            <a:off x="933484" y="717247"/>
            <a:ext cx="8089756" cy="123037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
        <p:nvSpPr>
          <p:cNvPr id="24" name="Oval 23">
            <a:extLst>
              <a:ext uri="{FF2B5EF4-FFF2-40B4-BE49-F238E27FC236}">
                <a16:creationId xmlns:a16="http://schemas.microsoft.com/office/drawing/2014/main" id="{17801E94-CF2B-4408-A0BE-AD9CA716773C}"/>
              </a:ext>
            </a:extLst>
          </p:cNvPr>
          <p:cNvSpPr/>
          <p:nvPr/>
        </p:nvSpPr>
        <p:spPr>
          <a:xfrm rot="4418189">
            <a:off x="7230438" y="-2933550"/>
            <a:ext cx="7496086" cy="14002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
        <p:nvSpPr>
          <p:cNvPr id="25" name="Oval 24">
            <a:extLst>
              <a:ext uri="{FF2B5EF4-FFF2-40B4-BE49-F238E27FC236}">
                <a16:creationId xmlns:a16="http://schemas.microsoft.com/office/drawing/2014/main" id="{B8AFAE5D-DCDE-4A77-9055-AF47C04C86F9}"/>
              </a:ext>
            </a:extLst>
          </p:cNvPr>
          <p:cNvSpPr/>
          <p:nvPr/>
        </p:nvSpPr>
        <p:spPr>
          <a:xfrm rot="5906361">
            <a:off x="9027382" y="-2861925"/>
            <a:ext cx="7947760" cy="14002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
        <p:nvSpPr>
          <p:cNvPr id="26" name="Oval 25">
            <a:extLst>
              <a:ext uri="{FF2B5EF4-FFF2-40B4-BE49-F238E27FC236}">
                <a16:creationId xmlns:a16="http://schemas.microsoft.com/office/drawing/2014/main" id="{CC180EB7-01D7-4B3B-9C15-75FDF6B65CF2}"/>
              </a:ext>
            </a:extLst>
          </p:cNvPr>
          <p:cNvSpPr/>
          <p:nvPr/>
        </p:nvSpPr>
        <p:spPr>
          <a:xfrm rot="1346164">
            <a:off x="14444180" y="636112"/>
            <a:ext cx="8678980" cy="123749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defRPr/>
            </a:pPr>
            <a:endParaRPr lang="en-GB" sz="3600" kern="1200">
              <a:solidFill>
                <a:prstClr val="white"/>
              </a:solidFill>
              <a:latin typeface="Calibri" panose="020F0502020204030204"/>
            </a:endParaRPr>
          </a:p>
        </p:txBody>
      </p:sp>
    </p:spTree>
    <p:extLst>
      <p:ext uri="{BB962C8B-B14F-4D97-AF65-F5344CB8AC3E}">
        <p14:creationId xmlns:p14="http://schemas.microsoft.com/office/powerpoint/2010/main" val="15697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4" grpId="1" animBg="1"/>
      <p:bldP spid="25" grpId="0" animBg="1"/>
      <p:bldP spid="25" grpId="1"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7CC390-309E-43CA-A0C7-EA9701214120}"/>
              </a:ext>
            </a:extLst>
          </p:cNvPr>
          <p:cNvSpPr txBox="1">
            <a:spLocks/>
          </p:cNvSpPr>
          <p:nvPr/>
        </p:nvSpPr>
        <p:spPr>
          <a:xfrm>
            <a:off x="214148" y="12234"/>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a:solidFill>
                  <a:srgbClr val="257478"/>
                </a:solidFill>
                <a:latin typeface="Raleway Medium" panose="020B0603030101060003" pitchFamily="34" charset="0"/>
              </a:rPr>
              <a:t>What skills to talk about</a:t>
            </a:r>
          </a:p>
        </p:txBody>
      </p:sp>
      <p:sp>
        <p:nvSpPr>
          <p:cNvPr id="8" name="Content Placeholder 2">
            <a:extLst>
              <a:ext uri="{FF2B5EF4-FFF2-40B4-BE49-F238E27FC236}">
                <a16:creationId xmlns:a16="http://schemas.microsoft.com/office/drawing/2014/main" id="{93255334-E498-4F56-8934-FADFF1EB093F}"/>
              </a:ext>
            </a:extLst>
          </p:cNvPr>
          <p:cNvSpPr txBox="1">
            <a:spLocks/>
          </p:cNvSpPr>
          <p:nvPr/>
        </p:nvSpPr>
        <p:spPr>
          <a:xfrm>
            <a:off x="415382" y="2214923"/>
            <a:ext cx="7532160" cy="8646966"/>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a:buFont typeface="Arial" panose="020B0604020202020204" pitchFamily="34" charset="0"/>
              <a:buChar char="•"/>
            </a:pPr>
            <a:r>
              <a:rPr lang="en-GB" sz="4800" dirty="0">
                <a:latin typeface="Raleway" panose="020B0503030101060003"/>
              </a:rPr>
              <a:t>Communication</a:t>
            </a:r>
          </a:p>
          <a:p>
            <a:pPr marL="914400" indent="-914400" algn="l">
              <a:buFont typeface="Arial" panose="020B0604020202020204" pitchFamily="34" charset="0"/>
              <a:buChar char="•"/>
            </a:pPr>
            <a:r>
              <a:rPr lang="en-GB" sz="4800" dirty="0">
                <a:latin typeface="Raleway" panose="020B0503030101060003"/>
              </a:rPr>
              <a:t>Independent working</a:t>
            </a:r>
          </a:p>
          <a:p>
            <a:pPr marL="914400" indent="-914400" algn="l">
              <a:buFont typeface="Arial" panose="020B0604020202020204" pitchFamily="34" charset="0"/>
              <a:buChar char="•"/>
            </a:pPr>
            <a:r>
              <a:rPr lang="en-GB" sz="4800" dirty="0">
                <a:latin typeface="Raleway" panose="020B0503030101060003"/>
              </a:rPr>
              <a:t>Teamwork</a:t>
            </a:r>
          </a:p>
          <a:p>
            <a:pPr marL="914400" indent="-914400" algn="l">
              <a:buFont typeface="Arial" panose="020B0604020202020204" pitchFamily="34" charset="0"/>
              <a:buChar char="•"/>
            </a:pPr>
            <a:r>
              <a:rPr lang="en-GB" sz="4800" dirty="0">
                <a:latin typeface="Raleway" panose="020B0503030101060003"/>
              </a:rPr>
              <a:t>Flexibility</a:t>
            </a:r>
          </a:p>
          <a:p>
            <a:pPr marL="914400" indent="-914400" algn="l">
              <a:buFont typeface="Arial" panose="020B0604020202020204" pitchFamily="34" charset="0"/>
              <a:buChar char="•"/>
            </a:pPr>
            <a:r>
              <a:rPr lang="en-GB" sz="4800" dirty="0">
                <a:latin typeface="Raleway" panose="020B0503030101060003"/>
              </a:rPr>
              <a:t>Determination</a:t>
            </a:r>
          </a:p>
          <a:p>
            <a:pPr marL="914400" indent="-914400" algn="l">
              <a:buFont typeface="Arial" panose="020B0604020202020204" pitchFamily="34" charset="0"/>
              <a:buChar char="•"/>
            </a:pPr>
            <a:r>
              <a:rPr lang="en-GB" sz="4800" dirty="0">
                <a:latin typeface="Raleway" panose="020B0503030101060003"/>
              </a:rPr>
              <a:t>Computer literacy</a:t>
            </a:r>
          </a:p>
          <a:p>
            <a:pPr marL="914400" indent="-914400" algn="l">
              <a:buFont typeface="Arial" panose="020B0604020202020204" pitchFamily="34" charset="0"/>
              <a:buChar char="•"/>
            </a:pPr>
            <a:r>
              <a:rPr lang="en-GB" sz="4800" dirty="0">
                <a:latin typeface="Raleway" panose="020B0503030101060003"/>
              </a:rPr>
              <a:t>Organisation</a:t>
            </a:r>
          </a:p>
          <a:p>
            <a:pPr marL="914400" indent="-914400" algn="l">
              <a:buFont typeface="Arial" panose="020B0604020202020204" pitchFamily="34" charset="0"/>
              <a:buChar char="•"/>
            </a:pPr>
            <a:r>
              <a:rPr lang="en-GB" sz="4800" dirty="0">
                <a:latin typeface="Raleway" panose="020B0503030101060003"/>
              </a:rPr>
              <a:t>Entrepreneurial skills</a:t>
            </a:r>
          </a:p>
          <a:p>
            <a:pPr marL="914400" indent="-914400" algn="l">
              <a:buFont typeface="Arial" panose="020B0604020202020204" pitchFamily="34" charset="0"/>
              <a:buChar char="•"/>
            </a:pPr>
            <a:r>
              <a:rPr lang="en-GB" sz="4800" dirty="0">
                <a:latin typeface="Raleway" panose="020B0503030101060003"/>
              </a:rPr>
              <a:t>Working to deadlines</a:t>
            </a:r>
          </a:p>
          <a:p>
            <a:pPr marL="914400" indent="-914400" algn="l">
              <a:buFont typeface="Arial" panose="020B0604020202020204" pitchFamily="34" charset="0"/>
              <a:buChar char="•"/>
            </a:pPr>
            <a:r>
              <a:rPr lang="en-GB" sz="4800" dirty="0">
                <a:latin typeface="Raleway" panose="020B0503030101060003"/>
              </a:rPr>
              <a:t>Presentation skills</a:t>
            </a:r>
          </a:p>
        </p:txBody>
      </p:sp>
      <p:sp>
        <p:nvSpPr>
          <p:cNvPr id="9" name="Content Placeholder 2">
            <a:extLst>
              <a:ext uri="{FF2B5EF4-FFF2-40B4-BE49-F238E27FC236}">
                <a16:creationId xmlns:a16="http://schemas.microsoft.com/office/drawing/2014/main" id="{D9DF363C-D532-4309-990E-66B0E3DA4DAC}"/>
              </a:ext>
            </a:extLst>
          </p:cNvPr>
          <p:cNvSpPr txBox="1">
            <a:spLocks/>
          </p:cNvSpPr>
          <p:nvPr/>
        </p:nvSpPr>
        <p:spPr>
          <a:xfrm>
            <a:off x="8637108" y="2214923"/>
            <a:ext cx="7532160" cy="9262378"/>
          </a:xfrm>
          <a:prstGeom prst="rect">
            <a:avLst/>
          </a:prstGeom>
        </p:spPr>
        <p:txBody>
          <a:bodyPr vert="horz" lIns="182880" tIns="91440" rIns="182880" bIns="9144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a:lnSpc>
                <a:spcPct val="110000"/>
              </a:lnSpc>
              <a:buFont typeface="Arial" panose="020B0604020202020204" pitchFamily="34" charset="0"/>
              <a:buChar char="•"/>
            </a:pPr>
            <a:r>
              <a:rPr lang="en-GB" sz="6800" dirty="0">
                <a:latin typeface="Raleway" panose="020B0503030101060003"/>
              </a:rPr>
              <a:t>Reliability</a:t>
            </a:r>
          </a:p>
          <a:p>
            <a:pPr marL="914400" indent="-914400" algn="l">
              <a:lnSpc>
                <a:spcPct val="110000"/>
              </a:lnSpc>
              <a:buFont typeface="Arial" panose="020B0604020202020204" pitchFamily="34" charset="0"/>
              <a:buChar char="•"/>
            </a:pPr>
            <a:r>
              <a:rPr lang="en-GB" sz="6800" dirty="0">
                <a:latin typeface="Raleway" panose="020B0503030101060003"/>
              </a:rPr>
              <a:t>Trustworthiness</a:t>
            </a:r>
          </a:p>
          <a:p>
            <a:pPr marL="914400" indent="-914400" algn="l">
              <a:lnSpc>
                <a:spcPct val="110000"/>
              </a:lnSpc>
              <a:buFont typeface="Arial" panose="020B0604020202020204" pitchFamily="34" charset="0"/>
              <a:buChar char="•"/>
            </a:pPr>
            <a:r>
              <a:rPr lang="en-GB" sz="6800" dirty="0">
                <a:latin typeface="Raleway" panose="020B0503030101060003"/>
              </a:rPr>
              <a:t>Diplomacy</a:t>
            </a:r>
          </a:p>
          <a:p>
            <a:pPr marL="914400" indent="-914400" algn="l">
              <a:lnSpc>
                <a:spcPct val="110000"/>
              </a:lnSpc>
              <a:buFont typeface="Arial" panose="020B0604020202020204" pitchFamily="34" charset="0"/>
              <a:buChar char="•"/>
            </a:pPr>
            <a:r>
              <a:rPr lang="en-GB" sz="6800" dirty="0">
                <a:latin typeface="Raleway" panose="020B0503030101060003"/>
              </a:rPr>
              <a:t>Problem solving</a:t>
            </a:r>
          </a:p>
          <a:p>
            <a:pPr marL="914400" indent="-914400" algn="l">
              <a:lnSpc>
                <a:spcPct val="110000"/>
              </a:lnSpc>
              <a:buFont typeface="Arial" panose="020B0604020202020204" pitchFamily="34" charset="0"/>
              <a:buChar char="•"/>
            </a:pPr>
            <a:r>
              <a:rPr lang="en-GB" sz="6800" dirty="0">
                <a:latin typeface="Raleway" panose="020B0503030101060003"/>
              </a:rPr>
              <a:t>Initiative</a:t>
            </a:r>
          </a:p>
          <a:p>
            <a:pPr marL="914400" indent="-914400" algn="l">
              <a:lnSpc>
                <a:spcPct val="110000"/>
              </a:lnSpc>
              <a:buFont typeface="Arial" panose="020B0604020202020204" pitchFamily="34" charset="0"/>
              <a:buChar char="•"/>
            </a:pPr>
            <a:r>
              <a:rPr lang="en-GB" sz="6800" dirty="0">
                <a:latin typeface="Raleway" panose="020B0503030101060003"/>
              </a:rPr>
              <a:t>Time management</a:t>
            </a:r>
          </a:p>
          <a:p>
            <a:pPr marL="914400" indent="-914400" algn="l">
              <a:lnSpc>
                <a:spcPct val="110000"/>
              </a:lnSpc>
              <a:buFont typeface="Arial" panose="020B0604020202020204" pitchFamily="34" charset="0"/>
              <a:buChar char="•"/>
            </a:pPr>
            <a:r>
              <a:rPr lang="en-GB" sz="6800" dirty="0">
                <a:latin typeface="Raleway" panose="020B0503030101060003"/>
              </a:rPr>
              <a:t>Commitment</a:t>
            </a:r>
          </a:p>
          <a:p>
            <a:pPr marL="914400" indent="-914400" algn="l">
              <a:lnSpc>
                <a:spcPct val="110000"/>
              </a:lnSpc>
              <a:buFont typeface="Arial" panose="020B0604020202020204" pitchFamily="34" charset="0"/>
              <a:buChar char="•"/>
            </a:pPr>
            <a:r>
              <a:rPr lang="en-GB" sz="6800" dirty="0">
                <a:latin typeface="Raleway" panose="020B0503030101060003"/>
              </a:rPr>
              <a:t>Responsibility</a:t>
            </a:r>
          </a:p>
          <a:p>
            <a:pPr marL="914400" indent="-914400" algn="l">
              <a:lnSpc>
                <a:spcPct val="110000"/>
              </a:lnSpc>
              <a:buFont typeface="Arial" panose="020B0604020202020204" pitchFamily="34" charset="0"/>
              <a:buChar char="•"/>
            </a:pPr>
            <a:r>
              <a:rPr lang="en-GB" sz="6800" dirty="0">
                <a:latin typeface="Raleway" panose="020B0503030101060003"/>
              </a:rPr>
              <a:t>Leadership</a:t>
            </a:r>
          </a:p>
          <a:p>
            <a:pPr marL="914400" indent="-914400" algn="l">
              <a:lnSpc>
                <a:spcPct val="110000"/>
              </a:lnSpc>
              <a:buFont typeface="Arial" panose="020B0604020202020204" pitchFamily="34" charset="0"/>
              <a:buChar char="•"/>
            </a:pPr>
            <a:r>
              <a:rPr lang="en-GB" sz="6800" dirty="0">
                <a:latin typeface="Raleway" panose="020B0503030101060003"/>
              </a:rPr>
              <a:t>Project Management</a:t>
            </a:r>
          </a:p>
          <a:p>
            <a:pPr marL="914400" indent="-914400" algn="l">
              <a:buFont typeface="Arial" panose="020B0604020202020204" pitchFamily="34" charset="0"/>
              <a:buChar char="•"/>
            </a:pPr>
            <a:endParaRPr lang="en-GB" sz="7000" dirty="0">
              <a:latin typeface="Raleway" panose="020B0503030101060003"/>
            </a:endParaRPr>
          </a:p>
        </p:txBody>
      </p:sp>
      <p:pic>
        <p:nvPicPr>
          <p:cNvPr id="1026" name="Picture 2" descr="Benefits Of Soft Skills Training In The Workplace - eLearning Industry">
            <a:extLst>
              <a:ext uri="{FF2B5EF4-FFF2-40B4-BE49-F238E27FC236}">
                <a16:creationId xmlns:a16="http://schemas.microsoft.com/office/drawing/2014/main" id="{E943EF89-AB07-4F95-9D6B-8B61995E62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270" r="16413"/>
          <a:stretch/>
        </p:blipFill>
        <p:spPr bwMode="auto">
          <a:xfrm>
            <a:off x="16436460" y="433442"/>
            <a:ext cx="7434748" cy="6104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EF4634-96F0-44D7-9DAB-B2F701A2867C}"/>
              </a:ext>
            </a:extLst>
          </p:cNvPr>
          <p:cNvSpPr txBox="1"/>
          <p:nvPr/>
        </p:nvSpPr>
        <p:spPr>
          <a:xfrm>
            <a:off x="415382" y="11116356"/>
            <a:ext cx="23225749" cy="769441"/>
          </a:xfrm>
          <a:prstGeom prst="rect">
            <a:avLst/>
          </a:prstGeom>
          <a:noFill/>
        </p:spPr>
        <p:txBody>
          <a:bodyPr wrap="square" rtlCol="0">
            <a:spAutoFit/>
          </a:bodyPr>
          <a:lstStyle/>
          <a:p>
            <a:r>
              <a:rPr lang="en-GB" sz="4400" dirty="0">
                <a:solidFill>
                  <a:schemeClr val="tx1">
                    <a:lumMod val="75000"/>
                    <a:lumOff val="25000"/>
                  </a:schemeClr>
                </a:solidFill>
                <a:latin typeface="Raleway" pitchFamily="2" charset="0"/>
              </a:rPr>
              <a:t>Those that are relevant to your career or course, or those that will make you stand out</a:t>
            </a:r>
          </a:p>
        </p:txBody>
      </p:sp>
    </p:spTree>
    <p:extLst>
      <p:ext uri="{BB962C8B-B14F-4D97-AF65-F5344CB8AC3E}">
        <p14:creationId xmlns:p14="http://schemas.microsoft.com/office/powerpoint/2010/main" val="41504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52A40A-2596-458F-B269-F9908176F4D5}"/>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007841" y="730250"/>
            <a:ext cx="18073790" cy="11740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706C9B3-2E76-4243-AD9E-6596E4F802B4}"/>
              </a:ext>
            </a:extLst>
          </p:cNvPr>
          <p:cNvSpPr/>
          <p:nvPr/>
        </p:nvSpPr>
        <p:spPr>
          <a:xfrm>
            <a:off x="1345720" y="5313873"/>
            <a:ext cx="7625752" cy="724618"/>
          </a:xfrm>
          <a:prstGeom prst="roundRect">
            <a:avLst/>
          </a:prstGeom>
          <a:noFill/>
          <a:ln w="76200">
            <a:solidFill>
              <a:srgbClr val="6B2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sp>
        <p:nvSpPr>
          <p:cNvPr id="6" name="Rectangle: Rounded Corners 5">
            <a:extLst>
              <a:ext uri="{FF2B5EF4-FFF2-40B4-BE49-F238E27FC236}">
                <a16:creationId xmlns:a16="http://schemas.microsoft.com/office/drawing/2014/main" id="{96C99F75-4075-4488-AC7F-65ED0A4E7855}"/>
              </a:ext>
            </a:extLst>
          </p:cNvPr>
          <p:cNvSpPr/>
          <p:nvPr/>
        </p:nvSpPr>
        <p:spPr>
          <a:xfrm>
            <a:off x="12698080" y="5342628"/>
            <a:ext cx="3657604" cy="695864"/>
          </a:xfrm>
          <a:prstGeom prst="roundRect">
            <a:avLst/>
          </a:prstGeom>
          <a:noFill/>
          <a:ln w="76200">
            <a:solidFill>
              <a:srgbClr val="6B2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0"/>
          </a:p>
        </p:txBody>
      </p:sp>
    </p:spTree>
    <p:extLst>
      <p:ext uri="{BB962C8B-B14F-4D97-AF65-F5344CB8AC3E}">
        <p14:creationId xmlns:p14="http://schemas.microsoft.com/office/powerpoint/2010/main" val="1578685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D8B427-F1D9-4F26-8155-D96A7A777940}"/>
              </a:ext>
            </a:extLst>
          </p:cNvPr>
          <p:cNvSpPr txBox="1">
            <a:spLocks/>
          </p:cNvSpPr>
          <p:nvPr/>
        </p:nvSpPr>
        <p:spPr>
          <a:xfrm>
            <a:off x="686902" y="318976"/>
            <a:ext cx="1320414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600">
                <a:solidFill>
                  <a:srgbClr val="257478"/>
                </a:solidFill>
                <a:latin typeface="Raleway Medium" panose="020B0603030101060003" pitchFamily="34" charset="0"/>
              </a:rPr>
              <a:t>Think about the detail</a:t>
            </a:r>
          </a:p>
        </p:txBody>
      </p:sp>
      <p:sp>
        <p:nvSpPr>
          <p:cNvPr id="5" name="Content Placeholder 2">
            <a:extLst>
              <a:ext uri="{FF2B5EF4-FFF2-40B4-BE49-F238E27FC236}">
                <a16:creationId xmlns:a16="http://schemas.microsoft.com/office/drawing/2014/main" id="{8AC718D3-E9ED-4D8E-8CB6-7DE900D002DB}"/>
              </a:ext>
            </a:extLst>
          </p:cNvPr>
          <p:cNvSpPr txBox="1">
            <a:spLocks/>
          </p:cNvSpPr>
          <p:nvPr/>
        </p:nvSpPr>
        <p:spPr>
          <a:xfrm>
            <a:off x="1256696" y="2823275"/>
            <a:ext cx="18475094" cy="8646966"/>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a:buFont typeface="Arial" panose="020B0604020202020204" pitchFamily="34" charset="0"/>
              <a:buChar char="•"/>
            </a:pPr>
            <a:r>
              <a:rPr lang="en-GB" sz="4800" dirty="0">
                <a:latin typeface="Raleway" panose="020B0503030101060003"/>
              </a:rPr>
              <a:t>Working at Costa, part-time making drinks and serving customers has increased my communication skills.</a:t>
            </a:r>
          </a:p>
          <a:p>
            <a:pPr marL="914400" indent="-914400" algn="l">
              <a:spcBef>
                <a:spcPts val="6600"/>
              </a:spcBef>
              <a:buFont typeface="Arial" panose="020B0604020202020204" pitchFamily="34" charset="0"/>
              <a:buChar char="•"/>
            </a:pPr>
            <a:r>
              <a:rPr lang="en-GB" sz="4800" dirty="0">
                <a:latin typeface="Raleway" panose="020B0503030101060003"/>
              </a:rPr>
              <a:t>Part-time employment has developed my communication skills with a different audience, as I engage with customers but also my colleagues.  Talking to members of the public can be challenging if there is a language barrier, or when individuals were wearing face coverings.  Developing ways of communicating including repetition and using non-verbal signals has enhanced my skills.</a:t>
            </a:r>
          </a:p>
          <a:p>
            <a:pPr marL="1800000" algn="l"/>
            <a:endParaRPr lang="en-GB" sz="4000" dirty="0">
              <a:latin typeface="Raleway" panose="020B0503030101060003"/>
            </a:endParaRPr>
          </a:p>
          <a:p>
            <a:pPr marL="1800000" algn="l"/>
            <a:endParaRPr lang="en-GB" sz="4000" dirty="0">
              <a:latin typeface="Raleway" panose="020B0503030101060003"/>
            </a:endParaRPr>
          </a:p>
          <a:p>
            <a:pPr marL="914400" indent="-914400" algn="l">
              <a:buFont typeface="Arial" panose="020B0604020202020204" pitchFamily="34" charset="0"/>
              <a:buChar char="•"/>
            </a:pPr>
            <a:endParaRPr lang="en-GB" sz="4800" dirty="0"/>
          </a:p>
          <a:p>
            <a:pPr lvl="2" algn="l"/>
            <a:endParaRPr lang="en-GB" sz="3600" dirty="0"/>
          </a:p>
          <a:p>
            <a:pPr lvl="1" algn="l"/>
            <a:endParaRPr lang="en-GB" sz="4000" dirty="0"/>
          </a:p>
        </p:txBody>
      </p:sp>
    </p:spTree>
    <p:extLst>
      <p:ext uri="{BB962C8B-B14F-4D97-AF65-F5344CB8AC3E}">
        <p14:creationId xmlns:p14="http://schemas.microsoft.com/office/powerpoint/2010/main" val="3350403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67D1E0-97FA-41AB-96B4-D77B60C1905F}"/>
              </a:ext>
            </a:extLst>
          </p:cNvPr>
          <p:cNvSpPr txBox="1">
            <a:spLocks/>
          </p:cNvSpPr>
          <p:nvPr/>
        </p:nvSpPr>
        <p:spPr>
          <a:xfrm>
            <a:off x="214148" y="12234"/>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a:ln>
                  <a:noFill/>
                </a:ln>
                <a:solidFill>
                  <a:srgbClr val="257478"/>
                </a:solidFill>
                <a:effectLst/>
                <a:uLnTx/>
                <a:uFillTx/>
                <a:latin typeface="Raleway Medium" panose="020B0603030101060003" pitchFamily="34" charset="0"/>
                <a:ea typeface="+mj-ea"/>
                <a:cs typeface="+mj-cs"/>
                <a:sym typeface="Helvetica Light"/>
              </a:rPr>
              <a:t>How should I structure it?</a:t>
            </a:r>
          </a:p>
        </p:txBody>
      </p:sp>
      <p:sp>
        <p:nvSpPr>
          <p:cNvPr id="5" name="TextBox 4">
            <a:extLst>
              <a:ext uri="{FF2B5EF4-FFF2-40B4-BE49-F238E27FC236}">
                <a16:creationId xmlns:a16="http://schemas.microsoft.com/office/drawing/2014/main" id="{00F4CA37-9F37-473F-800B-CB80CE3F7590}"/>
              </a:ext>
            </a:extLst>
          </p:cNvPr>
          <p:cNvSpPr txBox="1"/>
          <p:nvPr/>
        </p:nvSpPr>
        <p:spPr>
          <a:xfrm>
            <a:off x="780586" y="1599514"/>
            <a:ext cx="22681580" cy="1508105"/>
          </a:xfrm>
          <a:prstGeom prst="rect">
            <a:avLst/>
          </a:prstGeom>
          <a:noFill/>
          <a:ln>
            <a:solidFill>
              <a:schemeClr val="tx1"/>
            </a:solidFill>
          </a:ln>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Raleway"/>
                <a:ea typeface="+mn-ea"/>
                <a:cs typeface="+mn-cs"/>
                <a:sym typeface="Helvetica Light"/>
              </a:rPr>
              <a:t>Grab their attention</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Show you’re excited and understand the course you’re applying for</a:t>
            </a:r>
          </a:p>
        </p:txBody>
      </p:sp>
      <p:sp>
        <p:nvSpPr>
          <p:cNvPr id="6" name="TextBox 5">
            <a:extLst>
              <a:ext uri="{FF2B5EF4-FFF2-40B4-BE49-F238E27FC236}">
                <a16:creationId xmlns:a16="http://schemas.microsoft.com/office/drawing/2014/main" id="{09E91E88-7509-495E-8AB7-2DD88BACD00B}"/>
              </a:ext>
            </a:extLst>
          </p:cNvPr>
          <p:cNvSpPr txBox="1"/>
          <p:nvPr/>
        </p:nvSpPr>
        <p:spPr>
          <a:xfrm>
            <a:off x="780586" y="3572012"/>
            <a:ext cx="22681580" cy="2185214"/>
          </a:xfrm>
          <a:prstGeom prst="rect">
            <a:avLst/>
          </a:prstGeom>
          <a:noFill/>
          <a:ln>
            <a:solidFill>
              <a:schemeClr val="tx1"/>
            </a:solidFill>
          </a:ln>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Raleway"/>
                <a:ea typeface="+mn-ea"/>
                <a:cs typeface="+mn-cs"/>
                <a:sym typeface="Helvetica Light"/>
              </a:rPr>
              <a:t>Give </a:t>
            </a:r>
            <a:r>
              <a:rPr kumimoji="0" lang="en-GB" sz="4800" b="1" i="0" u="none" strike="noStrike" kern="1200" cap="none" spc="0" normalizeH="0" baseline="0" noProof="0" dirty="0">
                <a:ln>
                  <a:noFill/>
                </a:ln>
                <a:solidFill>
                  <a:prstClr val="black"/>
                </a:solidFill>
                <a:effectLst/>
                <a:uLnTx/>
                <a:uFillTx/>
                <a:latin typeface="Raleway"/>
                <a:ea typeface="+mn-ea"/>
                <a:cs typeface="+mn-cs"/>
                <a:sym typeface="Helvetica Light"/>
              </a:rPr>
              <a:t>evidence to prove your interest </a:t>
            </a:r>
            <a:r>
              <a:rPr kumimoji="0" lang="en-GB" sz="4800" b="0" i="0" u="none" strike="noStrike" kern="1200" cap="none" spc="0" normalizeH="0" baseline="0" noProof="0" dirty="0">
                <a:ln>
                  <a:noFill/>
                </a:ln>
                <a:solidFill>
                  <a:prstClr val="black"/>
                </a:solidFill>
                <a:effectLst/>
                <a:uLnTx/>
                <a:uFillTx/>
                <a:latin typeface="Raleway"/>
                <a:ea typeface="+mn-ea"/>
                <a:cs typeface="+mn-cs"/>
                <a:sym typeface="Helvetica Light"/>
              </a:rPr>
              <a:t>in the subject</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Why are you suited to that course? What events led to your interest?</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What do you know about the subject and are excited to learn more about?</a:t>
            </a:r>
          </a:p>
        </p:txBody>
      </p:sp>
      <p:sp>
        <p:nvSpPr>
          <p:cNvPr id="7" name="TextBox 6">
            <a:extLst>
              <a:ext uri="{FF2B5EF4-FFF2-40B4-BE49-F238E27FC236}">
                <a16:creationId xmlns:a16="http://schemas.microsoft.com/office/drawing/2014/main" id="{B8D7D20D-1800-46A8-8D40-FCD5CD027966}"/>
              </a:ext>
            </a:extLst>
          </p:cNvPr>
          <p:cNvSpPr txBox="1"/>
          <p:nvPr/>
        </p:nvSpPr>
        <p:spPr>
          <a:xfrm>
            <a:off x="780586" y="6063496"/>
            <a:ext cx="22681580" cy="1508105"/>
          </a:xfrm>
          <a:prstGeom prst="rect">
            <a:avLst/>
          </a:prstGeom>
          <a:noFill/>
          <a:ln>
            <a:solidFill>
              <a:schemeClr val="tx1"/>
            </a:solidFill>
          </a:ln>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Raleway"/>
                <a:ea typeface="+mn-ea"/>
                <a:cs typeface="+mn-cs"/>
                <a:sym typeface="Helvetica Light"/>
              </a:rPr>
              <a:t>Work experience that’s relevant </a:t>
            </a:r>
            <a:r>
              <a:rPr kumimoji="0" lang="en-GB" sz="4800" b="0" i="0" u="none" strike="noStrike" kern="1200" cap="none" spc="0" normalizeH="0" baseline="0" noProof="0" dirty="0">
                <a:ln>
                  <a:noFill/>
                </a:ln>
                <a:solidFill>
                  <a:prstClr val="black"/>
                </a:solidFill>
                <a:effectLst/>
                <a:uLnTx/>
                <a:uFillTx/>
                <a:latin typeface="Raleway"/>
                <a:ea typeface="+mn-ea"/>
                <a:cs typeface="+mn-cs"/>
                <a:sym typeface="Helvetica Light"/>
              </a:rPr>
              <a:t>to your course choice</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Explain what you’ve earnt from it, don’t just describe the event</a:t>
            </a:r>
          </a:p>
        </p:txBody>
      </p:sp>
      <p:sp>
        <p:nvSpPr>
          <p:cNvPr id="8" name="TextBox 7">
            <a:extLst>
              <a:ext uri="{FF2B5EF4-FFF2-40B4-BE49-F238E27FC236}">
                <a16:creationId xmlns:a16="http://schemas.microsoft.com/office/drawing/2014/main" id="{28E08950-053A-4047-AA26-325627972F23}"/>
              </a:ext>
            </a:extLst>
          </p:cNvPr>
          <p:cNvSpPr txBox="1"/>
          <p:nvPr/>
        </p:nvSpPr>
        <p:spPr>
          <a:xfrm>
            <a:off x="780586" y="7840445"/>
            <a:ext cx="22681580" cy="1508105"/>
          </a:xfrm>
          <a:prstGeom prst="rect">
            <a:avLst/>
          </a:prstGeom>
          <a:noFill/>
          <a:ln>
            <a:solidFill>
              <a:schemeClr val="tx1"/>
            </a:solidFill>
          </a:ln>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Raleway"/>
                <a:ea typeface="+mn-ea"/>
                <a:cs typeface="+mn-cs"/>
                <a:sym typeface="Helvetica Light"/>
              </a:rPr>
              <a:t>Other activities that show your qualities and skills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Activities that demonstrate your interest in your course or relevant skills</a:t>
            </a:r>
          </a:p>
        </p:txBody>
      </p:sp>
      <p:sp>
        <p:nvSpPr>
          <p:cNvPr id="9" name="TextBox 8">
            <a:extLst>
              <a:ext uri="{FF2B5EF4-FFF2-40B4-BE49-F238E27FC236}">
                <a16:creationId xmlns:a16="http://schemas.microsoft.com/office/drawing/2014/main" id="{B88ECCC6-5537-4C91-BDCE-FAA113318720}"/>
              </a:ext>
            </a:extLst>
          </p:cNvPr>
          <p:cNvSpPr txBox="1"/>
          <p:nvPr/>
        </p:nvSpPr>
        <p:spPr>
          <a:xfrm>
            <a:off x="780586" y="9563992"/>
            <a:ext cx="22681580" cy="2185214"/>
          </a:xfrm>
          <a:prstGeom prst="rect">
            <a:avLst/>
          </a:prstGeom>
          <a:noFill/>
          <a:ln>
            <a:solidFill>
              <a:schemeClr val="tx1"/>
            </a:solidFill>
          </a:ln>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black"/>
                </a:solidFill>
                <a:effectLst/>
                <a:uLnTx/>
                <a:uFillTx/>
                <a:latin typeface="Raleway"/>
                <a:ea typeface="+mn-ea"/>
                <a:cs typeface="+mn-cs"/>
                <a:sym typeface="Helvetica Light"/>
              </a:rPr>
              <a:t>C</a:t>
            </a:r>
            <a:r>
              <a:rPr kumimoji="0" lang="en-GB" sz="4800" b="1" i="0" u="none" strike="noStrike" kern="1200" cap="none" spc="0" normalizeH="0" baseline="0" noProof="0" dirty="0">
                <a:ln>
                  <a:noFill/>
                </a:ln>
                <a:solidFill>
                  <a:prstClr val="black"/>
                </a:solidFill>
                <a:effectLst/>
                <a:uLnTx/>
                <a:uFillTx/>
                <a:latin typeface="Raleway"/>
                <a:ea typeface="+mn-ea"/>
                <a:cs typeface="+mn-cs"/>
                <a:sym typeface="Helvetica Light"/>
              </a:rPr>
              <a:t>losing statement</a:t>
            </a:r>
          </a:p>
          <a:p>
            <a:pPr marL="0" marR="0" lvl="0" indent="0" algn="ctr" defTabSz="5842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prstClr val="black"/>
                </a:solidFill>
                <a:effectLst/>
                <a:uLnTx/>
                <a:uFillTx/>
                <a:latin typeface="Raleway"/>
                <a:ea typeface="+mn-ea"/>
                <a:cs typeface="+mn-cs"/>
                <a:sym typeface="Helvetica Light"/>
              </a:rPr>
              <a:t>Reaffirm your desire to study this course and what you may gain from it.</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Raleway"/>
                <a:ea typeface="+mn-ea"/>
                <a:cs typeface="+mn-cs"/>
                <a:sym typeface="Helvetica Light"/>
              </a:rPr>
              <a:t>This could include where you hope a degree in this subject will lead.</a:t>
            </a:r>
          </a:p>
        </p:txBody>
      </p:sp>
      <p:sp>
        <p:nvSpPr>
          <p:cNvPr id="2" name="Rectangle: Rounded Corners 1">
            <a:extLst>
              <a:ext uri="{FF2B5EF4-FFF2-40B4-BE49-F238E27FC236}">
                <a16:creationId xmlns:a16="http://schemas.microsoft.com/office/drawing/2014/main" id="{9B1BE51C-57DB-40C8-9406-2E51AFA3E3A2}"/>
              </a:ext>
            </a:extLst>
          </p:cNvPr>
          <p:cNvSpPr/>
          <p:nvPr/>
        </p:nvSpPr>
        <p:spPr>
          <a:xfrm>
            <a:off x="780587" y="1599514"/>
            <a:ext cx="22525982" cy="158728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GB" sz="10000" b="0" i="0" u="none" strike="noStrike" kern="0" cap="none" spc="0" normalizeH="0" baseline="0" noProof="0">
              <a:ln>
                <a:noFill/>
              </a:ln>
              <a:solidFill>
                <a:prstClr val="white"/>
              </a:solidFill>
              <a:effectLst/>
              <a:uLnTx/>
              <a:uFillTx/>
              <a:latin typeface="Calibri" panose="020F0502020204030204"/>
              <a:ea typeface="+mn-ea"/>
              <a:cs typeface="+mn-cs"/>
              <a:sym typeface="Helvetica Light"/>
            </a:endParaRPr>
          </a:p>
        </p:txBody>
      </p:sp>
      <p:sp>
        <p:nvSpPr>
          <p:cNvPr id="10" name="Rectangle: Rounded Corners 9">
            <a:extLst>
              <a:ext uri="{FF2B5EF4-FFF2-40B4-BE49-F238E27FC236}">
                <a16:creationId xmlns:a16="http://schemas.microsoft.com/office/drawing/2014/main" id="{CFA2CBC9-BDCE-40BF-8272-2120243999FB}"/>
              </a:ext>
            </a:extLst>
          </p:cNvPr>
          <p:cNvSpPr/>
          <p:nvPr/>
        </p:nvSpPr>
        <p:spPr>
          <a:xfrm>
            <a:off x="858385" y="9563992"/>
            <a:ext cx="22525982" cy="24006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endParaRPr kumimoji="0" lang="en-GB" sz="10000" b="0" i="0" u="none" strike="noStrike" kern="0" cap="none" spc="0" normalizeH="0" baseline="0" noProof="0">
              <a:ln>
                <a:noFill/>
              </a:ln>
              <a:solidFill>
                <a:prstClr val="white"/>
              </a:solidFill>
              <a:effectLst/>
              <a:uLnTx/>
              <a:uFillTx/>
              <a:latin typeface="Calibri" panose="020F0502020204030204"/>
              <a:ea typeface="+mn-ea"/>
              <a:cs typeface="+mn-cs"/>
              <a:sym typeface="Helvetica Light"/>
            </a:endParaRPr>
          </a:p>
        </p:txBody>
      </p:sp>
    </p:spTree>
    <p:extLst>
      <p:ext uri="{BB962C8B-B14F-4D97-AF65-F5344CB8AC3E}">
        <p14:creationId xmlns:p14="http://schemas.microsoft.com/office/powerpoint/2010/main" val="200144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0A13F3-8DF9-4F89-B679-6274B50878C3}"/>
              </a:ext>
            </a:extLst>
          </p:cNvPr>
          <p:cNvSpPr txBox="1">
            <a:spLocks/>
          </p:cNvSpPr>
          <p:nvPr/>
        </p:nvSpPr>
        <p:spPr>
          <a:xfrm>
            <a:off x="312234" y="40576"/>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a:defRPr/>
            </a:pPr>
            <a:r>
              <a:rPr lang="en-GB" sz="6600">
                <a:solidFill>
                  <a:srgbClr val="257478"/>
                </a:solidFill>
                <a:latin typeface="Raleway Medium" panose="020B0603030101060003" pitchFamily="34" charset="0"/>
              </a:rPr>
              <a:t>10 most overused opening sentences . . . . .</a:t>
            </a:r>
          </a:p>
        </p:txBody>
      </p:sp>
      <p:sp>
        <p:nvSpPr>
          <p:cNvPr id="8" name="Content Placeholder 2">
            <a:extLst>
              <a:ext uri="{FF2B5EF4-FFF2-40B4-BE49-F238E27FC236}">
                <a16:creationId xmlns:a16="http://schemas.microsoft.com/office/drawing/2014/main" id="{1CB58065-E480-46E1-8670-7DB089A1F1BF}"/>
              </a:ext>
            </a:extLst>
          </p:cNvPr>
          <p:cNvSpPr txBox="1">
            <a:spLocks/>
          </p:cNvSpPr>
          <p:nvPr/>
        </p:nvSpPr>
        <p:spPr>
          <a:xfrm>
            <a:off x="735947" y="1984916"/>
            <a:ext cx="22592404" cy="9879981"/>
          </a:xfrm>
          <a:prstGeom prst="rect">
            <a:avLst/>
          </a:prstGeom>
        </p:spPr>
        <p:txBody>
          <a:bodyPr vert="horz" lIns="182880" tIns="91440" rIns="182880" bIns="9144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I am currently studying A Levels in .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From a young age I have always been [interested in/fascinated by]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From an early age I have always been [interested in/fascinated by]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Nursing is a very challenging &amp; demanding [career/profession/course] .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For as long as I can remember I have been fascinated with .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Fashion is not something that exists in dresses only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Nursing is a profession I have always looked upon with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For as long as I can remember I have been interested in .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I am an International Academy student and have been studying since . . . . .</a:t>
            </a:r>
          </a:p>
          <a:p>
            <a:pPr marL="914400" indent="-914400" algn="l" defTabSz="1828800">
              <a:spcBef>
                <a:spcPts val="3600"/>
              </a:spcBef>
              <a:buFont typeface="Arial" panose="020B0604020202020204" pitchFamily="34" charset="0"/>
              <a:buAutoNum type="arabicPeriod"/>
              <a:defRPr/>
            </a:pPr>
            <a:r>
              <a:rPr lang="en-GB" sz="4400" dirty="0">
                <a:solidFill>
                  <a:prstClr val="black"/>
                </a:solidFill>
                <a:latin typeface="Raleway" panose="020B0503030101060003"/>
              </a:rPr>
              <a:t>Academically I have always been a very determined and . . . . .</a:t>
            </a:r>
          </a:p>
          <a:p>
            <a:pPr marL="914400" indent="-914400" algn="l" defTabSz="1828800">
              <a:spcBef>
                <a:spcPts val="2000"/>
              </a:spcBef>
              <a:buFont typeface="Arial" panose="020B0604020202020204" pitchFamily="34" charset="0"/>
              <a:buAutoNum type="arabicPeriod"/>
              <a:defRPr/>
            </a:pPr>
            <a:endParaRPr lang="en-GB" sz="4300" dirty="0">
              <a:solidFill>
                <a:prstClr val="black"/>
              </a:solidFill>
              <a:latin typeface="Raleway" panose="020B0503030101060003"/>
            </a:endParaRPr>
          </a:p>
          <a:p>
            <a:pPr algn="l" defTabSz="1828800">
              <a:spcBef>
                <a:spcPts val="2000"/>
              </a:spcBef>
              <a:defRPr/>
            </a:pPr>
            <a:endParaRPr lang="en-GB" sz="5400" dirty="0">
              <a:solidFill>
                <a:prstClr val="black"/>
              </a:solidFill>
              <a:latin typeface="Calibri" panose="020F0502020204030204"/>
            </a:endParaRPr>
          </a:p>
        </p:txBody>
      </p:sp>
    </p:spTree>
    <p:extLst>
      <p:ext uri="{BB962C8B-B14F-4D97-AF65-F5344CB8AC3E}">
        <p14:creationId xmlns:p14="http://schemas.microsoft.com/office/powerpoint/2010/main" val="18402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 presetClass="entr" presetSubtype="4" fill="hold" nodeType="afterEffect">
                                  <p:stCondLst>
                                    <p:cond delay="100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8000"/>
                            </p:stCondLst>
                            <p:childTnLst>
                              <p:par>
                                <p:cTn id="35" presetID="2" presetClass="entr" presetSubtype="4" fill="hold" nodeType="afterEffect">
                                  <p:stCondLst>
                                    <p:cond delay="100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9500"/>
                            </p:stCondLst>
                            <p:childTnLst>
                              <p:par>
                                <p:cTn id="40" presetID="2" presetClass="entr" presetSubtype="4" fill="hold" nodeType="afterEffect">
                                  <p:stCondLst>
                                    <p:cond delay="1000"/>
                                  </p:stCondLst>
                                  <p:childTnLst>
                                    <p:set>
                                      <p:cBhvr>
                                        <p:cTn id="41" dur="1" fill="hold">
                                          <p:stCondLst>
                                            <p:cond delay="0"/>
                                          </p:stCondLst>
                                        </p:cTn>
                                        <p:tgtEl>
                                          <p:spTgt spid="8">
                                            <p:txEl>
                                              <p:pRg st="7" end="7"/>
                                            </p:txEl>
                                          </p:spTgt>
                                        </p:tgtEl>
                                        <p:attrNameLst>
                                          <p:attrName>style.visibility</p:attrName>
                                        </p:attrNameLst>
                                      </p:cBhvr>
                                      <p:to>
                                        <p:strVal val="visible"/>
                                      </p:to>
                                    </p:set>
                                    <p:anim calcmode="lin" valueType="num">
                                      <p:cBhvr additive="base">
                                        <p:cTn id="42"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1000"/>
                            </p:stCondLst>
                            <p:childTnLst>
                              <p:par>
                                <p:cTn id="45" presetID="2" presetClass="entr" presetSubtype="4" fill="hold" nodeType="afterEffect">
                                  <p:stCondLst>
                                    <p:cond delay="100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2500"/>
                            </p:stCondLst>
                            <p:childTnLst>
                              <p:par>
                                <p:cTn id="50" presetID="2" presetClass="entr" presetSubtype="4" fill="hold" nodeType="afterEffect">
                                  <p:stCondLst>
                                    <p:cond delay="1000"/>
                                  </p:stCondLst>
                                  <p:childTnLst>
                                    <p:set>
                                      <p:cBhvr>
                                        <p:cTn id="51" dur="1" fill="hold">
                                          <p:stCondLst>
                                            <p:cond delay="0"/>
                                          </p:stCondLst>
                                        </p:cTn>
                                        <p:tgtEl>
                                          <p:spTgt spid="8">
                                            <p:txEl>
                                              <p:pRg st="9" end="9"/>
                                            </p:txEl>
                                          </p:spTgt>
                                        </p:tgtEl>
                                        <p:attrNameLst>
                                          <p:attrName>style.visibility</p:attrName>
                                        </p:attrNameLst>
                                      </p:cBhvr>
                                      <p:to>
                                        <p:strVal val="visible"/>
                                      </p:to>
                                    </p:set>
                                    <p:anim calcmode="lin" valueType="num">
                                      <p:cBhvr additive="base">
                                        <p:cTn id="52"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E6D7-B930-49D1-AEFE-C025B44493E2}"/>
              </a:ext>
            </a:extLst>
          </p:cNvPr>
          <p:cNvSpPr>
            <a:spLocks noGrp="1"/>
          </p:cNvSpPr>
          <p:nvPr>
            <p:ph type="title"/>
          </p:nvPr>
        </p:nvSpPr>
        <p:spPr>
          <a:xfrm>
            <a:off x="840826" y="651423"/>
            <a:ext cx="21031200" cy="1411294"/>
          </a:xfrm>
        </p:spPr>
        <p:txBody>
          <a:bodyPr>
            <a:normAutofit/>
          </a:bodyPr>
          <a:lstStyle/>
          <a:p>
            <a:r>
              <a:rPr lang="en-GB" sz="6600" dirty="0">
                <a:solidFill>
                  <a:srgbClr val="257478"/>
                </a:solidFill>
                <a:latin typeface="Raleway Medium" panose="020B0603030101060003" pitchFamily="34" charset="0"/>
              </a:rPr>
              <a:t>Similarity detection</a:t>
            </a:r>
          </a:p>
        </p:txBody>
      </p:sp>
      <p:sp>
        <p:nvSpPr>
          <p:cNvPr id="5" name="Title 1">
            <a:extLst>
              <a:ext uri="{FF2B5EF4-FFF2-40B4-BE49-F238E27FC236}">
                <a16:creationId xmlns:a16="http://schemas.microsoft.com/office/drawing/2014/main" id="{F3ADB44D-043C-4970-B1E3-466936CEB870}"/>
              </a:ext>
            </a:extLst>
          </p:cNvPr>
          <p:cNvSpPr txBox="1">
            <a:spLocks/>
          </p:cNvSpPr>
          <p:nvPr/>
        </p:nvSpPr>
        <p:spPr>
          <a:xfrm>
            <a:off x="840827" y="4214644"/>
            <a:ext cx="14032386" cy="5286712"/>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indent="-1143000" algn="l">
              <a:buFont typeface="Arial" panose="020B0604020202020204" pitchFamily="34" charset="0"/>
              <a:buChar char="•"/>
            </a:pPr>
            <a:r>
              <a:rPr lang="en-GB" sz="4800" dirty="0">
                <a:latin typeface="Raleway"/>
              </a:rPr>
              <a:t>All personal statements are checked by </a:t>
            </a:r>
            <a:r>
              <a:rPr lang="en-GB" sz="4800" dirty="0" err="1">
                <a:latin typeface="Raleway"/>
              </a:rPr>
              <a:t>Copycatch</a:t>
            </a:r>
            <a:endParaRPr lang="en-GB" sz="4800" dirty="0">
              <a:latin typeface="Raleway"/>
            </a:endParaRPr>
          </a:p>
          <a:p>
            <a:pPr marL="1143000" indent="-1143000" algn="l">
              <a:spcBef>
                <a:spcPts val="4800"/>
              </a:spcBef>
              <a:buFont typeface="Arial" panose="020B0604020202020204" pitchFamily="34" charset="0"/>
              <a:buChar char="•"/>
            </a:pPr>
            <a:r>
              <a:rPr lang="en-GB" sz="4800" dirty="0">
                <a:latin typeface="Raleway"/>
              </a:rPr>
              <a:t>Any statements showing a level of similarity of 10% or greater will be reviewed by members of the UCAS verification team</a:t>
            </a:r>
          </a:p>
          <a:p>
            <a:pPr marL="1143000" indent="-1143000" algn="l">
              <a:spcBef>
                <a:spcPts val="4800"/>
              </a:spcBef>
              <a:buFont typeface="Arial" panose="020B0604020202020204" pitchFamily="34" charset="0"/>
              <a:buChar char="•"/>
            </a:pPr>
            <a:r>
              <a:rPr lang="en-GB" sz="4800" dirty="0">
                <a:latin typeface="Raleway"/>
              </a:rPr>
              <a:t>The universities are then informed by UCAS and they will decide how to deal with it.</a:t>
            </a:r>
          </a:p>
        </p:txBody>
      </p:sp>
      <p:pic>
        <p:nvPicPr>
          <p:cNvPr id="6" name="Picture 2" descr="See the source image">
            <a:extLst>
              <a:ext uri="{FF2B5EF4-FFF2-40B4-BE49-F238E27FC236}">
                <a16:creationId xmlns:a16="http://schemas.microsoft.com/office/drawing/2014/main" id="{06D6071C-FD73-45D1-B8E1-004D058D9AA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407868" y="2062718"/>
            <a:ext cx="7643516" cy="909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C49DF8-415C-4D98-9814-DCA576C57A41}"/>
              </a:ext>
            </a:extLst>
          </p:cNvPr>
          <p:cNvSpPr txBox="1">
            <a:spLocks/>
          </p:cNvSpPr>
          <p:nvPr/>
        </p:nvSpPr>
        <p:spPr>
          <a:xfrm>
            <a:off x="312234" y="40576"/>
            <a:ext cx="17552020" cy="1587280"/>
          </a:xfrm>
          <a:prstGeom prst="rect">
            <a:avLst/>
          </a:prstGeom>
        </p:spPr>
        <p:txBody>
          <a:bodyPr vert="horz" lIns="18288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6400" dirty="0">
                <a:solidFill>
                  <a:srgbClr val="257478"/>
                </a:solidFill>
                <a:latin typeface="Raleway Medium" panose="020B0603030101060003" pitchFamily="34" charset="0"/>
              </a:rPr>
              <a:t>Reasons given to unsuccessful applicants</a:t>
            </a:r>
          </a:p>
        </p:txBody>
      </p:sp>
      <p:sp>
        <p:nvSpPr>
          <p:cNvPr id="5" name="Content Placeholder 2">
            <a:extLst>
              <a:ext uri="{FF2B5EF4-FFF2-40B4-BE49-F238E27FC236}">
                <a16:creationId xmlns:a16="http://schemas.microsoft.com/office/drawing/2014/main" id="{A97102C2-82A0-42D2-8762-96F2DEEAFB36}"/>
              </a:ext>
            </a:extLst>
          </p:cNvPr>
          <p:cNvSpPr txBox="1">
            <a:spLocks/>
          </p:cNvSpPr>
          <p:nvPr/>
        </p:nvSpPr>
        <p:spPr>
          <a:xfrm>
            <a:off x="1718128" y="2376915"/>
            <a:ext cx="13784948" cy="8646966"/>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600"/>
              </a:spcBef>
            </a:pPr>
            <a:r>
              <a:rPr lang="en-GB" sz="4800" dirty="0">
                <a:latin typeface="Raleway"/>
              </a:rPr>
              <a:t>“Your personal statement does not strongly support your desire to study your chosen degree”.</a:t>
            </a:r>
          </a:p>
          <a:p>
            <a:pPr algn="l">
              <a:spcBef>
                <a:spcPts val="6000"/>
              </a:spcBef>
            </a:pPr>
            <a:r>
              <a:rPr lang="en-GB" sz="4800" dirty="0">
                <a:latin typeface="Raleway"/>
              </a:rPr>
              <a:t>“Your personal statement does not show sufficient understanding, relevance or knowledge about the course you’re applying for”.</a:t>
            </a:r>
          </a:p>
          <a:p>
            <a:pPr algn="l">
              <a:spcBef>
                <a:spcPts val="6000"/>
              </a:spcBef>
            </a:pPr>
            <a:r>
              <a:rPr lang="en-GB" sz="4800" dirty="0">
                <a:latin typeface="Raleway"/>
              </a:rPr>
              <a:t>“Your personal statement does not show sufficient understanding of the role you are entering”.</a:t>
            </a:r>
          </a:p>
        </p:txBody>
      </p:sp>
      <p:pic>
        <p:nvPicPr>
          <p:cNvPr id="7" name="Picture 6" descr="A person with headphones on the head using a computer&#10;&#10;Description automatically generated with low confidence">
            <a:extLst>
              <a:ext uri="{FF2B5EF4-FFF2-40B4-BE49-F238E27FC236}">
                <a16:creationId xmlns:a16="http://schemas.microsoft.com/office/drawing/2014/main" id="{8C39DE33-DE65-40CD-B47F-031EE7A2C3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94538" y="834216"/>
            <a:ext cx="7277228" cy="10645692"/>
          </a:xfrm>
          <a:prstGeom prst="rect">
            <a:avLst/>
          </a:prstGeom>
        </p:spPr>
      </p:pic>
    </p:spTree>
    <p:extLst>
      <p:ext uri="{BB962C8B-B14F-4D97-AF65-F5344CB8AC3E}">
        <p14:creationId xmlns:p14="http://schemas.microsoft.com/office/powerpoint/2010/main" val="376668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90A194-1E05-4237-9080-AC11430B4A5C}"/>
              </a:ext>
            </a:extLst>
          </p:cNvPr>
          <p:cNvSpPr/>
          <p:nvPr/>
        </p:nvSpPr>
        <p:spPr>
          <a:xfrm>
            <a:off x="0" y="0"/>
            <a:ext cx="24384000" cy="13716000"/>
          </a:xfrm>
          <a:prstGeom prst="rect">
            <a:avLst/>
          </a:prstGeom>
          <a:solidFill>
            <a:srgbClr val="6B275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Picture 3" descr="Graphical user interface, text&#10;&#10;Description automatically generated">
            <a:extLst>
              <a:ext uri="{FF2B5EF4-FFF2-40B4-BE49-F238E27FC236}">
                <a16:creationId xmlns:a16="http://schemas.microsoft.com/office/drawing/2014/main" id="{06865B04-DF9E-4204-BF09-B41E750A7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99" y="11052931"/>
            <a:ext cx="9010650" cy="2252662"/>
          </a:xfrm>
          <a:prstGeom prst="rect">
            <a:avLst/>
          </a:prstGeom>
        </p:spPr>
      </p:pic>
      <p:sp>
        <p:nvSpPr>
          <p:cNvPr id="7" name="Content Placeholder 2">
            <a:extLst>
              <a:ext uri="{FF2B5EF4-FFF2-40B4-BE49-F238E27FC236}">
                <a16:creationId xmlns:a16="http://schemas.microsoft.com/office/drawing/2014/main" id="{ADC2B492-1072-40C8-AD5F-EE9D9C502755}"/>
              </a:ext>
            </a:extLst>
          </p:cNvPr>
          <p:cNvSpPr txBox="1">
            <a:spLocks/>
          </p:cNvSpPr>
          <p:nvPr/>
        </p:nvSpPr>
        <p:spPr>
          <a:xfrm>
            <a:off x="1586844" y="2754420"/>
            <a:ext cx="9811735" cy="78881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800"/>
              </a:spcBef>
            </a:pPr>
            <a:r>
              <a:rPr lang="en-GB" sz="6600" dirty="0">
                <a:solidFill>
                  <a:prstClr val="white"/>
                </a:solidFill>
                <a:latin typeface="Raleway"/>
              </a:rPr>
              <a:t>DON’T</a:t>
            </a:r>
          </a:p>
          <a:p>
            <a:pPr algn="l">
              <a:spcBef>
                <a:spcPts val="1800"/>
              </a:spcBef>
            </a:pPr>
            <a:r>
              <a:rPr lang="en-GB" sz="4800" dirty="0">
                <a:solidFill>
                  <a:prstClr val="white"/>
                </a:solidFill>
                <a:latin typeface="Raleway"/>
              </a:rPr>
              <a:t>Talk about your passion – show it</a:t>
            </a:r>
          </a:p>
          <a:p>
            <a:pPr algn="l">
              <a:spcBef>
                <a:spcPts val="1800"/>
              </a:spcBef>
            </a:pPr>
            <a:r>
              <a:rPr lang="en-GB" sz="4800" dirty="0">
                <a:solidFill>
                  <a:prstClr val="white"/>
                </a:solidFill>
                <a:latin typeface="Raleway"/>
              </a:rPr>
              <a:t>Use flowery language</a:t>
            </a:r>
          </a:p>
          <a:p>
            <a:pPr algn="l">
              <a:spcBef>
                <a:spcPts val="1800"/>
              </a:spcBef>
            </a:pPr>
            <a:r>
              <a:rPr lang="en-GB" sz="4800" dirty="0">
                <a:solidFill>
                  <a:prstClr val="white"/>
                </a:solidFill>
                <a:latin typeface="Raleway"/>
              </a:rPr>
              <a:t>Use lots of clichés or quotes</a:t>
            </a:r>
          </a:p>
          <a:p>
            <a:pPr algn="l">
              <a:spcBef>
                <a:spcPts val="1800"/>
              </a:spcBef>
            </a:pPr>
            <a:r>
              <a:rPr lang="en-GB" sz="4800" dirty="0">
                <a:solidFill>
                  <a:prstClr val="white"/>
                </a:solidFill>
                <a:latin typeface="Raleway"/>
              </a:rPr>
              <a:t>List your current subjects or grades</a:t>
            </a:r>
          </a:p>
          <a:p>
            <a:pPr algn="l">
              <a:spcBef>
                <a:spcPts val="1800"/>
              </a:spcBef>
            </a:pPr>
            <a:r>
              <a:rPr lang="en-GB" sz="4800" dirty="0">
                <a:solidFill>
                  <a:prstClr val="white"/>
                </a:solidFill>
                <a:latin typeface="Raleway"/>
              </a:rPr>
              <a:t>Mention specific institutions</a:t>
            </a:r>
          </a:p>
        </p:txBody>
      </p:sp>
      <p:sp>
        <p:nvSpPr>
          <p:cNvPr id="8" name="Content Placeholder 2">
            <a:extLst>
              <a:ext uri="{FF2B5EF4-FFF2-40B4-BE49-F238E27FC236}">
                <a16:creationId xmlns:a16="http://schemas.microsoft.com/office/drawing/2014/main" id="{34604AA1-A8D4-48AD-8A19-CE5312CBB3F0}"/>
              </a:ext>
            </a:extLst>
          </p:cNvPr>
          <p:cNvSpPr txBox="1">
            <a:spLocks/>
          </p:cNvSpPr>
          <p:nvPr/>
        </p:nvSpPr>
        <p:spPr>
          <a:xfrm>
            <a:off x="12985422" y="2754420"/>
            <a:ext cx="9417378" cy="78881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1800"/>
              </a:spcBef>
            </a:pPr>
            <a:r>
              <a:rPr lang="en-GB" sz="6600" dirty="0">
                <a:solidFill>
                  <a:prstClr val="white"/>
                </a:solidFill>
                <a:latin typeface="Raleway"/>
              </a:rPr>
              <a:t>DO</a:t>
            </a:r>
          </a:p>
          <a:p>
            <a:pPr algn="l">
              <a:spcBef>
                <a:spcPts val="1800"/>
              </a:spcBef>
            </a:pPr>
            <a:r>
              <a:rPr lang="en-GB" sz="4800" dirty="0">
                <a:solidFill>
                  <a:prstClr val="white"/>
                </a:solidFill>
                <a:latin typeface="Raleway"/>
              </a:rPr>
              <a:t>Write confidently about yourself</a:t>
            </a:r>
          </a:p>
          <a:p>
            <a:pPr algn="l">
              <a:spcBef>
                <a:spcPts val="1800"/>
              </a:spcBef>
            </a:pPr>
            <a:r>
              <a:rPr lang="en-GB" sz="4800" dirty="0">
                <a:solidFill>
                  <a:prstClr val="white"/>
                </a:solidFill>
                <a:latin typeface="Raleway"/>
              </a:rPr>
              <a:t>Support your skills &amp; experiences with evidence</a:t>
            </a:r>
          </a:p>
          <a:p>
            <a:pPr algn="l">
              <a:spcBef>
                <a:spcPts val="1800"/>
              </a:spcBef>
            </a:pPr>
            <a:r>
              <a:rPr lang="en-GB" sz="4800" dirty="0">
                <a:solidFill>
                  <a:prstClr val="white"/>
                </a:solidFill>
                <a:latin typeface="Raleway"/>
              </a:rPr>
              <a:t>Make everything relevant</a:t>
            </a:r>
          </a:p>
          <a:p>
            <a:pPr algn="l">
              <a:spcBef>
                <a:spcPts val="1800"/>
              </a:spcBef>
            </a:pPr>
            <a:r>
              <a:rPr lang="en-GB" sz="4800" dirty="0">
                <a:solidFill>
                  <a:prstClr val="white"/>
                </a:solidFill>
                <a:latin typeface="Raleway"/>
              </a:rPr>
              <a:t>Check spelling and grammar</a:t>
            </a:r>
          </a:p>
          <a:p>
            <a:pPr algn="l">
              <a:spcBef>
                <a:spcPts val="1800"/>
              </a:spcBef>
            </a:pPr>
            <a:r>
              <a:rPr lang="en-GB" sz="4800" dirty="0">
                <a:solidFill>
                  <a:prstClr val="white"/>
                </a:solidFill>
                <a:latin typeface="Raleway"/>
              </a:rPr>
              <a:t>Ask others to read it</a:t>
            </a:r>
          </a:p>
        </p:txBody>
      </p:sp>
      <p:sp>
        <p:nvSpPr>
          <p:cNvPr id="9" name="Rectangle 8">
            <a:extLst>
              <a:ext uri="{FF2B5EF4-FFF2-40B4-BE49-F238E27FC236}">
                <a16:creationId xmlns:a16="http://schemas.microsoft.com/office/drawing/2014/main" id="{B6076F6B-40AB-4FB0-8F63-7726A3592BC8}"/>
              </a:ext>
            </a:extLst>
          </p:cNvPr>
          <p:cNvSpPr/>
          <p:nvPr/>
        </p:nvSpPr>
        <p:spPr>
          <a:xfrm>
            <a:off x="933566" y="410407"/>
            <a:ext cx="10988906" cy="1323439"/>
          </a:xfrm>
          <a:prstGeom prst="rect">
            <a:avLst/>
          </a:prstGeom>
        </p:spPr>
        <p:txBody>
          <a:bodyPr wrap="none">
            <a:spAutoFit/>
          </a:bodyPr>
          <a:lstStyle/>
          <a:p>
            <a:pPr algn="l" defTabSz="292100" rtl="0">
              <a:defRPr/>
            </a:pPr>
            <a:r>
              <a:rPr lang="en-GB" sz="8000" dirty="0">
                <a:solidFill>
                  <a:prstClr val="white"/>
                </a:solidFill>
                <a:latin typeface="Raleway"/>
              </a:rPr>
              <a:t>Points to remember . . .</a:t>
            </a:r>
          </a:p>
        </p:txBody>
      </p:sp>
    </p:spTree>
    <p:extLst>
      <p:ext uri="{BB962C8B-B14F-4D97-AF65-F5344CB8AC3E}">
        <p14:creationId xmlns:p14="http://schemas.microsoft.com/office/powerpoint/2010/main" val="38737654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90A194-1E05-4237-9080-AC11430B4A5C}"/>
              </a:ext>
            </a:extLst>
          </p:cNvPr>
          <p:cNvSpPr/>
          <p:nvPr/>
        </p:nvSpPr>
        <p:spPr>
          <a:xfrm>
            <a:off x="0" y="0"/>
            <a:ext cx="24384000" cy="13716000"/>
          </a:xfrm>
          <a:prstGeom prst="rect">
            <a:avLst/>
          </a:prstGeom>
          <a:solidFill>
            <a:srgbClr val="6B275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4" name="Picture 3" descr="Graphical user interface, text&#10;&#10;Description automatically generated">
            <a:extLst>
              <a:ext uri="{FF2B5EF4-FFF2-40B4-BE49-F238E27FC236}">
                <a16:creationId xmlns:a16="http://schemas.microsoft.com/office/drawing/2014/main" id="{06865B04-DF9E-4204-BF09-B41E750A7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99" y="11052931"/>
            <a:ext cx="9010650" cy="2252662"/>
          </a:xfrm>
          <a:prstGeom prst="rect">
            <a:avLst/>
          </a:prstGeom>
        </p:spPr>
      </p:pic>
      <p:sp>
        <p:nvSpPr>
          <p:cNvPr id="8" name="Content Placeholder 2">
            <a:extLst>
              <a:ext uri="{FF2B5EF4-FFF2-40B4-BE49-F238E27FC236}">
                <a16:creationId xmlns:a16="http://schemas.microsoft.com/office/drawing/2014/main" id="{34604AA1-A8D4-48AD-8A19-CE5312CBB3F0}"/>
              </a:ext>
            </a:extLst>
          </p:cNvPr>
          <p:cNvSpPr txBox="1">
            <a:spLocks/>
          </p:cNvSpPr>
          <p:nvPr/>
        </p:nvSpPr>
        <p:spPr>
          <a:xfrm>
            <a:off x="933566" y="2144253"/>
            <a:ext cx="21854245" cy="890867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1800"/>
              </a:spcBef>
            </a:pPr>
            <a:r>
              <a:rPr lang="en-GB" sz="5200" dirty="0">
                <a:solidFill>
                  <a:prstClr val="white"/>
                </a:solidFill>
                <a:latin typeface="Raleway"/>
              </a:rPr>
              <a:t>In everything you must </a:t>
            </a:r>
            <a:r>
              <a:rPr lang="en-GB" sz="5200" b="1" i="1" dirty="0">
                <a:solidFill>
                  <a:prstClr val="white"/>
                </a:solidFill>
                <a:latin typeface="Raleway"/>
              </a:rPr>
              <a:t>REFLECT</a:t>
            </a:r>
            <a:r>
              <a:rPr lang="en-GB" sz="5200" dirty="0">
                <a:solidFill>
                  <a:prstClr val="white"/>
                </a:solidFill>
                <a:latin typeface="Raleway"/>
              </a:rPr>
              <a:t> on your experiences and skills and </a:t>
            </a:r>
            <a:r>
              <a:rPr lang="en-GB" sz="5200" b="1" i="1" dirty="0">
                <a:solidFill>
                  <a:prstClr val="white"/>
                </a:solidFill>
                <a:latin typeface="Raleway"/>
              </a:rPr>
              <a:t>RELATE</a:t>
            </a:r>
            <a:r>
              <a:rPr lang="en-GB" sz="5200" dirty="0">
                <a:solidFill>
                  <a:prstClr val="white"/>
                </a:solidFill>
                <a:latin typeface="Raleway"/>
              </a:rPr>
              <a:t> them to your chosen course.</a:t>
            </a:r>
          </a:p>
          <a:p>
            <a:pPr algn="l">
              <a:spcBef>
                <a:spcPts val="1800"/>
              </a:spcBef>
            </a:pPr>
            <a:endParaRPr lang="en-GB" sz="4800" dirty="0">
              <a:solidFill>
                <a:prstClr val="white"/>
              </a:solidFill>
              <a:latin typeface="Raleway"/>
            </a:endParaRPr>
          </a:p>
          <a:p>
            <a:pPr>
              <a:lnSpc>
                <a:spcPct val="120000"/>
              </a:lnSpc>
              <a:spcBef>
                <a:spcPts val="1800"/>
              </a:spcBef>
            </a:pPr>
            <a:r>
              <a:rPr lang="en-GB" sz="5400" b="1" dirty="0">
                <a:solidFill>
                  <a:prstClr val="white"/>
                </a:solidFill>
                <a:latin typeface="Raleway"/>
              </a:rPr>
              <a:t>A – Action </a:t>
            </a:r>
            <a:r>
              <a:rPr lang="en-GB" sz="5400" dirty="0">
                <a:solidFill>
                  <a:prstClr val="white"/>
                </a:solidFill>
                <a:latin typeface="Raleway"/>
              </a:rPr>
              <a:t>– being part of a sports team, voluntary work in a care home, school prefect</a:t>
            </a:r>
          </a:p>
          <a:p>
            <a:pPr>
              <a:lnSpc>
                <a:spcPct val="120000"/>
              </a:lnSpc>
              <a:spcBef>
                <a:spcPts val="3000"/>
              </a:spcBef>
            </a:pPr>
            <a:r>
              <a:rPr lang="en-GB" sz="5400" b="1" dirty="0">
                <a:solidFill>
                  <a:prstClr val="white"/>
                </a:solidFill>
                <a:latin typeface="Raleway"/>
              </a:rPr>
              <a:t>B – Benefit </a:t>
            </a:r>
            <a:r>
              <a:rPr lang="en-GB" sz="5400" dirty="0">
                <a:solidFill>
                  <a:prstClr val="white"/>
                </a:solidFill>
                <a:latin typeface="Raleway"/>
              </a:rPr>
              <a:t>– what skills do these roles give you – teamwork, responsibility etc</a:t>
            </a:r>
          </a:p>
          <a:p>
            <a:pPr>
              <a:lnSpc>
                <a:spcPct val="110000"/>
              </a:lnSpc>
              <a:spcBef>
                <a:spcPts val="3000"/>
              </a:spcBef>
            </a:pPr>
            <a:r>
              <a:rPr lang="en-GB" sz="5400" b="1" dirty="0">
                <a:solidFill>
                  <a:prstClr val="white"/>
                </a:solidFill>
                <a:latin typeface="Raleway"/>
              </a:rPr>
              <a:t>C – Course or career </a:t>
            </a:r>
            <a:r>
              <a:rPr lang="en-GB" sz="5400" dirty="0">
                <a:solidFill>
                  <a:prstClr val="white"/>
                </a:solidFill>
                <a:latin typeface="Raleway"/>
              </a:rPr>
              <a:t>– relate these experiences and skills to the course you want to study</a:t>
            </a:r>
          </a:p>
          <a:p>
            <a:pPr algn="l">
              <a:spcBef>
                <a:spcPts val="1800"/>
              </a:spcBef>
            </a:pPr>
            <a:endParaRPr lang="en-GB" sz="4800" dirty="0">
              <a:solidFill>
                <a:prstClr val="white"/>
              </a:solidFill>
              <a:latin typeface="Raleway"/>
            </a:endParaRPr>
          </a:p>
          <a:p>
            <a:pPr>
              <a:spcBef>
                <a:spcPts val="1800"/>
              </a:spcBef>
            </a:pPr>
            <a:r>
              <a:rPr lang="en-GB" sz="7100" b="1" dirty="0">
                <a:solidFill>
                  <a:prstClr val="white"/>
                </a:solidFill>
                <a:latin typeface="Raleway"/>
              </a:rPr>
              <a:t>Better statement = more offers = more choice!</a:t>
            </a:r>
          </a:p>
        </p:txBody>
      </p:sp>
      <p:sp>
        <p:nvSpPr>
          <p:cNvPr id="9" name="Rectangle 8">
            <a:extLst>
              <a:ext uri="{FF2B5EF4-FFF2-40B4-BE49-F238E27FC236}">
                <a16:creationId xmlns:a16="http://schemas.microsoft.com/office/drawing/2014/main" id="{B6076F6B-40AB-4FB0-8F63-7726A3592BC8}"/>
              </a:ext>
            </a:extLst>
          </p:cNvPr>
          <p:cNvSpPr/>
          <p:nvPr/>
        </p:nvSpPr>
        <p:spPr>
          <a:xfrm>
            <a:off x="933566" y="410407"/>
            <a:ext cx="4014240" cy="1323439"/>
          </a:xfrm>
          <a:prstGeom prst="rect">
            <a:avLst/>
          </a:prstGeom>
        </p:spPr>
        <p:txBody>
          <a:bodyPr wrap="none">
            <a:spAutoFit/>
          </a:bodyPr>
          <a:lstStyle/>
          <a:p>
            <a:pPr algn="l" defTabSz="292100" rtl="0">
              <a:defRPr/>
            </a:pPr>
            <a:r>
              <a:rPr lang="en-GB" sz="8000" dirty="0">
                <a:solidFill>
                  <a:prstClr val="white"/>
                </a:solidFill>
                <a:latin typeface="Raleway"/>
              </a:rPr>
              <a:t>Finally …</a:t>
            </a:r>
          </a:p>
        </p:txBody>
      </p:sp>
    </p:spTree>
    <p:extLst>
      <p:ext uri="{BB962C8B-B14F-4D97-AF65-F5344CB8AC3E}">
        <p14:creationId xmlns:p14="http://schemas.microsoft.com/office/powerpoint/2010/main" val="23367584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B8BD9B-13F3-40F4-9698-F52E0F7A1E6D}"/>
              </a:ext>
            </a:extLst>
          </p:cNvPr>
          <p:cNvPicPr/>
          <p:nvPr/>
        </p:nvPicPr>
        <p:blipFill>
          <a:blip r:embed="rId3" cstate="email">
            <a:extLst>
              <a:ext uri="{28A0092B-C50C-407E-A947-70E740481C1C}">
                <a14:useLocalDpi xmlns:a14="http://schemas.microsoft.com/office/drawing/2010/main"/>
              </a:ext>
            </a:extLst>
          </a:blip>
          <a:stretch>
            <a:fillRect/>
          </a:stretch>
        </p:blipFill>
        <p:spPr>
          <a:xfrm>
            <a:off x="1669493" y="2238868"/>
            <a:ext cx="13497120" cy="9413288"/>
          </a:xfrm>
          <a:prstGeom prst="rect">
            <a:avLst/>
          </a:prstGeom>
        </p:spPr>
      </p:pic>
      <p:sp>
        <p:nvSpPr>
          <p:cNvPr id="7" name="Title 1">
            <a:extLst>
              <a:ext uri="{FF2B5EF4-FFF2-40B4-BE49-F238E27FC236}">
                <a16:creationId xmlns:a16="http://schemas.microsoft.com/office/drawing/2014/main" id="{89C814A2-F1C7-42AF-B349-3A1642457DF7}"/>
              </a:ext>
            </a:extLst>
          </p:cNvPr>
          <p:cNvSpPr txBox="1">
            <a:spLocks/>
          </p:cNvSpPr>
          <p:nvPr/>
        </p:nvSpPr>
        <p:spPr>
          <a:xfrm>
            <a:off x="586826" y="651425"/>
            <a:ext cx="21031200" cy="26511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aleway"/>
                <a:ea typeface="+mj-ea"/>
                <a:cs typeface="+mj-cs"/>
              </a:defRPr>
            </a:lvl1pPr>
          </a:lstStyle>
          <a:p>
            <a:pPr defTabSz="1828800"/>
            <a:r>
              <a:rPr lang="en-GB" sz="8800" kern="0" dirty="0">
                <a:solidFill>
                  <a:srgbClr val="6B275C"/>
                </a:solidFill>
                <a:latin typeface="Raleway Medium" panose="020B0603030101060003" pitchFamily="34" charset="0"/>
              </a:rPr>
              <a:t>Using the Hub</a:t>
            </a:r>
            <a:endParaRPr lang="en-GB" sz="8800" dirty="0">
              <a:solidFill>
                <a:srgbClr val="257478"/>
              </a:solidFill>
              <a:latin typeface="Raleway Medium" panose="020B0603030101060003" pitchFamily="34" charset="0"/>
            </a:endParaRPr>
          </a:p>
        </p:txBody>
      </p:sp>
      <p:pic>
        <p:nvPicPr>
          <p:cNvPr id="10" name="Picture 9">
            <a:extLst>
              <a:ext uri="{FF2B5EF4-FFF2-40B4-BE49-F238E27FC236}">
                <a16:creationId xmlns:a16="http://schemas.microsoft.com/office/drawing/2014/main" id="{40D5D98C-B742-47FA-9FA8-762D1A8D7904}"/>
              </a:ext>
            </a:extLst>
          </p:cNvPr>
          <p:cNvPicPr>
            <a:picLocks noChangeAspect="1"/>
          </p:cNvPicPr>
          <p:nvPr/>
        </p:nvPicPr>
        <p:blipFill>
          <a:blip r:embed="rId4"/>
          <a:stretch>
            <a:fillRect/>
          </a:stretch>
        </p:blipFill>
        <p:spPr>
          <a:xfrm>
            <a:off x="15965948" y="1950850"/>
            <a:ext cx="7928610" cy="9701306"/>
          </a:xfrm>
          <a:prstGeom prst="rect">
            <a:avLst/>
          </a:prstGeom>
        </p:spPr>
      </p:pic>
    </p:spTree>
    <p:extLst>
      <p:ext uri="{BB962C8B-B14F-4D97-AF65-F5344CB8AC3E}">
        <p14:creationId xmlns:p14="http://schemas.microsoft.com/office/powerpoint/2010/main" val="3057405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pic>
        <p:nvPicPr>
          <p:cNvPr id="5" name="Picture 4" descr="A picture containing dark&#10;&#10;Description automatically generated">
            <a:extLst>
              <a:ext uri="{FF2B5EF4-FFF2-40B4-BE49-F238E27FC236}">
                <a16:creationId xmlns:a16="http://schemas.microsoft.com/office/drawing/2014/main" id="{F615F11A-E463-4A54-85CB-42753803B6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3" y="20"/>
            <a:ext cx="24383998" cy="1371598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415204"/>
            <a:ext cx="24383998" cy="6324292"/>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Helvetica Light"/>
            </a:endParaRPr>
          </a:p>
        </p:txBody>
      </p:sp>
      <p:pic>
        <p:nvPicPr>
          <p:cNvPr id="7" name="Picture 6" descr="Graphical user interface, text&#10;&#10;Description automatically generated">
            <a:extLst>
              <a:ext uri="{FF2B5EF4-FFF2-40B4-BE49-F238E27FC236}">
                <a16:creationId xmlns:a16="http://schemas.microsoft.com/office/drawing/2014/main" id="{1754C94D-0D50-4944-BAC9-6E6096EC1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919" y="11121331"/>
            <a:ext cx="9010650" cy="2252662"/>
          </a:xfrm>
          <a:prstGeom prst="rect">
            <a:avLst/>
          </a:prstGeom>
        </p:spPr>
      </p:pic>
      <p:sp>
        <p:nvSpPr>
          <p:cNvPr id="8" name="Rectangle 7">
            <a:extLst>
              <a:ext uri="{FF2B5EF4-FFF2-40B4-BE49-F238E27FC236}">
                <a16:creationId xmlns:a16="http://schemas.microsoft.com/office/drawing/2014/main" id="{FB464B04-7CD6-4933-B284-1FF84166B147}"/>
              </a:ext>
            </a:extLst>
          </p:cNvPr>
          <p:cNvSpPr/>
          <p:nvPr/>
        </p:nvSpPr>
        <p:spPr>
          <a:xfrm>
            <a:off x="1101237" y="2336049"/>
            <a:ext cx="11854142" cy="2308324"/>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rPr>
              <a:t>Ask questions on whatever platform you’d prefer if you are unsure about anything, we are here to help.</a:t>
            </a:r>
          </a:p>
        </p:txBody>
      </p:sp>
      <p:pic>
        <p:nvPicPr>
          <p:cNvPr id="9" name="Picture 8">
            <a:hlinkClick r:id="rId4"/>
            <a:extLst>
              <a:ext uri="{FF2B5EF4-FFF2-40B4-BE49-F238E27FC236}">
                <a16:creationId xmlns:a16="http://schemas.microsoft.com/office/drawing/2014/main" id="{A826D3CC-0C35-4580-9D21-F607966161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8189" y="7136060"/>
            <a:ext cx="646094" cy="665316"/>
          </a:xfrm>
          <a:prstGeom prst="rect">
            <a:avLst/>
          </a:prstGeom>
        </p:spPr>
      </p:pic>
      <p:pic>
        <p:nvPicPr>
          <p:cNvPr id="11" name="Picture 10">
            <a:hlinkClick r:id="rId6"/>
            <a:extLst>
              <a:ext uri="{FF2B5EF4-FFF2-40B4-BE49-F238E27FC236}">
                <a16:creationId xmlns:a16="http://schemas.microsoft.com/office/drawing/2014/main" id="{82FCF815-4CD3-4CC3-AEC5-C631A8AD0B0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8188" y="8078253"/>
            <a:ext cx="655388" cy="665318"/>
          </a:xfrm>
          <a:prstGeom prst="rect">
            <a:avLst/>
          </a:prstGeom>
        </p:spPr>
      </p:pic>
      <p:pic>
        <p:nvPicPr>
          <p:cNvPr id="13" name="Picture 12">
            <a:hlinkClick r:id="rId8"/>
            <a:extLst>
              <a:ext uri="{FF2B5EF4-FFF2-40B4-BE49-F238E27FC236}">
                <a16:creationId xmlns:a16="http://schemas.microsoft.com/office/drawing/2014/main" id="{A17C9D0C-7563-4003-A46E-0224A16239B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8894" y="9020447"/>
            <a:ext cx="655388" cy="665318"/>
          </a:xfrm>
          <a:prstGeom prst="rect">
            <a:avLst/>
          </a:prstGeom>
        </p:spPr>
      </p:pic>
      <p:sp>
        <p:nvSpPr>
          <p:cNvPr id="14" name="Rectangle 13">
            <a:extLst>
              <a:ext uri="{FF2B5EF4-FFF2-40B4-BE49-F238E27FC236}">
                <a16:creationId xmlns:a16="http://schemas.microsoft.com/office/drawing/2014/main" id="{AA7D8043-4E35-4CC8-B941-96899658962D}"/>
              </a:ext>
            </a:extLst>
          </p:cNvPr>
          <p:cNvSpPr/>
          <p:nvPr/>
        </p:nvSpPr>
        <p:spPr>
          <a:xfrm>
            <a:off x="1148458" y="649805"/>
            <a:ext cx="17976664" cy="132343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rPr>
              <a:t>Find out more</a:t>
            </a:r>
          </a:p>
        </p:txBody>
      </p:sp>
      <p:sp>
        <p:nvSpPr>
          <p:cNvPr id="15" name="Rectangle 14">
            <a:extLst>
              <a:ext uri="{FF2B5EF4-FFF2-40B4-BE49-F238E27FC236}">
                <a16:creationId xmlns:a16="http://schemas.microsoft.com/office/drawing/2014/main" id="{D62F53AA-318A-49F5-BCC3-98E4875E90D7}"/>
              </a:ext>
            </a:extLst>
          </p:cNvPr>
          <p:cNvSpPr/>
          <p:nvPr/>
        </p:nvSpPr>
        <p:spPr>
          <a:xfrm>
            <a:off x="1659375" y="4281870"/>
            <a:ext cx="10172698" cy="2462213"/>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endParaRPr>
          </a:p>
          <a:p>
            <a:pPr marL="72000" marR="0" lvl="0" indent="0" algn="l" defTabSz="18288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rPr>
              <a:t>Live Chat to us – use          on our website </a:t>
            </a:r>
            <a:r>
              <a:rPr kumimoji="0" lang="en-GB" sz="4800" b="1" i="0" u="none" strike="noStrike" kern="1200" cap="none" spc="0" normalizeH="0" baseline="0" noProof="0" dirty="0">
                <a:ln>
                  <a:noFill/>
                </a:ln>
                <a:solidFill>
                  <a:prstClr val="white"/>
                </a:solidFill>
                <a:effectLst/>
                <a:uLnTx/>
                <a:uFillTx/>
                <a:latin typeface="Raleway" panose="020B0003030101060003" pitchFamily="34" charset="0"/>
                <a:ea typeface="+mn-ea"/>
                <a:cs typeface="+mn-cs"/>
                <a:sym typeface="Helvetica Light"/>
              </a:rPr>
              <a:t>winchester.ac.uk</a:t>
            </a:r>
          </a:p>
        </p:txBody>
      </p:sp>
      <p:pic>
        <p:nvPicPr>
          <p:cNvPr id="16" name="Picture 15">
            <a:extLst>
              <a:ext uri="{FF2B5EF4-FFF2-40B4-BE49-F238E27FC236}">
                <a16:creationId xmlns:a16="http://schemas.microsoft.com/office/drawing/2014/main" id="{32EDBC3E-AA57-4BE8-AFB1-07262C2F106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foregroundMark x1="46333" y1="19667" x2="46649" y2="19693"/>
                        <a14:backgroundMark x1="50000" y1="20167" x2="50000" y2="20167"/>
                        <a14:backgroundMark x1="46667" y1="19667" x2="53667" y2="20333"/>
                        <a14:backgroundMark x1="54500" y1="19500" x2="54500" y2="19500"/>
                        <a14:backgroundMark x1="54667" y1="19667" x2="54500" y2="20500"/>
                        <a14:backgroundMark x1="45500" y1="20167" x2="45500" y2="20167"/>
                        <a14:backgroundMark x1="46167" y1="19667" x2="46167" y2="19667"/>
                      </a14:backgroundRemoval>
                    </a14:imgEffect>
                  </a14:imgLayer>
                </a14:imgProps>
              </a:ext>
              <a:ext uri="{28A0092B-C50C-407E-A947-70E740481C1C}">
                <a14:useLocalDpi xmlns:a14="http://schemas.microsoft.com/office/drawing/2010/main"/>
              </a:ext>
            </a:extLst>
          </a:blip>
          <a:stretch>
            <a:fillRect/>
          </a:stretch>
        </p:blipFill>
        <p:spPr>
          <a:xfrm>
            <a:off x="544860" y="5291062"/>
            <a:ext cx="1114512" cy="1114512"/>
          </a:xfrm>
          <a:prstGeom prst="rect">
            <a:avLst/>
          </a:prstGeom>
        </p:spPr>
      </p:pic>
      <p:sp>
        <p:nvSpPr>
          <p:cNvPr id="17" name="Rectangle 16">
            <a:extLst>
              <a:ext uri="{FF2B5EF4-FFF2-40B4-BE49-F238E27FC236}">
                <a16:creationId xmlns:a16="http://schemas.microsoft.com/office/drawing/2014/main" id="{94A21D35-58B7-4709-B245-7309B1F0CC1B}"/>
              </a:ext>
            </a:extLst>
          </p:cNvPr>
          <p:cNvSpPr/>
          <p:nvPr/>
        </p:nvSpPr>
        <p:spPr>
          <a:xfrm>
            <a:off x="1659372" y="6858631"/>
            <a:ext cx="7457628" cy="3677482"/>
          </a:xfrm>
          <a:prstGeom prst="rect">
            <a:avLst/>
          </a:prstGeom>
        </p:spPr>
        <p:txBody>
          <a:bodyPr wrap="square">
            <a:spAutoFit/>
          </a:bodyPr>
          <a:lstStyle/>
          <a:p>
            <a:pPr marL="0" marR="0" lvl="0" indent="0" algn="l" defTabSz="1828800" rtl="0" eaLnBrk="1" fontAlgn="auto" latinLnBrk="1" hangingPunct="0">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Raleway"/>
                <a:ea typeface="+mn-ea"/>
                <a:cs typeface="+mn-cs"/>
                <a:sym typeface="Helvetica Light"/>
              </a:rPr>
              <a:t>@_UoW</a:t>
            </a:r>
          </a:p>
          <a:p>
            <a:pPr marL="0" marR="0" lvl="0" indent="0" algn="l" defTabSz="1828800" rtl="0" eaLnBrk="1" fontAlgn="auto" latinLnBrk="1" hangingPunct="0">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Raleway"/>
                <a:ea typeface="+mn-ea"/>
                <a:cs typeface="+mn-cs"/>
                <a:sym typeface="Helvetica Light"/>
              </a:rPr>
              <a:t>@uniwinchester</a:t>
            </a:r>
          </a:p>
          <a:p>
            <a:pPr marL="0" marR="0" lvl="0" indent="0" algn="l" defTabSz="1828800" rtl="0" eaLnBrk="1" fontAlgn="auto" latinLnBrk="1" hangingPunct="0">
              <a:lnSpc>
                <a:spcPct val="15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Raleway"/>
                <a:ea typeface="+mn-ea"/>
                <a:cs typeface="+mn-cs"/>
                <a:sym typeface="Helvetica Light"/>
              </a:rPr>
              <a:t>UniofWinchester</a:t>
            </a:r>
            <a:endParaRPr kumimoji="0" lang="en-GB" sz="4000" b="0" i="0" u="none" strike="noStrike" kern="1200" cap="none" spc="0" normalizeH="0" baseline="0" noProof="0" dirty="0">
              <a:ln>
                <a:noFill/>
              </a:ln>
              <a:solidFill>
                <a:prstClr val="white"/>
              </a:solidFill>
              <a:effectLst/>
              <a:uLnTx/>
              <a:uFillTx/>
              <a:latin typeface="Raleway"/>
              <a:ea typeface="+mn-ea"/>
              <a:cs typeface="+mn-cs"/>
              <a:sym typeface="Helvetica Light"/>
            </a:endParaRPr>
          </a:p>
          <a:p>
            <a:pPr marL="0" marR="0" lvl="0" indent="0" algn="l" defTabSz="1828800" rtl="0" eaLnBrk="1" fontAlgn="auto" latinLnBrk="1" hangingPunct="0">
              <a:lnSpc>
                <a:spcPct val="15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Raleway"/>
                <a:ea typeface="+mn-ea"/>
                <a:cs typeface="+mn-cs"/>
                <a:sym typeface="Helvetica Light"/>
              </a:rPr>
              <a:t>@winchesteruni</a:t>
            </a:r>
          </a:p>
        </p:txBody>
      </p:sp>
      <p:pic>
        <p:nvPicPr>
          <p:cNvPr id="18" name="Picture 17">
            <a:extLst>
              <a:ext uri="{FF2B5EF4-FFF2-40B4-BE49-F238E27FC236}">
                <a16:creationId xmlns:a16="http://schemas.microsoft.com/office/drawing/2014/main" id="{EF1DA74E-4D66-481B-8496-A56DD9F46DE5}"/>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10435" b="93913" l="0" r="93578">
                        <a14:foregroundMark x1="66972" y1="33913" x2="22018" y2="48696"/>
                        <a14:foregroundMark x1="22018" y1="48696" x2="54128" y2="80870"/>
                        <a14:foregroundMark x1="54128" y1="80870" x2="77064" y2="41739"/>
                        <a14:foregroundMark x1="77064" y1="41739" x2="66972" y2="32174"/>
                        <a14:foregroundMark x1="65138" y1="45217" x2="43119" y2="50435"/>
                        <a14:foregroundMark x1="66055" y1="58261" x2="54128" y2="40000"/>
                        <a14:foregroundMark x1="59633" y1="57391" x2="41284" y2="46087"/>
                        <a14:foregroundMark x1="51376" y1="68696" x2="38532" y2="57391"/>
                        <a14:foregroundMark x1="47706" y1="57391" x2="47706" y2="57391"/>
                        <a14:foregroundMark x1="44954" y1="54783" x2="44954" y2="54783"/>
                        <a14:foregroundMark x1="49541" y1="22609" x2="71560" y2="64348"/>
                        <a14:foregroundMark x1="71560" y1="64348" x2="26606" y2="54783"/>
                        <a14:foregroundMark x1="26606" y1="54783" x2="48624" y2="23478"/>
                        <a14:backgroundMark x1="0" y1="91304" x2="33028" y2="91304"/>
                        <a14:backgroundMark x1="49541" y1="93043" x2="37615" y2="93043"/>
                        <a14:backgroundMark x1="94495" y1="94783" x2="50459" y2="93043"/>
                      </a14:backgroundRemoval>
                    </a14:imgEffect>
                  </a14:imgLayer>
                </a14:imgProps>
              </a:ext>
              <a:ext uri="{28A0092B-C50C-407E-A947-70E740481C1C}">
                <a14:useLocalDpi xmlns:a14="http://schemas.microsoft.com/office/drawing/2010/main"/>
              </a:ext>
            </a:extLst>
          </a:blip>
          <a:srcRect t="-4606"/>
          <a:stretch/>
        </p:blipFill>
        <p:spPr>
          <a:xfrm>
            <a:off x="7781757" y="4621747"/>
            <a:ext cx="1500934" cy="165033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3B61E17C-B7C0-E30D-C663-3E8526DEE3E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68894" y="9896667"/>
            <a:ext cx="647790" cy="733527"/>
          </a:xfrm>
          <a:prstGeom prst="rect">
            <a:avLst/>
          </a:prstGeom>
        </p:spPr>
      </p:pic>
    </p:spTree>
    <p:extLst>
      <p:ext uri="{BB962C8B-B14F-4D97-AF65-F5344CB8AC3E}">
        <p14:creationId xmlns:p14="http://schemas.microsoft.com/office/powerpoint/2010/main" val="546112812"/>
      </p:ext>
    </p:extLst>
  </p:cSld>
  <p:clrMapOvr>
    <a:masterClrMapping/>
  </p:clrMapOvr>
  <mc:AlternateContent xmlns:mc="http://schemas.openxmlformats.org/markup-compatibility/2006" xmlns:p14="http://schemas.microsoft.com/office/powerpoint/2010/main">
    <mc:Choice Requires="p14">
      <p:transition spd="slow" p14:dur="2000" advTm="22277"/>
    </mc:Choice>
    <mc:Fallback xmlns="">
      <p:transition spd="slow" advTm="222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F0194-02A6-4B1B-8A7C-D3B27F2F3432}"/>
              </a:ext>
            </a:extLst>
          </p:cNvPr>
          <p:cNvPicPr>
            <a:picLocks noChangeAspect="1"/>
          </p:cNvPicPr>
          <p:nvPr/>
        </p:nvPicPr>
        <p:blipFill>
          <a:blip r:embed="rId3"/>
          <a:stretch>
            <a:fillRect/>
          </a:stretch>
        </p:blipFill>
        <p:spPr>
          <a:xfrm>
            <a:off x="952586" y="1976988"/>
            <a:ext cx="13868861" cy="10136200"/>
          </a:xfrm>
          <a:prstGeom prst="rect">
            <a:avLst/>
          </a:prstGeom>
        </p:spPr>
      </p:pic>
      <p:sp>
        <p:nvSpPr>
          <p:cNvPr id="7" name="Title 1">
            <a:extLst>
              <a:ext uri="{FF2B5EF4-FFF2-40B4-BE49-F238E27FC236}">
                <a16:creationId xmlns:a16="http://schemas.microsoft.com/office/drawing/2014/main" id="{89C814A2-F1C7-42AF-B349-3A1642457DF7}"/>
              </a:ext>
            </a:extLst>
          </p:cNvPr>
          <p:cNvSpPr txBox="1">
            <a:spLocks/>
          </p:cNvSpPr>
          <p:nvPr/>
        </p:nvSpPr>
        <p:spPr>
          <a:xfrm>
            <a:off x="586826" y="651425"/>
            <a:ext cx="21031200" cy="26511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aleway"/>
                <a:ea typeface="+mj-ea"/>
                <a:cs typeface="+mj-cs"/>
              </a:defRPr>
            </a:lvl1pPr>
          </a:lstStyle>
          <a:p>
            <a:pPr defTabSz="1828800"/>
            <a:r>
              <a:rPr lang="en-GB" sz="8800" kern="0" dirty="0">
                <a:solidFill>
                  <a:srgbClr val="6B275C"/>
                </a:solidFill>
                <a:latin typeface="Raleway Medium" panose="020B0603030101060003" pitchFamily="34" charset="0"/>
              </a:rPr>
              <a:t>More information in the hub</a:t>
            </a:r>
            <a:endParaRPr lang="en-GB" sz="8800" dirty="0">
              <a:solidFill>
                <a:srgbClr val="257478"/>
              </a:solidFill>
              <a:latin typeface="Raleway Medium" panose="020B0603030101060003" pitchFamily="34" charset="0"/>
            </a:endParaRPr>
          </a:p>
        </p:txBody>
      </p:sp>
      <p:pic>
        <p:nvPicPr>
          <p:cNvPr id="14" name="Picture 2" descr="Physiotherapy students and teachers">
            <a:extLst>
              <a:ext uri="{FF2B5EF4-FFF2-40B4-BE49-F238E27FC236}">
                <a16:creationId xmlns:a16="http://schemas.microsoft.com/office/drawing/2014/main" id="{20B2082D-AA46-4FDC-AE3B-81AE2E1577F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687301" y="651424"/>
            <a:ext cx="8109874" cy="1112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2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E8E5F-3180-4DD5-9519-2F0D8A6033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5293" y="2266494"/>
            <a:ext cx="4177584" cy="7969706"/>
          </a:xfrm>
          <a:prstGeom prst="rect">
            <a:avLst/>
          </a:prstGeom>
        </p:spPr>
      </p:pic>
      <p:pic>
        <p:nvPicPr>
          <p:cNvPr id="4" name="Picture 3" descr="\\akira\SRA\Recruitment &amp; Education Liaison\1. Schools and colleges\Alison\Ambassador Photoshoot\Edited and Compressed\IMG_8304.jpg">
            <a:extLst>
              <a:ext uri="{FF2B5EF4-FFF2-40B4-BE49-F238E27FC236}">
                <a16:creationId xmlns:a16="http://schemas.microsoft.com/office/drawing/2014/main" id="{D0747BA9-B031-4F44-8948-2A342B0AACAB}"/>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06976" y="7038755"/>
            <a:ext cx="5777024" cy="4118142"/>
          </a:xfrm>
          <a:prstGeom prst="rect">
            <a:avLst/>
          </a:prstGeom>
          <a:noFill/>
          <a:ln>
            <a:noFill/>
          </a:ln>
        </p:spPr>
      </p:pic>
      <p:sp>
        <p:nvSpPr>
          <p:cNvPr id="5" name="Title 1">
            <a:extLst>
              <a:ext uri="{FF2B5EF4-FFF2-40B4-BE49-F238E27FC236}">
                <a16:creationId xmlns:a16="http://schemas.microsoft.com/office/drawing/2014/main" id="{773DA7F0-A8C2-4CC0-87D5-E94CF6F20F63}"/>
              </a:ext>
            </a:extLst>
          </p:cNvPr>
          <p:cNvSpPr txBox="1">
            <a:spLocks/>
          </p:cNvSpPr>
          <p:nvPr/>
        </p:nvSpPr>
        <p:spPr>
          <a:xfrm>
            <a:off x="676460" y="551903"/>
            <a:ext cx="14685460" cy="1359806"/>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828800"/>
            <a:r>
              <a:rPr lang="en-GB" sz="8800" dirty="0">
                <a:solidFill>
                  <a:srgbClr val="6B275C"/>
                </a:solidFill>
                <a:latin typeface="Raleway" panose="020B0503030101060003"/>
              </a:rPr>
              <a:t>Supporting Information</a:t>
            </a:r>
          </a:p>
        </p:txBody>
      </p:sp>
      <p:pic>
        <p:nvPicPr>
          <p:cNvPr id="1026" name="Picture 2">
            <a:extLst>
              <a:ext uri="{FF2B5EF4-FFF2-40B4-BE49-F238E27FC236}">
                <a16:creationId xmlns:a16="http://schemas.microsoft.com/office/drawing/2014/main" id="{A9EBDDDC-F0E2-4072-BF74-AC52587DD80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74684" y="2266494"/>
            <a:ext cx="13195330" cy="1020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4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may contain: 11 people, people sitting and indoor">
            <a:extLst>
              <a:ext uri="{FF2B5EF4-FFF2-40B4-BE49-F238E27FC236}">
                <a16:creationId xmlns:a16="http://schemas.microsoft.com/office/drawing/2014/main" id="{1F498797-765E-4FBB-A86A-05EFE191D7F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5381" y="6268622"/>
            <a:ext cx="5808618" cy="4349484"/>
          </a:xfrm>
          <a:prstGeom prst="rect">
            <a:avLst/>
          </a:prstGeom>
          <a:noFill/>
          <a:ln>
            <a:noFill/>
          </a:ln>
        </p:spPr>
      </p:pic>
      <p:pic>
        <p:nvPicPr>
          <p:cNvPr id="5" name="Picture 4">
            <a:extLst>
              <a:ext uri="{FF2B5EF4-FFF2-40B4-BE49-F238E27FC236}">
                <a16:creationId xmlns:a16="http://schemas.microsoft.com/office/drawing/2014/main" id="{7253F82A-928E-4613-94B5-7E616562B5A9}"/>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1209221" y="694325"/>
            <a:ext cx="12872538" cy="2218996"/>
          </a:xfrm>
          <a:prstGeom prst="rect">
            <a:avLst/>
          </a:prstGeom>
        </p:spPr>
      </p:pic>
      <p:pic>
        <p:nvPicPr>
          <p:cNvPr id="7" name="Green box">
            <a:extLst>
              <a:ext uri="{FF2B5EF4-FFF2-40B4-BE49-F238E27FC236}">
                <a16:creationId xmlns:a16="http://schemas.microsoft.com/office/drawing/2014/main" id="{FAFC0E90-B2D9-4459-94CE-420CDBABD2A2}"/>
              </a:ext>
            </a:extLst>
          </p:cNvPr>
          <p:cNvPicPr>
            <a:picLocks noChangeAspect="1"/>
          </p:cNvPicPr>
          <p:nvPr/>
        </p:nvPicPr>
        <p:blipFill>
          <a:blip r:embed="rId5"/>
          <a:stretch>
            <a:fillRect/>
          </a:stretch>
        </p:blipFill>
        <p:spPr>
          <a:xfrm>
            <a:off x="1636667" y="1663790"/>
            <a:ext cx="16938714" cy="10388420"/>
          </a:xfrm>
          <a:prstGeom prst="rect">
            <a:avLst/>
          </a:prstGeom>
          <a:ln w="76200">
            <a:solidFill>
              <a:srgbClr val="00B050"/>
            </a:solidFill>
          </a:ln>
        </p:spPr>
      </p:pic>
    </p:spTree>
    <p:extLst>
      <p:ext uri="{BB962C8B-B14F-4D97-AF65-F5344CB8AC3E}">
        <p14:creationId xmlns:p14="http://schemas.microsoft.com/office/powerpoint/2010/main" val="186405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BC8C4A-1C87-4153-BBB6-14CE6E9DE8D8}"/>
              </a:ext>
            </a:extLst>
          </p:cNvPr>
          <p:cNvPicPr>
            <a:picLocks noChangeAspect="1"/>
          </p:cNvPicPr>
          <p:nvPr/>
        </p:nvPicPr>
        <p:blipFill>
          <a:blip r:embed="rId3"/>
          <a:stretch>
            <a:fillRect/>
          </a:stretch>
        </p:blipFill>
        <p:spPr>
          <a:xfrm>
            <a:off x="1435099" y="1116012"/>
            <a:ext cx="13192373" cy="10796588"/>
          </a:xfrm>
          <a:prstGeom prst="rect">
            <a:avLst/>
          </a:prstGeom>
        </p:spPr>
      </p:pic>
    </p:spTree>
    <p:extLst>
      <p:ext uri="{BB962C8B-B14F-4D97-AF65-F5344CB8AC3E}">
        <p14:creationId xmlns:p14="http://schemas.microsoft.com/office/powerpoint/2010/main" val="1442687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3.5"/>
</p:tagLst>
</file>

<file path=ppt/tags/tag2.xml><?xml version="1.0" encoding="utf-8"?>
<p:tagLst xmlns:a="http://schemas.openxmlformats.org/drawingml/2006/main" xmlns:r="http://schemas.openxmlformats.org/officeDocument/2006/relationships" xmlns:p="http://schemas.openxmlformats.org/presentationml/2006/main">
  <p:tag name="TIMING" val="|14.7|2|18"/>
</p:tagLst>
</file>

<file path=ppt/tags/tag3.xml><?xml version="1.0" encoding="utf-8"?>
<p:tagLst xmlns:a="http://schemas.openxmlformats.org/drawingml/2006/main" xmlns:r="http://schemas.openxmlformats.org/officeDocument/2006/relationships" xmlns:p="http://schemas.openxmlformats.org/presentationml/2006/main">
  <p:tag name="TIMING" val="|14.7|2|18"/>
</p:tagLst>
</file>

<file path=ppt/tags/tag4.xml><?xml version="1.0" encoding="utf-8"?>
<p:tagLst xmlns:a="http://schemas.openxmlformats.org/drawingml/2006/main" xmlns:r="http://schemas.openxmlformats.org/officeDocument/2006/relationships" xmlns:p="http://schemas.openxmlformats.org/presentationml/2006/main">
  <p:tag name="TIMING" val="|14.7|2|18"/>
</p:tagLst>
</file>

<file path=ppt/tags/tag5.xml><?xml version="1.0" encoding="utf-8"?>
<p:tagLst xmlns:a="http://schemas.openxmlformats.org/drawingml/2006/main" xmlns:r="http://schemas.openxmlformats.org/officeDocument/2006/relationships" xmlns:p="http://schemas.openxmlformats.org/presentationml/2006/main">
  <p:tag name="TIMING" val="|22.8|8.8|9.2|8.2|11.3|23.4"/>
</p:tagLst>
</file>

<file path=ppt/theme/_rels/theme5.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AC07CE79AF164FB2C7D64F117A9574" ma:contentTypeVersion="12" ma:contentTypeDescription="Create a new document." ma:contentTypeScope="" ma:versionID="89fcc2e2daf8f5ae6a670a209aeda6f7">
  <xsd:schema xmlns:xsd="http://www.w3.org/2001/XMLSchema" xmlns:xs="http://www.w3.org/2001/XMLSchema" xmlns:p="http://schemas.microsoft.com/office/2006/metadata/properties" xmlns:ns3="4514a06c-c74d-4ecc-9bec-0edc9aea10ad" xmlns:ns4="8b31c444-d596-4a48-86d9-1578004a47d5" targetNamespace="http://schemas.microsoft.com/office/2006/metadata/properties" ma:root="true" ma:fieldsID="3e9b16d72345d3ee7adbef532509a186" ns3:_="" ns4:_="">
    <xsd:import namespace="4514a06c-c74d-4ecc-9bec-0edc9aea10ad"/>
    <xsd:import namespace="8b31c444-d596-4a48-86d9-1578004a47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14a06c-c74d-4ecc-9bec-0edc9aea10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31c444-d596-4a48-86d9-1578004a47d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EC5EC7-B17D-46E7-9605-CDE62278D905}">
  <ds:schemaRefs>
    <ds:schemaRef ds:uri="http://schemas.microsoft.com/sharepoint/v3/contenttype/forms"/>
  </ds:schemaRefs>
</ds:datastoreItem>
</file>

<file path=customXml/itemProps2.xml><?xml version="1.0" encoding="utf-8"?>
<ds:datastoreItem xmlns:ds="http://schemas.openxmlformats.org/officeDocument/2006/customXml" ds:itemID="{9DEA3732-A14D-4BC8-ADE3-E01E1BCE4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14a06c-c74d-4ecc-9bec-0edc9aea10ad"/>
    <ds:schemaRef ds:uri="8b31c444-d596-4a48-86d9-1578004a47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842AA8-C8CD-43EB-8D6E-94F29428B68E}">
  <ds:schemaRefs>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8b31c444-d596-4a48-86d9-1578004a47d5"/>
    <ds:schemaRef ds:uri="4514a06c-c74d-4ecc-9bec-0edc9aea10ad"/>
    <ds:schemaRef ds:uri="http://purl.org/dc/elements/1.1/"/>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9208</TotalTime>
  <Words>8659</Words>
  <Application>Microsoft Office PowerPoint</Application>
  <PresentationFormat>Custom</PresentationFormat>
  <Paragraphs>442</Paragraphs>
  <Slides>50</Slides>
  <Notes>47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50</vt:i4>
      </vt:variant>
    </vt:vector>
  </HeadingPairs>
  <TitlesOfParts>
    <vt:vector size="63" baseType="lpstr">
      <vt:lpstr>Helvetica Light</vt:lpstr>
      <vt:lpstr>Helvetica Neue</vt:lpstr>
      <vt:lpstr>Arial</vt:lpstr>
      <vt:lpstr>Calibri</vt:lpstr>
      <vt:lpstr>Calibri Light</vt:lpstr>
      <vt:lpstr>Raleway</vt:lpstr>
      <vt:lpstr>Raleway Medium</vt:lpstr>
      <vt:lpstr>Sitka Text</vt:lpstr>
      <vt:lpstr>Wingdings</vt:lpstr>
      <vt:lpstr>5_Custom Design</vt:lpstr>
      <vt:lpstr>4_Custom Design</vt:lpstr>
      <vt:lpstr>Office Theme</vt:lpstr>
      <vt:lpstr>Custom Design</vt:lpstr>
      <vt:lpstr>Choosing your course and preparing to apply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PERSONAL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Similarity detection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Helen.Hatton</dc:creator>
  <cp:lastModifiedBy>Alison Wilson</cp:lastModifiedBy>
  <cp:revision>675</cp:revision>
  <cp:lastPrinted>2019-04-26T13:06:40Z</cp:lastPrinted>
  <dcterms:modified xsi:type="dcterms:W3CDTF">2022-06-08T08:26:29Z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0x01010044AC07CE79AF164FB2C7D64F117A9574</vt:lpwstr>
  </property>
</Properties>
</file>