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Lst>
  <p:notesMasterIdLst>
    <p:notesMasterId r:id="rId41"/>
  </p:notesMasterIdLst>
  <p:sldIdLst>
    <p:sldId id="257" r:id="rId6"/>
    <p:sldId id="267" r:id="rId7"/>
    <p:sldId id="271" r:id="rId8"/>
    <p:sldId id="272" r:id="rId9"/>
    <p:sldId id="273" r:id="rId10"/>
    <p:sldId id="274" r:id="rId11"/>
    <p:sldId id="275" r:id="rId12"/>
    <p:sldId id="277" r:id="rId13"/>
    <p:sldId id="276"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3" r:id="rId38"/>
    <p:sldId id="302" r:id="rId39"/>
    <p:sldId id="67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8B"/>
    <a:srgbClr val="7B2182"/>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75169" autoAdjust="0"/>
  </p:normalViewPr>
  <p:slideViewPr>
    <p:cSldViewPr snapToGrid="0">
      <p:cViewPr varScale="1">
        <p:scale>
          <a:sx n="50" d="100"/>
          <a:sy n="50" d="100"/>
        </p:scale>
        <p:origin x="1096" y="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61020-5CDF-5A43-B1C5-B8D3923D52F8}"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9C972-C18A-FE4B-B111-ACE97135EBBF}" type="slidenum">
              <a:rPr lang="en-US" smtClean="0"/>
              <a:t>‹#›</a:t>
            </a:fld>
            <a:endParaRPr lang="en-US"/>
          </a:p>
        </p:txBody>
      </p:sp>
    </p:spTree>
    <p:extLst>
      <p:ext uri="{BB962C8B-B14F-4D97-AF65-F5344CB8AC3E}">
        <p14:creationId xmlns:p14="http://schemas.microsoft.com/office/powerpoint/2010/main" val="86982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Clicking on Sign in will bring you to the register page.</a:t>
            </a:r>
          </a:p>
        </p:txBody>
      </p:sp>
      <p:sp>
        <p:nvSpPr>
          <p:cNvPr id="4" name="Slide Number Placeholder 3"/>
          <p:cNvSpPr>
            <a:spLocks noGrp="1"/>
          </p:cNvSpPr>
          <p:nvPr>
            <p:ph type="sldNum" sz="quarter" idx="5"/>
          </p:nvPr>
        </p:nvSpPr>
        <p:spPr/>
        <p:txBody>
          <a:bodyPr/>
          <a:lstStyle/>
          <a:p>
            <a:fld id="{FA39C972-C18A-FE4B-B111-ACE97135EBBF}" type="slidenum">
              <a:rPr lang="en-US" smtClean="0"/>
              <a:t>4</a:t>
            </a:fld>
            <a:endParaRPr lang="en-US"/>
          </a:p>
        </p:txBody>
      </p:sp>
    </p:spTree>
    <p:extLst>
      <p:ext uri="{BB962C8B-B14F-4D97-AF65-F5344CB8AC3E}">
        <p14:creationId xmlns:p14="http://schemas.microsoft.com/office/powerpoint/2010/main" val="291439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completing this section no one will be able to speak to UCAS or a university about your application if you need them to so I would highly recommend you add someone into this section.</a:t>
            </a:r>
          </a:p>
        </p:txBody>
      </p:sp>
      <p:sp>
        <p:nvSpPr>
          <p:cNvPr id="4" name="Slide Number Placeholder 3"/>
          <p:cNvSpPr>
            <a:spLocks noGrp="1"/>
          </p:cNvSpPr>
          <p:nvPr>
            <p:ph type="sldNum" sz="quarter" idx="5"/>
          </p:nvPr>
        </p:nvSpPr>
        <p:spPr/>
        <p:txBody>
          <a:bodyPr/>
          <a:lstStyle/>
          <a:p>
            <a:fld id="{FA39C972-C18A-FE4B-B111-ACE97135EBBF}" type="slidenum">
              <a:rPr lang="en-US" smtClean="0"/>
              <a:t>9</a:t>
            </a:fld>
            <a:endParaRPr lang="en-US"/>
          </a:p>
        </p:txBody>
      </p:sp>
    </p:spTree>
    <p:extLst>
      <p:ext uri="{BB962C8B-B14F-4D97-AF65-F5344CB8AC3E}">
        <p14:creationId xmlns:p14="http://schemas.microsoft.com/office/powerpoint/2010/main" val="231482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sections in the application are compulsory and these will be indicated by a red star.  If there is no red star then the question is optional however if you have at any time been within the care system I would disclose it to us.  Some universities offer support for care leavers which could be extra sessions prior to arriving, support groups should you need them whilst studying but also some may have financial support for students who have been in care and even if it’s just £100 it’s going to be worth you having it.</a:t>
            </a:r>
          </a:p>
        </p:txBody>
      </p:sp>
      <p:sp>
        <p:nvSpPr>
          <p:cNvPr id="4" name="Slide Number Placeholder 3"/>
          <p:cNvSpPr>
            <a:spLocks noGrp="1"/>
          </p:cNvSpPr>
          <p:nvPr>
            <p:ph type="sldNum" sz="quarter" idx="5"/>
          </p:nvPr>
        </p:nvSpPr>
        <p:spPr/>
        <p:txBody>
          <a:bodyPr/>
          <a:lstStyle/>
          <a:p>
            <a:fld id="{FA39C972-C18A-FE4B-B111-ACE97135EBBF}" type="slidenum">
              <a:rPr lang="en-US" smtClean="0"/>
              <a:t>10</a:t>
            </a:fld>
            <a:endParaRPr lang="en-US"/>
          </a:p>
        </p:txBody>
      </p:sp>
    </p:spTree>
    <p:extLst>
      <p:ext uri="{BB962C8B-B14F-4D97-AF65-F5344CB8AC3E}">
        <p14:creationId xmlns:p14="http://schemas.microsoft.com/office/powerpoint/2010/main" val="19179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‘more about you’ you can let universities know if you have a physical and/or mental health condition, long-term illness or learning difference.  Again I would recommend you complete this if it’s relevant to you.  Telling us you need some form of extra support won’t go against you when universities consider whether to make you an offer or not.  It is much better for us to know you will need some help sooner rather than later.  Universities may contact you if you complete this to see how we can help but I would recommend you ask universities about their student support when you’re visiting.  You want to know they can ensure you have every chance of performing to the best of your ability and this is an important part of your university choice process.</a:t>
            </a:r>
          </a:p>
        </p:txBody>
      </p:sp>
      <p:sp>
        <p:nvSpPr>
          <p:cNvPr id="4" name="Slide Number Placeholder 3"/>
          <p:cNvSpPr>
            <a:spLocks noGrp="1"/>
          </p:cNvSpPr>
          <p:nvPr>
            <p:ph type="sldNum" sz="quarter" idx="5"/>
          </p:nvPr>
        </p:nvSpPr>
        <p:spPr/>
        <p:txBody>
          <a:bodyPr/>
          <a:lstStyle/>
          <a:p>
            <a:fld id="{FA39C972-C18A-FE4B-B111-ACE97135EBBF}" type="slidenum">
              <a:rPr lang="en-US" smtClean="0"/>
              <a:t>11</a:t>
            </a:fld>
            <a:endParaRPr lang="en-US"/>
          </a:p>
        </p:txBody>
      </p:sp>
    </p:spTree>
    <p:extLst>
      <p:ext uri="{BB962C8B-B14F-4D97-AF65-F5344CB8AC3E}">
        <p14:creationId xmlns:p14="http://schemas.microsoft.com/office/powerpoint/2010/main" val="119891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reminder points for you about your application.</a:t>
            </a:r>
          </a:p>
        </p:txBody>
      </p:sp>
      <p:sp>
        <p:nvSpPr>
          <p:cNvPr id="4" name="Slide Number Placeholder 3"/>
          <p:cNvSpPr>
            <a:spLocks noGrp="1"/>
          </p:cNvSpPr>
          <p:nvPr>
            <p:ph type="sldNum" sz="quarter" idx="5"/>
          </p:nvPr>
        </p:nvSpPr>
        <p:spPr/>
        <p:txBody>
          <a:bodyPr/>
          <a:lstStyle/>
          <a:p>
            <a:fld id="{FA39C972-C18A-FE4B-B111-ACE97135EBBF}" type="slidenum">
              <a:rPr lang="en-US" smtClean="0"/>
              <a:t>12</a:t>
            </a:fld>
            <a:endParaRPr lang="en-US"/>
          </a:p>
        </p:txBody>
      </p:sp>
    </p:spTree>
    <p:extLst>
      <p:ext uri="{BB962C8B-B14F-4D97-AF65-F5344CB8AC3E}">
        <p14:creationId xmlns:p14="http://schemas.microsoft.com/office/powerpoint/2010/main" val="343870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apply for up to 5 courses or universities which could be 5 different universities or 5 courses at the same university.</a:t>
            </a:r>
          </a:p>
          <a:p>
            <a:r>
              <a:rPr lang="en-GB" dirty="0"/>
              <a:t>If you’re applying for medicine, dentistry or veterinary subjects you can only pick 4 of these and one supporting subject – could be BioMed or similar.</a:t>
            </a:r>
          </a:p>
          <a:p>
            <a:r>
              <a:rPr lang="en-GB" dirty="0"/>
              <a:t>If you’re applying to Oxford or Cambridge you can only apply to one of these universities – not both.</a:t>
            </a:r>
          </a:p>
        </p:txBody>
      </p:sp>
      <p:sp>
        <p:nvSpPr>
          <p:cNvPr id="4" name="Slide Number Placeholder 3"/>
          <p:cNvSpPr>
            <a:spLocks noGrp="1"/>
          </p:cNvSpPr>
          <p:nvPr>
            <p:ph type="sldNum" sz="quarter" idx="5"/>
          </p:nvPr>
        </p:nvSpPr>
        <p:spPr/>
        <p:txBody>
          <a:bodyPr/>
          <a:lstStyle/>
          <a:p>
            <a:fld id="{FA39C972-C18A-FE4B-B111-ACE97135EBBF}" type="slidenum">
              <a:rPr lang="en-US" smtClean="0"/>
              <a:t>13</a:t>
            </a:fld>
            <a:endParaRPr lang="en-US"/>
          </a:p>
        </p:txBody>
      </p:sp>
    </p:spTree>
    <p:extLst>
      <p:ext uri="{BB962C8B-B14F-4D97-AF65-F5344CB8AC3E}">
        <p14:creationId xmlns:p14="http://schemas.microsoft.com/office/powerpoint/2010/main" val="54218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39C972-C18A-FE4B-B111-ACE97135EBBF}" type="slidenum">
              <a:rPr lang="en-US" smtClean="0"/>
              <a:t>15</a:t>
            </a:fld>
            <a:endParaRPr lang="en-US"/>
          </a:p>
        </p:txBody>
      </p:sp>
    </p:spTree>
    <p:extLst>
      <p:ext uri="{BB962C8B-B14F-4D97-AF65-F5344CB8AC3E}">
        <p14:creationId xmlns:p14="http://schemas.microsoft.com/office/powerpoint/2010/main" val="40970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open UCAS this is the screen you will see.  If you’re anywhere else in the website clicking on the UCAS title will bring you here </a:t>
            </a:r>
          </a:p>
        </p:txBody>
      </p:sp>
      <p:sp>
        <p:nvSpPr>
          <p:cNvPr id="4" name="Slide Number Placeholder 3"/>
          <p:cNvSpPr>
            <a:spLocks noGrp="1"/>
          </p:cNvSpPr>
          <p:nvPr>
            <p:ph type="sldNum" sz="quarter" idx="5"/>
          </p:nvPr>
        </p:nvSpPr>
        <p:spPr/>
        <p:txBody>
          <a:bodyPr/>
          <a:lstStyle/>
          <a:p>
            <a:fld id="{FA39C972-C18A-FE4B-B111-ACE97135EBBF}" type="slidenum">
              <a:rPr lang="en-US" smtClean="0"/>
              <a:t>25</a:t>
            </a:fld>
            <a:endParaRPr lang="en-US"/>
          </a:p>
        </p:txBody>
      </p:sp>
    </p:spTree>
    <p:extLst>
      <p:ext uri="{BB962C8B-B14F-4D97-AF65-F5344CB8AC3E}">
        <p14:creationId xmlns:p14="http://schemas.microsoft.com/office/powerpoint/2010/main" val="321000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select any filters make sure you click on save before you leave the page and before returning to the main page click Done otherwise it won’t store your filters.</a:t>
            </a:r>
          </a:p>
        </p:txBody>
      </p:sp>
      <p:sp>
        <p:nvSpPr>
          <p:cNvPr id="4" name="Slide Number Placeholder 3"/>
          <p:cNvSpPr>
            <a:spLocks noGrp="1"/>
          </p:cNvSpPr>
          <p:nvPr>
            <p:ph type="sldNum" sz="quarter" idx="5"/>
          </p:nvPr>
        </p:nvSpPr>
        <p:spPr/>
        <p:txBody>
          <a:bodyPr/>
          <a:lstStyle/>
          <a:p>
            <a:fld id="{FA39C972-C18A-FE4B-B111-ACE97135EBBF}" type="slidenum">
              <a:rPr lang="en-US" smtClean="0"/>
              <a:t>27</a:t>
            </a:fld>
            <a:endParaRPr lang="en-US"/>
          </a:p>
        </p:txBody>
      </p:sp>
    </p:spTree>
    <p:extLst>
      <p:ext uri="{BB962C8B-B14F-4D97-AF65-F5344CB8AC3E}">
        <p14:creationId xmlns:p14="http://schemas.microsoft.com/office/powerpoint/2010/main" val="2660846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404483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C3AD4C-B5C2-E9AD-932A-502E82C9E901}"/>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293000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1400400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328656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Arial" panose="020B0604020202020204" pitchFamily="34" charset="0"/>
                <a:cs typeface="Arial" panose="020B0604020202020204" pitchFamily="34" charset="0"/>
              </a:defRPr>
            </a:lvl1pPr>
            <a:lvl2pPr>
              <a:lnSpc>
                <a:spcPts val="1800"/>
              </a:lnSpc>
              <a:spcBef>
                <a:spcPts val="0"/>
              </a:spcBef>
              <a:spcAft>
                <a:spcPts val="600"/>
              </a:spcAft>
              <a:buClr>
                <a:schemeClr val="tx2"/>
              </a:buClr>
              <a:defRPr sz="1800" baseline="0">
                <a:latin typeface="Arial" panose="020B0604020202020204" pitchFamily="34" charset="0"/>
                <a:cs typeface="Arial" panose="020B0604020202020204" pitchFamily="34" charset="0"/>
              </a:defRPr>
            </a:lvl2pPr>
            <a:lvl3pPr>
              <a:lnSpc>
                <a:spcPts val="1800"/>
              </a:lnSpc>
              <a:spcBef>
                <a:spcPts val="0"/>
              </a:spcBef>
              <a:spcAft>
                <a:spcPts val="600"/>
              </a:spcAft>
              <a:buClr>
                <a:schemeClr val="tx2"/>
              </a:buClr>
              <a:defRPr sz="1600" baseline="0">
                <a:latin typeface="Arial" panose="020B0604020202020204" pitchFamily="34" charset="0"/>
                <a:cs typeface="Arial" panose="020B0604020202020204" pitchFamily="34" charset="0"/>
              </a:defRPr>
            </a:lvl3pPr>
            <a:lvl4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4pPr>
            <a:lvl5pPr>
              <a:lnSpc>
                <a:spcPts val="1800"/>
              </a:lnSpc>
              <a:spcBef>
                <a:spcPts val="0"/>
              </a:spcBef>
              <a:spcAft>
                <a:spcPts val="600"/>
              </a:spcAft>
              <a:buClr>
                <a:schemeClr val="tx2"/>
              </a:buClr>
              <a:defRPr sz="1400" baseline="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411905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84222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B60CB-E280-1AFC-7F00-4EBB4EFF142B}"/>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396519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C9A3B0-A883-F4A5-D76C-E21008E0F8AB}"/>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243882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336549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414011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18140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4187405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ver_No Imag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51982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9E35A0-2ABC-1457-66BA-F0B91946FD6A}"/>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0151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AEBC95-4EDA-821F-2FDC-DAABD8AB0F7D}"/>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Raleway" panose="020B0003030101060003"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Raleway" panose="020B0003030101060003"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532847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_No Image">
    <p:bg>
      <p:bgPr>
        <a:solidFill>
          <a:schemeClr val="accent1"/>
        </a:solidFill>
        <a:effectLst/>
      </p:bgPr>
    </p:b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Raleway" panose="020B0003030101060003" pitchFamily="34" charset="0"/>
                <a:cs typeface="Calibri" panose="020F050202020403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18262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662AF-C567-7344-8439-81B03D5953D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bg1"/>
                </a:solidFill>
                <a:latin typeface="Raleway" panose="020B0003030101060003"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3"/>
          </a:xfrm>
        </p:spPr>
        <p:txBody>
          <a:bodyPr>
            <a:noAutofit/>
          </a:bodyPr>
          <a:lstStyle>
            <a:lvl1pPr marL="0" indent="0" algn="l">
              <a:lnSpc>
                <a:spcPct val="100000"/>
              </a:lnSpc>
              <a:buNone/>
              <a:defRPr sz="18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4035135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3FACF-ABDD-2DBB-CA5D-4B03A8C02D9D}"/>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Raleway" panose="020B0003030101060003" pitchFamily="34" charset="0"/>
                <a:cs typeface="Calibri" panose="020F050202020403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1937267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C3AD4C-B5C2-E9AD-932A-502E82C9E901}"/>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Raleway" panose="020B0003030101060003" pitchFamily="34" charset="0"/>
                <a:cs typeface="Calibri" panose="020F050202020403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105613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Raleway" panose="020B0003030101060003" pitchFamily="34" charset="0"/>
                <a:cs typeface="Calibri" panose="020F050202020403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Raleway" panose="020B0003030101060003" pitchFamily="34" charset="0"/>
                <a:cs typeface="Calibri" panose="020F0502020204030204" pitchFamily="34" charset="0"/>
              </a:defRPr>
            </a:lvl1pPr>
            <a:lvl2pPr>
              <a:lnSpc>
                <a:spcPts val="1800"/>
              </a:lnSpc>
              <a:spcBef>
                <a:spcPts val="0"/>
              </a:spcBef>
              <a:spcAft>
                <a:spcPts val="600"/>
              </a:spcAft>
              <a:buClr>
                <a:schemeClr val="tx2"/>
              </a:buClr>
              <a:defRPr sz="1800" baseline="0">
                <a:latin typeface="Raleway" panose="020B0003030101060003" pitchFamily="34" charset="0"/>
                <a:cs typeface="Calibri" panose="020F0502020204030204" pitchFamily="34" charset="0"/>
              </a:defRPr>
            </a:lvl2pPr>
            <a:lvl3pPr>
              <a:lnSpc>
                <a:spcPts val="1800"/>
              </a:lnSpc>
              <a:spcBef>
                <a:spcPts val="0"/>
              </a:spcBef>
              <a:spcAft>
                <a:spcPts val="600"/>
              </a:spcAft>
              <a:buClr>
                <a:schemeClr val="tx2"/>
              </a:buClr>
              <a:defRPr sz="1600" baseline="0">
                <a:latin typeface="Raleway" panose="020B0003030101060003" pitchFamily="34" charset="0"/>
                <a:cs typeface="Calibri" panose="020F0502020204030204" pitchFamily="34" charset="0"/>
              </a:defRPr>
            </a:lvl3pPr>
            <a:lvl4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4pPr>
            <a:lvl5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Raleway" panose="020B0003030101060003"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2650763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Raleway" panose="020B0003030101060003" pitchFamily="34" charset="0"/>
                <a:cs typeface="Calibri" panose="020F050202020403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Raleway" panose="020B0003030101060003" pitchFamily="34" charset="0"/>
                <a:cs typeface="Calibri" panose="020F0502020204030204" pitchFamily="34" charset="0"/>
              </a:defRPr>
            </a:lvl1pPr>
            <a:lvl2pPr>
              <a:lnSpc>
                <a:spcPts val="1800"/>
              </a:lnSpc>
              <a:spcBef>
                <a:spcPts val="0"/>
              </a:spcBef>
              <a:spcAft>
                <a:spcPts val="600"/>
              </a:spcAft>
              <a:buClr>
                <a:schemeClr val="tx2"/>
              </a:buClr>
              <a:defRPr sz="1800" baseline="0">
                <a:latin typeface="Raleway" panose="020B0003030101060003" pitchFamily="34" charset="0"/>
                <a:cs typeface="Calibri" panose="020F0502020204030204" pitchFamily="34" charset="0"/>
              </a:defRPr>
            </a:lvl2pPr>
            <a:lvl3pPr>
              <a:lnSpc>
                <a:spcPts val="1800"/>
              </a:lnSpc>
              <a:spcBef>
                <a:spcPts val="0"/>
              </a:spcBef>
              <a:spcAft>
                <a:spcPts val="600"/>
              </a:spcAft>
              <a:buClr>
                <a:schemeClr val="tx2"/>
              </a:buClr>
              <a:defRPr sz="1600" baseline="0">
                <a:latin typeface="Raleway" panose="020B0003030101060003" pitchFamily="34" charset="0"/>
                <a:cs typeface="Calibri" panose="020F0502020204030204" pitchFamily="34" charset="0"/>
              </a:defRPr>
            </a:lvl3pPr>
            <a:lvl4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4pPr>
            <a:lvl5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Raleway" panose="020B0003030101060003"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1829899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EF35-A0AC-B217-F88F-2AAF630AAB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C9226E-ACA8-C4A7-DCC3-10BA47DD4939}"/>
              </a:ext>
            </a:extLst>
          </p:cNvPr>
          <p:cNvSpPr>
            <a:spLocks noGrp="1"/>
          </p:cNvSpPr>
          <p:nvPr>
            <p:ph type="title" hasCustomPrompt="1"/>
          </p:nvPr>
        </p:nvSpPr>
        <p:spPr>
          <a:xfrm>
            <a:off x="383458" y="405012"/>
            <a:ext cx="9497961" cy="429189"/>
          </a:xfrm>
        </p:spPr>
        <p:txBody>
          <a:bodyPr>
            <a:noAutofit/>
          </a:bodyPr>
          <a:lstStyle>
            <a:lvl1pPr>
              <a:defRPr sz="2800" b="1">
                <a:latin typeface="Raleway" panose="020B0003030101060003" pitchFamily="34" charset="0"/>
                <a:cs typeface="Calibri" panose="020F0502020204030204" pitchFamily="34" charset="0"/>
              </a:defRPr>
            </a:lvl1pPr>
          </a:lstStyle>
          <a:p>
            <a:r>
              <a:rPr lang="en-GB" dirty="0"/>
              <a:t>Click to edit title</a:t>
            </a:r>
            <a:endParaRPr lang="en-US" dirty="0"/>
          </a:p>
        </p:txBody>
      </p:sp>
      <p:sp>
        <p:nvSpPr>
          <p:cNvPr id="3" name="Content Placeholder 2">
            <a:extLst>
              <a:ext uri="{FF2B5EF4-FFF2-40B4-BE49-F238E27FC236}">
                <a16:creationId xmlns:a16="http://schemas.microsoft.com/office/drawing/2014/main" id="{C91646FA-226A-9FD2-E968-CB36C15ED36B}"/>
              </a:ext>
            </a:extLst>
          </p:cNvPr>
          <p:cNvSpPr>
            <a:spLocks noGrp="1"/>
          </p:cNvSpPr>
          <p:nvPr>
            <p:ph idx="1"/>
          </p:nvPr>
        </p:nvSpPr>
        <p:spPr>
          <a:xfrm>
            <a:off x="383458" y="1669774"/>
            <a:ext cx="11464412" cy="4562366"/>
          </a:xfrm>
        </p:spPr>
        <p:txBody>
          <a:bodyPr>
            <a:noAutofit/>
          </a:bodyPr>
          <a:lstStyle>
            <a:lvl1pPr>
              <a:lnSpc>
                <a:spcPts val="1800"/>
              </a:lnSpc>
              <a:spcBef>
                <a:spcPts val="0"/>
              </a:spcBef>
              <a:spcAft>
                <a:spcPts val="600"/>
              </a:spcAft>
              <a:buClr>
                <a:schemeClr val="tx2"/>
              </a:buClr>
              <a:defRPr sz="2000" baseline="0">
                <a:latin typeface="Raleway" panose="020B0003030101060003" pitchFamily="34" charset="0"/>
                <a:cs typeface="Calibri" panose="020F0502020204030204" pitchFamily="34" charset="0"/>
              </a:defRPr>
            </a:lvl1pPr>
            <a:lvl2pPr>
              <a:lnSpc>
                <a:spcPts val="1800"/>
              </a:lnSpc>
              <a:spcBef>
                <a:spcPts val="0"/>
              </a:spcBef>
              <a:spcAft>
                <a:spcPts val="600"/>
              </a:spcAft>
              <a:buClr>
                <a:schemeClr val="tx2"/>
              </a:buClr>
              <a:defRPr sz="1800" baseline="0">
                <a:latin typeface="Raleway" panose="020B0003030101060003" pitchFamily="34" charset="0"/>
                <a:cs typeface="Calibri" panose="020F0502020204030204" pitchFamily="34" charset="0"/>
              </a:defRPr>
            </a:lvl2pPr>
            <a:lvl3pPr>
              <a:lnSpc>
                <a:spcPts val="1800"/>
              </a:lnSpc>
              <a:spcBef>
                <a:spcPts val="0"/>
              </a:spcBef>
              <a:spcAft>
                <a:spcPts val="600"/>
              </a:spcAft>
              <a:buClr>
                <a:schemeClr val="tx2"/>
              </a:buClr>
              <a:defRPr sz="1600" baseline="0">
                <a:latin typeface="Raleway" panose="020B0003030101060003" pitchFamily="34" charset="0"/>
                <a:cs typeface="Calibri" panose="020F0502020204030204" pitchFamily="34" charset="0"/>
              </a:defRPr>
            </a:lvl3pPr>
            <a:lvl4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4pPr>
            <a:lvl5pPr>
              <a:lnSpc>
                <a:spcPts val="1800"/>
              </a:lnSpc>
              <a:spcBef>
                <a:spcPts val="0"/>
              </a:spcBef>
              <a:spcAft>
                <a:spcPts val="600"/>
              </a:spcAft>
              <a:buClr>
                <a:schemeClr val="tx2"/>
              </a:buClr>
              <a:defRPr sz="1400" baseline="0">
                <a:latin typeface="Raleway" panose="020B0003030101060003"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57450BBE-192B-66B5-64D7-DBB7ADAD93E5}"/>
              </a:ext>
            </a:extLst>
          </p:cNvPr>
          <p:cNvSpPr>
            <a:spLocks noGrp="1"/>
          </p:cNvSpPr>
          <p:nvPr>
            <p:ph type="sldNum" sz="quarter" idx="12"/>
          </p:nvPr>
        </p:nvSpPr>
        <p:spPr>
          <a:xfrm>
            <a:off x="11346426" y="6232143"/>
            <a:ext cx="501444" cy="252436"/>
          </a:xfrm>
        </p:spPr>
        <p:txBody>
          <a:bodyPr/>
          <a:lstStyle>
            <a:lvl1pPr algn="r">
              <a:defRPr sz="1000"/>
            </a:lvl1pPr>
          </a:lstStyle>
          <a:p>
            <a:fld id="{419E291A-0462-3A44-9828-B5181980B646}" type="slidenum">
              <a:rPr lang="en-US" smtClean="0"/>
              <a:pPr/>
              <a:t>‹#›</a:t>
            </a:fld>
            <a:endParaRPr lang="en-US" dirty="0"/>
          </a:p>
        </p:txBody>
      </p:sp>
      <p:pic>
        <p:nvPicPr>
          <p:cNvPr id="9" name="Picture 8">
            <a:extLst>
              <a:ext uri="{FF2B5EF4-FFF2-40B4-BE49-F238E27FC236}">
                <a16:creationId xmlns:a16="http://schemas.microsoft.com/office/drawing/2014/main" id="{6CE8E920-81BD-F573-A35E-CE10A30FEC9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160410" y="405012"/>
            <a:ext cx="1538951" cy="429189"/>
          </a:xfrm>
          <a:prstGeom prst="rect">
            <a:avLst/>
          </a:prstGeom>
        </p:spPr>
      </p:pic>
      <p:sp>
        <p:nvSpPr>
          <p:cNvPr id="11" name="Text Placeholder 10">
            <a:extLst>
              <a:ext uri="{FF2B5EF4-FFF2-40B4-BE49-F238E27FC236}">
                <a16:creationId xmlns:a16="http://schemas.microsoft.com/office/drawing/2014/main" id="{68D57480-4CBA-B648-3715-BF384D4400F9}"/>
              </a:ext>
            </a:extLst>
          </p:cNvPr>
          <p:cNvSpPr>
            <a:spLocks noGrp="1"/>
          </p:cNvSpPr>
          <p:nvPr>
            <p:ph type="body" sz="quarter" idx="13" hasCustomPrompt="1"/>
          </p:nvPr>
        </p:nvSpPr>
        <p:spPr>
          <a:xfrm>
            <a:off x="383458" y="906513"/>
            <a:ext cx="9497962" cy="295275"/>
          </a:xfrm>
        </p:spPr>
        <p:txBody>
          <a:bodyPr>
            <a:noAutofit/>
          </a:bodyPr>
          <a:lstStyle>
            <a:lvl1pPr marL="0" indent="0">
              <a:buNone/>
              <a:defRPr sz="2200" baseline="0">
                <a:latin typeface="Raleway" panose="020B0003030101060003"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304548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0B83F3-F918-0C0A-AD0C-07D76D4A4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14473" y="0"/>
            <a:ext cx="6677527" cy="6858000"/>
          </a:xfrm>
          <a:prstGeom prst="rect">
            <a:avLst/>
          </a:prstGeom>
        </p:spPr>
      </p:pic>
      <p:pic>
        <p:nvPicPr>
          <p:cNvPr id="8" name="Picture 7">
            <a:extLst>
              <a:ext uri="{FF2B5EF4-FFF2-40B4-BE49-F238E27FC236}">
                <a16:creationId xmlns:a16="http://schemas.microsoft.com/office/drawing/2014/main" id="{CE711329-FBF4-9CF4-7AE9-DCED1320BE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494855"/>
            <a:ext cx="5653548"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1" y="3721256"/>
            <a:ext cx="5653548"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1" y="4577629"/>
            <a:ext cx="5653548"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2152166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E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Raleway" panose="020B0003030101060003" pitchFamily="34" charset="0"/>
                <a:cs typeface="Calibri" panose="020F050202020403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3918999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FB60CB-E280-1AFC-7F00-4EBB4EFF142B}"/>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Raleway" panose="020B0003030101060003" pitchFamily="34" charset="0"/>
                <a:cs typeface="Calibri" panose="020F050202020403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3220241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C9A3B0-A883-F4A5-D76C-E21008E0F8AB}"/>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1888968"/>
            <a:ext cx="6292645" cy="1384189"/>
          </a:xfrm>
        </p:spPr>
        <p:txBody>
          <a:bodyPr anchor="b">
            <a:noAutofit/>
          </a:bodyPr>
          <a:lstStyle>
            <a:lvl1pPr algn="l">
              <a:defRPr sz="5000" b="1" i="0" baseline="0">
                <a:solidFill>
                  <a:schemeClr val="bg1"/>
                </a:solidFill>
                <a:latin typeface="Raleway" panose="020B0003030101060003" pitchFamily="34" charset="0"/>
                <a:cs typeface="Calibri" panose="020F0502020204030204" pitchFamily="34" charset="0"/>
              </a:defRPr>
            </a:lvl1pPr>
          </a:lstStyle>
          <a:p>
            <a:r>
              <a:rPr lang="en-GB" dirty="0"/>
              <a:t>Thank you</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599291"/>
            <a:ext cx="6292645" cy="513435"/>
          </a:xfrm>
        </p:spPr>
        <p:txBody>
          <a:bodyPr>
            <a:noAutofit/>
          </a:bodyPr>
          <a:lstStyle>
            <a:lvl1pPr marL="0" indent="0" algn="l">
              <a:lnSpc>
                <a:spcPts val="1920"/>
              </a:lnSpc>
              <a:buNone/>
              <a:defRPr sz="2000" baseline="0">
                <a:solidFill>
                  <a:schemeClr val="bg1"/>
                </a:solidFill>
                <a:latin typeface="Raleway" panose="020B0003030101060003"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contact details</a:t>
            </a:r>
            <a:endParaRPr lang="en-US" dirty="0"/>
          </a:p>
        </p:txBody>
      </p:sp>
      <p:pic>
        <p:nvPicPr>
          <p:cNvPr id="4" name="Picture 3">
            <a:extLst>
              <a:ext uri="{FF2B5EF4-FFF2-40B4-BE49-F238E27FC236}">
                <a16:creationId xmlns:a16="http://schemas.microsoft.com/office/drawing/2014/main" id="{3DD74B82-F3EC-2284-E3C0-BB049B7A96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7" name="Picture 6">
            <a:extLst>
              <a:ext uri="{FF2B5EF4-FFF2-40B4-BE49-F238E27FC236}">
                <a16:creationId xmlns:a16="http://schemas.microsoft.com/office/drawing/2014/main" id="{4109BD3B-D7E9-8C00-7EDC-D2AC6B7DF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Tree>
    <p:extLst>
      <p:ext uri="{BB962C8B-B14F-4D97-AF65-F5344CB8AC3E}">
        <p14:creationId xmlns:p14="http://schemas.microsoft.com/office/powerpoint/2010/main" val="293097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_No Imag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21749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9E35A0-2ABC-1457-66BA-F0B91946FD6A}"/>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11753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AEBC95-4EDA-821F-2FDC-DAABD8AB0F7D}"/>
              </a:ext>
            </a:extLst>
          </p:cNvPr>
          <p:cNvSpPr/>
          <p:nvPr userDrawn="1"/>
        </p:nvSpPr>
        <p:spPr>
          <a:xfrm>
            <a:off x="0" y="0"/>
            <a:ext cx="12192000" cy="6858000"/>
          </a:xfrm>
          <a:prstGeom prst="rect">
            <a:avLst/>
          </a:prstGeom>
          <a:gradFill flip="none" rotWithShape="1">
            <a:gsLst>
              <a:gs pos="17000">
                <a:schemeClr val="accent1"/>
              </a:gs>
              <a:gs pos="73000">
                <a:srgbClr val="AB3D3E"/>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469F083-88E4-2C49-C6DF-AF10601B4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9084" y="4577629"/>
            <a:ext cx="2280372" cy="2280372"/>
          </a:xfrm>
          <a:prstGeom prst="rect">
            <a:avLst/>
          </a:prstGeom>
        </p:spPr>
      </p:pic>
      <p:pic>
        <p:nvPicPr>
          <p:cNvPr id="6" name="Picture 5">
            <a:extLst>
              <a:ext uri="{FF2B5EF4-FFF2-40B4-BE49-F238E27FC236}">
                <a16:creationId xmlns:a16="http://schemas.microsoft.com/office/drawing/2014/main" id="{ED9A01B9-BF0D-A0AF-B133-6BA9B968C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393" y="5742981"/>
            <a:ext cx="2679498" cy="747271"/>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49" y="1494855"/>
            <a:ext cx="7336985" cy="2127733"/>
          </a:xfrm>
        </p:spPr>
        <p:txBody>
          <a:bodyPr anchor="b">
            <a:noAutofit/>
          </a:bodyPr>
          <a:lstStyle>
            <a:lvl1pPr algn="l">
              <a:lnSpc>
                <a:spcPct val="100000"/>
              </a:lnSpc>
              <a:defRPr sz="4000" b="1" i="0" baseline="0">
                <a:solidFill>
                  <a:schemeClr val="bg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49" y="3721256"/>
            <a:ext cx="7336985" cy="752275"/>
          </a:xfrm>
        </p:spPr>
        <p:txBody>
          <a:bodyPr>
            <a:noAutofit/>
          </a:bodyPr>
          <a:lstStyle>
            <a:lvl1pPr marL="0" indent="0" algn="l">
              <a:lnSpc>
                <a:spcPts val="2480"/>
              </a:lnSpc>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BD2A0984-586A-8B36-8D53-B08AC515934E}"/>
              </a:ext>
            </a:extLst>
          </p:cNvPr>
          <p:cNvSpPr>
            <a:spLocks noGrp="1"/>
          </p:cNvSpPr>
          <p:nvPr>
            <p:ph type="body" sz="quarter" idx="10" hasCustomPrompt="1"/>
          </p:nvPr>
        </p:nvSpPr>
        <p:spPr>
          <a:xfrm>
            <a:off x="442450" y="4577629"/>
            <a:ext cx="7336985" cy="529243"/>
          </a:xfrm>
        </p:spPr>
        <p:txBody>
          <a:bodyPr>
            <a:noAutofit/>
          </a:bodyPr>
          <a:lstStyle>
            <a:lvl1pPr marL="0" indent="0">
              <a:lnSpc>
                <a:spcPts val="2080"/>
              </a:lnSpc>
              <a:spcBef>
                <a:spcPts val="0"/>
              </a:spcBef>
              <a:buNone/>
              <a:defRPr sz="1600" baseline="0">
                <a:solidFill>
                  <a:schemeClr val="bg1"/>
                </a:solidFill>
                <a:latin typeface="Arial" panose="020B0604020202020204" pitchFamily="34" charset="0"/>
                <a:cs typeface="Arial" panose="020B0604020202020204" pitchFamily="34" charset="0"/>
              </a:defRPr>
            </a:lvl1pPr>
          </a:lstStyle>
          <a:p>
            <a:pPr lvl="0"/>
            <a:r>
              <a:rPr lang="en-US" dirty="0"/>
              <a:t>Author</a:t>
            </a:r>
            <a:br>
              <a:rPr lang="en-US" dirty="0"/>
            </a:br>
            <a:r>
              <a:rPr lang="en-US" dirty="0"/>
              <a:t>Date</a:t>
            </a:r>
          </a:p>
        </p:txBody>
      </p:sp>
    </p:spTree>
    <p:extLst>
      <p:ext uri="{BB962C8B-B14F-4D97-AF65-F5344CB8AC3E}">
        <p14:creationId xmlns:p14="http://schemas.microsoft.com/office/powerpoint/2010/main" val="341381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_No Image">
    <p:bg>
      <p:bgPr>
        <a:solidFill>
          <a:schemeClr val="accent1"/>
        </a:solidFill>
        <a:effectLst/>
      </p:bgPr>
    </p:b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55422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662AF-C567-7344-8439-81B03D5953D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bg1"/>
                </a:solidFill>
                <a:latin typeface="Raleway" panose="020B0003030101060003"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3"/>
          </a:xfrm>
        </p:spPr>
        <p:txBody>
          <a:bodyPr>
            <a:noAutofit/>
          </a:bodyPr>
          <a:lstStyle>
            <a:lvl1pPr marL="0" indent="0" algn="l">
              <a:lnSpc>
                <a:spcPct val="100000"/>
              </a:lnSpc>
              <a:buNone/>
              <a:defRPr sz="1800" baseline="0">
                <a:solidFill>
                  <a:schemeClr val="bg1"/>
                </a:solidFill>
                <a:latin typeface="Raleway" panose="020B00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18191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3FACF-ABDD-2DBB-CA5D-4B03A8C02D9D}"/>
              </a:ext>
            </a:extLst>
          </p:cNvPr>
          <p:cNvSpPr/>
          <p:nvPr userDrawn="1"/>
        </p:nvSpPr>
        <p:spPr>
          <a:xfrm>
            <a:off x="0" y="0"/>
            <a:ext cx="12192000" cy="6858000"/>
          </a:xfrm>
          <a:prstGeom prst="rect">
            <a:avLst/>
          </a:prstGeom>
          <a:gradFill flip="none" rotWithShape="1">
            <a:gsLst>
              <a:gs pos="72000">
                <a:srgbClr val="296A88"/>
              </a:gs>
              <a:gs pos="800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Calibri" panose="020F0502020204030204" pitchFamily="34" charset="0"/>
              <a:cs typeface="Calibri" panose="020F0502020204030204" pitchFamily="34" charset="0"/>
            </a:endParaRPr>
          </a:p>
        </p:txBody>
      </p:sp>
      <p:sp>
        <p:nvSpPr>
          <p:cNvPr id="6" name="Round Single Corner of Rectangle 5">
            <a:extLst>
              <a:ext uri="{FF2B5EF4-FFF2-40B4-BE49-F238E27FC236}">
                <a16:creationId xmlns:a16="http://schemas.microsoft.com/office/drawing/2014/main" id="{473ED4D5-0FCE-013C-2636-E7EB07974992}"/>
              </a:ext>
            </a:extLst>
          </p:cNvPr>
          <p:cNvSpPr/>
          <p:nvPr userDrawn="1"/>
        </p:nvSpPr>
        <p:spPr>
          <a:xfrm flipV="1">
            <a:off x="0" y="2245660"/>
            <a:ext cx="7600336" cy="2366679"/>
          </a:xfrm>
          <a:prstGeom prst="round1Rect">
            <a:avLst>
              <a:gd name="adj" fmla="val 2580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4EE1025-5E9E-4C81-5008-862B8C38C7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410" y="5319049"/>
            <a:ext cx="1538951" cy="1538951"/>
          </a:xfrm>
          <a:prstGeom prst="rect">
            <a:avLst/>
          </a:prstGeom>
        </p:spPr>
      </p:pic>
      <p:pic>
        <p:nvPicPr>
          <p:cNvPr id="11" name="Picture 10">
            <a:extLst>
              <a:ext uri="{FF2B5EF4-FFF2-40B4-BE49-F238E27FC236}">
                <a16:creationId xmlns:a16="http://schemas.microsoft.com/office/drawing/2014/main" id="{5BCFFE63-26F8-BDBC-4FFA-0E396E4F7A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0410" y="405012"/>
            <a:ext cx="1538951" cy="429190"/>
          </a:xfrm>
          <a:prstGeom prst="rect">
            <a:avLst/>
          </a:prstGeom>
        </p:spPr>
      </p:pic>
      <p:sp>
        <p:nvSpPr>
          <p:cNvPr id="2" name="Title 1">
            <a:extLst>
              <a:ext uri="{FF2B5EF4-FFF2-40B4-BE49-F238E27FC236}">
                <a16:creationId xmlns:a16="http://schemas.microsoft.com/office/drawing/2014/main" id="{2FE82627-B3E0-B62F-F613-0F60B4F04B57}"/>
              </a:ext>
            </a:extLst>
          </p:cNvPr>
          <p:cNvSpPr>
            <a:spLocks noGrp="1"/>
          </p:cNvSpPr>
          <p:nvPr>
            <p:ph type="ctrTitle" hasCustomPrompt="1"/>
          </p:nvPr>
        </p:nvSpPr>
        <p:spPr>
          <a:xfrm>
            <a:off x="442451" y="2346824"/>
            <a:ext cx="6292645" cy="1384189"/>
          </a:xfrm>
        </p:spPr>
        <p:txBody>
          <a:bodyPr anchor="b">
            <a:noAutofit/>
          </a:bodyPr>
          <a:lstStyle>
            <a:lvl1pPr algn="l">
              <a:lnSpc>
                <a:spcPct val="100000"/>
              </a:lnSpc>
              <a:defRPr sz="3600" b="1" i="0" baseline="0">
                <a:solidFill>
                  <a:schemeClr val="tx1"/>
                </a:solidFill>
                <a:latin typeface="Arial" panose="020B0604020202020204" pitchFamily="34" charset="0"/>
                <a:cs typeface="Arial" panose="020B0604020202020204" pitchFamily="34" charset="0"/>
              </a:defRPr>
            </a:lvl1pPr>
          </a:lstStyle>
          <a:p>
            <a:r>
              <a:rPr lang="en-GB" dirty="0"/>
              <a:t>Click to edit divider title</a:t>
            </a:r>
            <a:endParaRPr lang="en-US" dirty="0"/>
          </a:p>
        </p:txBody>
      </p:sp>
      <p:sp>
        <p:nvSpPr>
          <p:cNvPr id="3" name="Subtitle 2">
            <a:extLst>
              <a:ext uri="{FF2B5EF4-FFF2-40B4-BE49-F238E27FC236}">
                <a16:creationId xmlns:a16="http://schemas.microsoft.com/office/drawing/2014/main" id="{65C175E6-25A3-9475-B675-2397D37A127D}"/>
              </a:ext>
            </a:extLst>
          </p:cNvPr>
          <p:cNvSpPr>
            <a:spLocks noGrp="1"/>
          </p:cNvSpPr>
          <p:nvPr>
            <p:ph type="subTitle" idx="1" hasCustomPrompt="1"/>
          </p:nvPr>
        </p:nvSpPr>
        <p:spPr>
          <a:xfrm>
            <a:off x="442450" y="3790623"/>
            <a:ext cx="6292645" cy="373874"/>
          </a:xfrm>
        </p:spPr>
        <p:txBody>
          <a:bodyPr>
            <a:noAutofit/>
          </a:bodyPr>
          <a:lstStyle>
            <a:lvl1pPr marL="0" indent="0" algn="l">
              <a:lnSpc>
                <a:spcPct val="100000"/>
              </a:lnSpc>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divider subtitle</a:t>
            </a:r>
            <a:endParaRPr lang="en-US" dirty="0"/>
          </a:p>
        </p:txBody>
      </p:sp>
    </p:spTree>
    <p:extLst>
      <p:ext uri="{BB962C8B-B14F-4D97-AF65-F5344CB8AC3E}">
        <p14:creationId xmlns:p14="http://schemas.microsoft.com/office/powerpoint/2010/main" val="336877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9C4BF-D68A-F91F-60EF-723D819E005B}"/>
              </a:ext>
            </a:extLst>
          </p:cNvPr>
          <p:cNvSpPr>
            <a:spLocks noGrp="1"/>
          </p:cNvSpPr>
          <p:nvPr>
            <p:ph type="title"/>
          </p:nvPr>
        </p:nvSpPr>
        <p:spPr>
          <a:xfrm>
            <a:off x="838200" y="365125"/>
            <a:ext cx="10515600" cy="1325563"/>
          </a:xfrm>
          <a:prstGeom prst="rect">
            <a:avLst/>
          </a:prstGeom>
        </p:spPr>
        <p:txBody>
          <a:bodyPr vert="horz" lIns="9000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0BDE2A6-651B-FC1F-4526-6B520E0FD7C1}"/>
              </a:ext>
            </a:extLst>
          </p:cNvPr>
          <p:cNvSpPr>
            <a:spLocks noGrp="1"/>
          </p:cNvSpPr>
          <p:nvPr>
            <p:ph type="body" idx="1"/>
          </p:nvPr>
        </p:nvSpPr>
        <p:spPr>
          <a:xfrm>
            <a:off x="838200" y="1825625"/>
            <a:ext cx="10515600" cy="4351338"/>
          </a:xfrm>
          <a:prstGeom prst="rect">
            <a:avLst/>
          </a:prstGeom>
        </p:spPr>
        <p:txBody>
          <a:bodyPr vert="horz" lIns="9000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69EF23A-1CF8-C1AC-85E1-9CF23C35E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Raleway Light" pitchFamily="2" charset="77"/>
              </a:defRPr>
            </a:lvl1pPr>
          </a:lstStyle>
          <a:p>
            <a:fld id="{419E291A-0462-3A44-9828-B5181980B646}" type="slidenum">
              <a:rPr lang="en-US" smtClean="0"/>
              <a:pPr/>
              <a:t>‹#›</a:t>
            </a:fld>
            <a:endParaRPr lang="en-US"/>
          </a:p>
        </p:txBody>
      </p:sp>
    </p:spTree>
    <p:extLst>
      <p:ext uri="{BB962C8B-B14F-4D97-AF65-F5344CB8AC3E}">
        <p14:creationId xmlns:p14="http://schemas.microsoft.com/office/powerpoint/2010/main" val="411621300"/>
      </p:ext>
    </p:extLst>
  </p:cSld>
  <p:clrMap bg1="lt1" tx1="dk1" bg2="lt2" tx2="dk2" accent1="accent1" accent2="accent2" accent3="accent3" accent4="accent4" accent5="accent5" accent6="accent6" hlink="hlink" folHlink="folHlink"/>
  <p:sldLayoutIdLst>
    <p:sldLayoutId id="2147483673" r:id="rId1"/>
    <p:sldLayoutId id="2147483667" r:id="rId2"/>
    <p:sldLayoutId id="2147483665" r:id="rId3"/>
    <p:sldLayoutId id="2147483672" r:id="rId4"/>
    <p:sldLayoutId id="2147483668" r:id="rId5"/>
    <p:sldLayoutId id="2147483666" r:id="rId6"/>
    <p:sldLayoutId id="2147483674" r:id="rId7"/>
    <p:sldLayoutId id="2147483661" r:id="rId8"/>
    <p:sldLayoutId id="2147483669" r:id="rId9"/>
    <p:sldLayoutId id="2147483660" r:id="rId10"/>
    <p:sldLayoutId id="2147483675" r:id="rId11"/>
    <p:sldLayoutId id="2147483670" r:id="rId12"/>
    <p:sldLayoutId id="2147483650" r:id="rId13"/>
    <p:sldLayoutId id="2147483676" r:id="rId14"/>
    <p:sldLayoutId id="2147483671" r:id="rId15"/>
    <p:sldLayoutId id="2147483662" r:id="rId16"/>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9C4BF-D68A-F91F-60EF-723D819E005B}"/>
              </a:ext>
            </a:extLst>
          </p:cNvPr>
          <p:cNvSpPr>
            <a:spLocks noGrp="1"/>
          </p:cNvSpPr>
          <p:nvPr>
            <p:ph type="title"/>
          </p:nvPr>
        </p:nvSpPr>
        <p:spPr>
          <a:xfrm>
            <a:off x="838200" y="365125"/>
            <a:ext cx="10515600" cy="1325563"/>
          </a:xfrm>
          <a:prstGeom prst="rect">
            <a:avLst/>
          </a:prstGeom>
        </p:spPr>
        <p:txBody>
          <a:bodyPr vert="horz" lIns="9000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0BDE2A6-651B-FC1F-4526-6B520E0FD7C1}"/>
              </a:ext>
            </a:extLst>
          </p:cNvPr>
          <p:cNvSpPr>
            <a:spLocks noGrp="1"/>
          </p:cNvSpPr>
          <p:nvPr>
            <p:ph type="body" idx="1"/>
          </p:nvPr>
        </p:nvSpPr>
        <p:spPr>
          <a:xfrm>
            <a:off x="838200" y="1825625"/>
            <a:ext cx="10515600" cy="4351338"/>
          </a:xfrm>
          <a:prstGeom prst="rect">
            <a:avLst/>
          </a:prstGeom>
        </p:spPr>
        <p:txBody>
          <a:bodyPr vert="horz" lIns="9000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69EF23A-1CF8-C1AC-85E1-9CF23C35E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Raleway Light" pitchFamily="2" charset="77"/>
              </a:defRPr>
            </a:lvl1pPr>
          </a:lstStyle>
          <a:p>
            <a:fld id="{419E291A-0462-3A44-9828-B5181980B646}" type="slidenum">
              <a:rPr lang="en-US" smtClean="0"/>
              <a:pPr/>
              <a:t>‹#›</a:t>
            </a:fld>
            <a:endParaRPr lang="en-US"/>
          </a:p>
        </p:txBody>
      </p:sp>
    </p:spTree>
    <p:extLst>
      <p:ext uri="{BB962C8B-B14F-4D97-AF65-F5344CB8AC3E}">
        <p14:creationId xmlns:p14="http://schemas.microsoft.com/office/powerpoint/2010/main" val="37675510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400" rtl="0" eaLnBrk="1" latinLnBrk="0" hangingPunct="1">
        <a:lnSpc>
          <a:spcPct val="90000"/>
        </a:lnSpc>
        <a:spcBef>
          <a:spcPct val="0"/>
        </a:spcBef>
        <a:buNone/>
        <a:defRPr sz="4400" kern="12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2.xml"/><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s://www.instagram.com/uniwinchester/?hl=en"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0.png"/><Relationship Id="rId1" Type="http://schemas.openxmlformats.org/officeDocument/2006/relationships/slideLayout" Target="../slideLayouts/slideLayout21.xml"/><Relationship Id="rId6" Type="http://schemas.openxmlformats.org/officeDocument/2006/relationships/image" Target="../media/image82.png"/><Relationship Id="rId5" Type="http://schemas.microsoft.com/office/2007/relationships/hdphoto" Target="../media/hdphoto2.wdp"/><Relationship Id="rId10" Type="http://schemas.openxmlformats.org/officeDocument/2006/relationships/image" Target="../media/image84.png"/><Relationship Id="rId4" Type="http://schemas.openxmlformats.org/officeDocument/2006/relationships/image" Target="../media/image81.pn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6A5B-03F4-13FF-E568-72E12C4C4EE7}"/>
              </a:ext>
            </a:extLst>
          </p:cNvPr>
          <p:cNvSpPr>
            <a:spLocks noGrp="1"/>
          </p:cNvSpPr>
          <p:nvPr>
            <p:ph type="ctrTitle"/>
          </p:nvPr>
        </p:nvSpPr>
        <p:spPr/>
        <p:txBody>
          <a:bodyPr/>
          <a:lstStyle/>
          <a:p>
            <a:r>
              <a:rPr lang="en-US" dirty="0"/>
              <a:t>An introduction to UCAS and preparing to apply</a:t>
            </a:r>
          </a:p>
        </p:txBody>
      </p:sp>
      <p:sp>
        <p:nvSpPr>
          <p:cNvPr id="3" name="Subtitle 2">
            <a:extLst>
              <a:ext uri="{FF2B5EF4-FFF2-40B4-BE49-F238E27FC236}">
                <a16:creationId xmlns:a16="http://schemas.microsoft.com/office/drawing/2014/main" id="{A0BDE86E-8ED8-A48F-9D12-74E62A8880DF}"/>
              </a:ext>
            </a:extLst>
          </p:cNvPr>
          <p:cNvSpPr>
            <a:spLocks noGrp="1"/>
          </p:cNvSpPr>
          <p:nvPr>
            <p:ph type="subTitle" idx="1"/>
          </p:nvPr>
        </p:nvSpPr>
        <p:spPr/>
        <p:txBody>
          <a:bodyPr/>
          <a:lstStyle/>
          <a:p>
            <a:r>
              <a:rPr lang="en-US" dirty="0"/>
              <a:t>Some help and advice</a:t>
            </a:r>
          </a:p>
        </p:txBody>
      </p:sp>
      <p:sp>
        <p:nvSpPr>
          <p:cNvPr id="4" name="Text Placeholder 3">
            <a:extLst>
              <a:ext uri="{FF2B5EF4-FFF2-40B4-BE49-F238E27FC236}">
                <a16:creationId xmlns:a16="http://schemas.microsoft.com/office/drawing/2014/main" id="{AE74B2A2-F3E9-9FED-FC9F-430C08501F2C}"/>
              </a:ext>
            </a:extLst>
          </p:cNvPr>
          <p:cNvSpPr>
            <a:spLocks noGrp="1"/>
          </p:cNvSpPr>
          <p:nvPr>
            <p:ph type="body" sz="quarter" idx="10"/>
          </p:nvPr>
        </p:nvSpPr>
        <p:spPr/>
        <p:txBody>
          <a:bodyPr/>
          <a:lstStyle/>
          <a:p>
            <a:r>
              <a:rPr lang="en-US" dirty="0"/>
              <a:t>Alison Wilson</a:t>
            </a:r>
          </a:p>
          <a:p>
            <a:r>
              <a:rPr lang="en-US" dirty="0"/>
              <a:t>6</a:t>
            </a:r>
            <a:r>
              <a:rPr lang="en-US" baseline="30000" dirty="0"/>
              <a:t>th</a:t>
            </a:r>
            <a:r>
              <a:rPr lang="en-US" dirty="0"/>
              <a:t> June 2023</a:t>
            </a:r>
          </a:p>
        </p:txBody>
      </p:sp>
    </p:spTree>
    <p:extLst>
      <p:ext uri="{BB962C8B-B14F-4D97-AF65-F5344CB8AC3E}">
        <p14:creationId xmlns:p14="http://schemas.microsoft.com/office/powerpoint/2010/main" val="29276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Other information to include</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10323987-4882-1AB7-97DD-E5781E8D6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131" y="1054150"/>
            <a:ext cx="8052452" cy="5081645"/>
          </a:xfrm>
          <a:prstGeom prst="rect">
            <a:avLst/>
          </a:prstGeom>
        </p:spPr>
      </p:pic>
      <p:sp>
        <p:nvSpPr>
          <p:cNvPr id="7" name="TextBox 6">
            <a:extLst>
              <a:ext uri="{FF2B5EF4-FFF2-40B4-BE49-F238E27FC236}">
                <a16:creationId xmlns:a16="http://schemas.microsoft.com/office/drawing/2014/main" id="{A9C1C81C-A3ED-C5D3-EA21-623A86F0A698}"/>
              </a:ext>
            </a:extLst>
          </p:cNvPr>
          <p:cNvSpPr txBox="1"/>
          <p:nvPr/>
        </p:nvSpPr>
        <p:spPr>
          <a:xfrm>
            <a:off x="8897420" y="1859623"/>
            <a:ext cx="2825393" cy="2400657"/>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It’s not compulsory but if it’s relevant to you, disclose it.  </a:t>
            </a:r>
          </a:p>
          <a:p>
            <a:pPr>
              <a:spcBef>
                <a:spcPts val="1200"/>
              </a:spcBef>
            </a:pPr>
            <a:r>
              <a:rPr lang="en-GB" sz="2000" dirty="0">
                <a:latin typeface="Arial" panose="020B0604020202020204" pitchFamily="34" charset="0"/>
                <a:cs typeface="Arial" panose="020B0604020202020204" pitchFamily="34" charset="0"/>
              </a:rPr>
              <a:t>Some universities offer support to care leavers – either practical or financial</a:t>
            </a:r>
            <a:r>
              <a:rPr lang="en-GB" dirty="0"/>
              <a:t>.</a:t>
            </a:r>
          </a:p>
        </p:txBody>
      </p:sp>
    </p:spTree>
    <p:extLst>
      <p:ext uri="{BB962C8B-B14F-4D97-AF65-F5344CB8AC3E}">
        <p14:creationId xmlns:p14="http://schemas.microsoft.com/office/powerpoint/2010/main" val="379022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Practical or academic support</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4E5E8A44-1559-552A-3A93-90D4C5A5C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83458" y="980331"/>
            <a:ext cx="10431427" cy="4897337"/>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490C207-E23C-6730-099A-238FE8701AE2}"/>
              </a:ext>
            </a:extLst>
          </p:cNvPr>
          <p:cNvSpPr txBox="1"/>
          <p:nvPr/>
        </p:nvSpPr>
        <p:spPr>
          <a:xfrm>
            <a:off x="6883685" y="3777029"/>
            <a:ext cx="4924857" cy="2246769"/>
          </a:xfrm>
          <a:prstGeom prst="rect">
            <a:avLst/>
          </a:prstGeom>
          <a:solidFill>
            <a:schemeClr val="bg1"/>
          </a:solidFill>
          <a:ln w="28575">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This will not go against you when universities consider whether to make you an offer.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It’s better for us to know this so we can prepare for your arrival.  Also mention it when visiting.</a:t>
            </a:r>
            <a:endParaRPr lang="en-GB" dirty="0"/>
          </a:p>
        </p:txBody>
      </p:sp>
    </p:spTree>
    <p:extLst>
      <p:ext uri="{BB962C8B-B14F-4D97-AF65-F5344CB8AC3E}">
        <p14:creationId xmlns:p14="http://schemas.microsoft.com/office/powerpoint/2010/main" val="415357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Important points to remember</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63794" y="1389121"/>
            <a:ext cx="11464412" cy="4562366"/>
          </a:xfrm>
        </p:spPr>
        <p:txBody>
          <a:bodyPr/>
          <a:lstStyle/>
          <a:p>
            <a:pPr>
              <a:lnSpc>
                <a:spcPts val="2400"/>
              </a:lnSpc>
              <a:spcBef>
                <a:spcPts val="1000"/>
              </a:spcBef>
            </a:pPr>
            <a:r>
              <a:rPr lang="en-US" dirty="0"/>
              <a:t>Use a non-school, sensible email address</a:t>
            </a:r>
          </a:p>
          <a:p>
            <a:pPr>
              <a:lnSpc>
                <a:spcPts val="2400"/>
              </a:lnSpc>
              <a:spcBef>
                <a:spcPts val="1000"/>
              </a:spcBef>
            </a:pPr>
            <a:r>
              <a:rPr lang="en-US" dirty="0"/>
              <a:t>Keep a note of your password</a:t>
            </a:r>
          </a:p>
          <a:p>
            <a:pPr>
              <a:lnSpc>
                <a:spcPts val="2400"/>
              </a:lnSpc>
              <a:spcBef>
                <a:spcPts val="1000"/>
              </a:spcBef>
            </a:pPr>
            <a:r>
              <a:rPr lang="en-US" dirty="0"/>
              <a:t>Disclose any support in the ‘More about you’ and ‘Diversity and inclusion’ sections if that’s relevant to you</a:t>
            </a:r>
          </a:p>
          <a:p>
            <a:pPr>
              <a:lnSpc>
                <a:spcPts val="2400"/>
              </a:lnSpc>
              <a:spcBef>
                <a:spcPts val="1000"/>
              </a:spcBef>
            </a:pPr>
            <a:r>
              <a:rPr lang="en-US" dirty="0"/>
              <a:t>Notify us if you’ve spent any time in care or will need support but research it too</a:t>
            </a:r>
          </a:p>
          <a:p>
            <a:pPr>
              <a:lnSpc>
                <a:spcPts val="2400"/>
              </a:lnSpc>
              <a:spcBef>
                <a:spcPts val="1000"/>
              </a:spcBef>
            </a:pPr>
            <a:r>
              <a:rPr lang="en-US" dirty="0"/>
              <a:t>Use the nominated access facility</a:t>
            </a:r>
          </a:p>
          <a:p>
            <a:pPr>
              <a:lnSpc>
                <a:spcPts val="2400"/>
              </a:lnSpc>
              <a:spcBef>
                <a:spcPts val="1000"/>
              </a:spcBef>
            </a:pPr>
            <a:r>
              <a:rPr lang="en-US" dirty="0"/>
              <a:t>Allow plenty of time to complete your Hub information</a:t>
            </a:r>
          </a:p>
          <a:p>
            <a:pPr>
              <a:lnSpc>
                <a:spcPts val="2400"/>
              </a:lnSpc>
              <a:spcBef>
                <a:spcPts val="1000"/>
              </a:spcBef>
            </a:pPr>
            <a:r>
              <a:rPr lang="en-US" dirty="0"/>
              <a:t>Check all your information is correct</a:t>
            </a:r>
          </a:p>
          <a:p>
            <a:pPr>
              <a:lnSpc>
                <a:spcPts val="2400"/>
              </a:lnSpc>
              <a:spcBef>
                <a:spcPts val="1000"/>
              </a:spcBef>
            </a:pPr>
            <a:r>
              <a:rPr lang="en-US" dirty="0"/>
              <a:t>Know and MEET any deadlines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3074" name="Picture 2" descr="How to meet deadlines at work - ResponseSource">
            <a:extLst>
              <a:ext uri="{FF2B5EF4-FFF2-40B4-BE49-F238E27FC236}">
                <a16:creationId xmlns:a16="http://schemas.microsoft.com/office/drawing/2014/main" id="{726C8AB8-69E4-212B-123A-2E3E78483F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935" y="4232953"/>
            <a:ext cx="3569977" cy="1999187"/>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Choosing your course and university</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464034"/>
            <a:ext cx="5935149" cy="2594001"/>
          </a:xfrm>
        </p:spPr>
        <p:txBody>
          <a:bodyPr/>
          <a:lstStyle/>
          <a:p>
            <a:r>
              <a:rPr lang="en-US" dirty="0"/>
              <a:t>UCAS has over 31,000 courses to choose from</a:t>
            </a:r>
          </a:p>
          <a:p>
            <a:pPr>
              <a:lnSpc>
                <a:spcPts val="2400"/>
              </a:lnSpc>
              <a:spcBef>
                <a:spcPts val="1800"/>
              </a:spcBef>
            </a:pPr>
            <a:r>
              <a:rPr lang="en-US" dirty="0"/>
              <a:t>Offered at nearly 250 universities or colleges</a:t>
            </a:r>
          </a:p>
          <a:p>
            <a:pPr lvl="1">
              <a:lnSpc>
                <a:spcPts val="2400"/>
              </a:lnSpc>
            </a:pPr>
            <a:r>
              <a:rPr lang="en-US" dirty="0"/>
              <a:t>England 219</a:t>
            </a:r>
          </a:p>
          <a:p>
            <a:pPr lvl="1">
              <a:lnSpc>
                <a:spcPts val="2400"/>
              </a:lnSpc>
            </a:pPr>
            <a:r>
              <a:rPr lang="en-US" dirty="0"/>
              <a:t>Scotland 21</a:t>
            </a:r>
          </a:p>
          <a:p>
            <a:pPr lvl="1">
              <a:lnSpc>
                <a:spcPts val="2400"/>
              </a:lnSpc>
            </a:pPr>
            <a:r>
              <a:rPr lang="en-US" dirty="0"/>
              <a:t>Wales 15</a:t>
            </a:r>
          </a:p>
          <a:p>
            <a:pPr lvl="1">
              <a:lnSpc>
                <a:spcPts val="2400"/>
              </a:lnSpc>
            </a:pPr>
            <a:r>
              <a:rPr lang="en-US" dirty="0"/>
              <a:t>Northern Ireland 3</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B1565F8B-00DA-B375-0C74-6BA0ED38F5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8527" y="1089061"/>
            <a:ext cx="4463958" cy="5250095"/>
          </a:xfrm>
          <a:prstGeom prst="rect">
            <a:avLst/>
          </a:prstGeom>
        </p:spPr>
      </p:pic>
      <p:sp>
        <p:nvSpPr>
          <p:cNvPr id="7" name="Content Placeholder 2">
            <a:extLst>
              <a:ext uri="{FF2B5EF4-FFF2-40B4-BE49-F238E27FC236}">
                <a16:creationId xmlns:a16="http://schemas.microsoft.com/office/drawing/2014/main" id="{717CF2DA-DBA4-3709-A666-EE719DDB98CC}"/>
              </a:ext>
            </a:extLst>
          </p:cNvPr>
          <p:cNvSpPr txBox="1">
            <a:spLocks/>
          </p:cNvSpPr>
          <p:nvPr/>
        </p:nvSpPr>
        <p:spPr>
          <a:xfrm>
            <a:off x="505745" y="4468871"/>
            <a:ext cx="6729573" cy="2594001"/>
          </a:xfrm>
          <a:prstGeom prst="rect">
            <a:avLst/>
          </a:prstGeom>
        </p:spPr>
        <p:txBody>
          <a:bodyPr vert="horz" lIns="90000" tIns="45720" rIns="91440" bIns="45720" rtlCol="0">
            <a:noAutofit/>
          </a:bodyPr>
          <a:lstStyle>
            <a:lvl1pPr marL="228600" indent="-228600" algn="l" defTabSz="914400" rtl="0" eaLnBrk="1" latinLnBrk="0" hangingPunct="1">
              <a:lnSpc>
                <a:spcPts val="1800"/>
              </a:lnSpc>
              <a:spcBef>
                <a:spcPts val="0"/>
              </a:spcBef>
              <a:spcAft>
                <a:spcPts val="600"/>
              </a:spcAft>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1800"/>
              </a:lnSpc>
              <a:spcBef>
                <a:spcPts val="0"/>
              </a:spcBef>
              <a:spcAft>
                <a:spcPts val="600"/>
              </a:spcAft>
              <a:buClr>
                <a:schemeClr val="tx2"/>
              </a:buClr>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1800"/>
              </a:lnSpc>
              <a:spcBef>
                <a:spcPts val="0"/>
              </a:spcBef>
              <a:spcAft>
                <a:spcPts val="600"/>
              </a:spcAft>
              <a:buClr>
                <a:schemeClr val="tx2"/>
              </a:buClr>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1800"/>
              </a:lnSpc>
              <a:spcBef>
                <a:spcPts val="0"/>
              </a:spcBef>
              <a:spcAft>
                <a:spcPts val="600"/>
              </a:spcAft>
              <a:buClr>
                <a:schemeClr val="tx2"/>
              </a:buClr>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1800"/>
              </a:lnSpc>
              <a:spcBef>
                <a:spcPts val="0"/>
              </a:spcBef>
              <a:spcAft>
                <a:spcPts val="600"/>
              </a:spcAft>
              <a:buClr>
                <a:schemeClr val="tx2"/>
              </a:buClr>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00"/>
              </a:lnSpc>
              <a:buNone/>
            </a:pPr>
            <a:r>
              <a:rPr lang="en-US" sz="2400" b="1" dirty="0"/>
              <a:t>You apply to a maximum of 5 courses or universities</a:t>
            </a:r>
          </a:p>
          <a:p>
            <a:pPr marL="0" indent="0" algn="ctr">
              <a:lnSpc>
                <a:spcPts val="2800"/>
              </a:lnSpc>
              <a:buNone/>
            </a:pPr>
            <a:r>
              <a:rPr lang="en-US" b="1" dirty="0"/>
              <a:t>4 for medicine or veterinary and a supporting subject.</a:t>
            </a:r>
          </a:p>
          <a:p>
            <a:pPr marL="0" indent="0" algn="ctr">
              <a:lnSpc>
                <a:spcPts val="2800"/>
              </a:lnSpc>
              <a:buNone/>
            </a:pPr>
            <a:r>
              <a:rPr lang="en-US" b="1" dirty="0"/>
              <a:t>Oxford or Cambridge.</a:t>
            </a:r>
          </a:p>
        </p:txBody>
      </p:sp>
    </p:spTree>
    <p:extLst>
      <p:ext uri="{BB962C8B-B14F-4D97-AF65-F5344CB8AC3E}">
        <p14:creationId xmlns:p14="http://schemas.microsoft.com/office/powerpoint/2010/main" val="264052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Starting to make your choices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11249529" cy="4562366"/>
          </a:xfrm>
        </p:spPr>
        <p:txBody>
          <a:bodyPr/>
          <a:lstStyle/>
          <a:p>
            <a:pPr marL="0" indent="0" algn="ctr">
              <a:spcBef>
                <a:spcPts val="1200"/>
              </a:spcBef>
              <a:buNone/>
            </a:pPr>
            <a:r>
              <a:rPr lang="en-US" sz="2400" dirty="0"/>
              <a:t>Do you have a career in mind?</a:t>
            </a:r>
          </a:p>
          <a:p>
            <a:pPr marL="0" indent="0" algn="ctr">
              <a:spcBef>
                <a:spcPts val="1200"/>
              </a:spcBef>
              <a:buNone/>
            </a:pPr>
            <a:r>
              <a:rPr lang="en-US" sz="2400" dirty="0"/>
              <a:t>Do you need a specific qualification?</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F768816B-9062-8B6C-EBAE-19740A5C4B13}"/>
              </a:ext>
            </a:extLst>
          </p:cNvPr>
          <p:cNvSpPr txBox="1"/>
          <p:nvPr/>
        </p:nvSpPr>
        <p:spPr>
          <a:xfrm>
            <a:off x="657546" y="5283722"/>
            <a:ext cx="1066457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Prospects.ac.uk   </a:t>
            </a:r>
            <a:r>
              <a:rPr lang="en-GB" sz="2400" dirty="0">
                <a:latin typeface="Arial" panose="020B0604020202020204" pitchFamily="34" charset="0"/>
                <a:cs typeface="Arial" panose="020B0604020202020204" pitchFamily="34" charset="0"/>
              </a:rPr>
              <a:t>or   </a:t>
            </a:r>
            <a:r>
              <a:rPr lang="en-GB" sz="2400" b="1" dirty="0">
                <a:latin typeface="Arial" panose="020B0604020202020204" pitchFamily="34" charset="0"/>
                <a:cs typeface="Arial" panose="020B0604020202020204" pitchFamily="34" charset="0"/>
              </a:rPr>
              <a:t>UCAS.com  </a:t>
            </a:r>
            <a:r>
              <a:rPr lang="en-GB" sz="2400" dirty="0">
                <a:latin typeface="Arial" panose="020B0604020202020204" pitchFamily="34" charset="0"/>
                <a:cs typeface="Arial" panose="020B0604020202020204" pitchFamily="34" charset="0"/>
              </a:rPr>
              <a:t>both have a careers quiz</a:t>
            </a:r>
          </a:p>
        </p:txBody>
      </p:sp>
      <p:pic>
        <p:nvPicPr>
          <p:cNvPr id="9" name="Picture 8" descr="BSc (Hons) Physiotherapy - University of Winchester">
            <a:extLst>
              <a:ext uri="{FF2B5EF4-FFF2-40B4-BE49-F238E27FC236}">
                <a16:creationId xmlns:a16="http://schemas.microsoft.com/office/drawing/2014/main" id="{2B5FB7DC-4C83-0A1A-2ADA-6275C301E9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458" y="2746006"/>
            <a:ext cx="3615128" cy="2442220"/>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pic>
        <p:nvPicPr>
          <p:cNvPr id="10" name="Picture 2" descr="BN (Hons) Nursing (Adult) - University of Winchester">
            <a:extLst>
              <a:ext uri="{FF2B5EF4-FFF2-40B4-BE49-F238E27FC236}">
                <a16:creationId xmlns:a16="http://schemas.microsoft.com/office/drawing/2014/main" id="{3E4CB6B4-62A8-D0B7-6EB7-C4E4EBE2E7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7859" y="2746006"/>
            <a:ext cx="3615128" cy="2442220"/>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9092B37-65FF-0895-077A-8CA9CCF1C5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8352" y="2746006"/>
            <a:ext cx="3640965" cy="2442220"/>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24669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UCAS Explore your future</a:t>
            </a:r>
          </a:p>
        </p:txBody>
      </p:sp>
      <p:pic>
        <p:nvPicPr>
          <p:cNvPr id="6" name="Content Placeholder 5">
            <a:extLst>
              <a:ext uri="{FF2B5EF4-FFF2-40B4-BE49-F238E27FC236}">
                <a16:creationId xmlns:a16="http://schemas.microsoft.com/office/drawing/2014/main" id="{6CFD83AD-6BD9-4C5D-7462-C6125CCB5E1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3458" y="906513"/>
            <a:ext cx="11463338" cy="1670568"/>
          </a:xfrm>
        </p:spPr>
      </p:pic>
      <p:pic>
        <p:nvPicPr>
          <p:cNvPr id="8" name="Picture 7">
            <a:extLst>
              <a:ext uri="{FF2B5EF4-FFF2-40B4-BE49-F238E27FC236}">
                <a16:creationId xmlns:a16="http://schemas.microsoft.com/office/drawing/2014/main" id="{612E0795-E84E-216A-FE04-5EB424275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4537" y="2649393"/>
            <a:ext cx="7485063" cy="3803596"/>
          </a:xfrm>
          <a:prstGeom prst="rect">
            <a:avLst/>
          </a:prstGeom>
        </p:spPr>
      </p:pic>
      <p:sp>
        <p:nvSpPr>
          <p:cNvPr id="3" name="Rectangle: Rounded Corners 2">
            <a:extLst>
              <a:ext uri="{FF2B5EF4-FFF2-40B4-BE49-F238E27FC236}">
                <a16:creationId xmlns:a16="http://schemas.microsoft.com/office/drawing/2014/main" id="{5D5D33E8-C069-BCB1-BEDF-E00DBDBCD686}"/>
              </a:ext>
            </a:extLst>
          </p:cNvPr>
          <p:cNvSpPr/>
          <p:nvPr/>
        </p:nvSpPr>
        <p:spPr>
          <a:xfrm>
            <a:off x="6238754" y="4757195"/>
            <a:ext cx="1979271" cy="312516"/>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5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Exploring job options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50E92DC4-3BAD-10AB-A583-60A179CF27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3459" y="906513"/>
            <a:ext cx="8123544" cy="3031619"/>
          </a:xfrm>
          <a:prstGeom prst="rect">
            <a:avLst/>
          </a:prstGeom>
        </p:spPr>
      </p:pic>
      <p:pic>
        <p:nvPicPr>
          <p:cNvPr id="8" name="Picture 7">
            <a:extLst>
              <a:ext uri="{FF2B5EF4-FFF2-40B4-BE49-F238E27FC236}">
                <a16:creationId xmlns:a16="http://schemas.microsoft.com/office/drawing/2014/main" id="{11BE62A4-BD0F-0C21-298E-8F9301D20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1123" y="3833180"/>
            <a:ext cx="9325510" cy="2619808"/>
          </a:xfrm>
          <a:prstGeom prst="rect">
            <a:avLst/>
          </a:prstGeom>
        </p:spPr>
      </p:pic>
      <p:sp>
        <p:nvSpPr>
          <p:cNvPr id="3" name="Rectangle: Rounded Corners 2">
            <a:extLst>
              <a:ext uri="{FF2B5EF4-FFF2-40B4-BE49-F238E27FC236}">
                <a16:creationId xmlns:a16="http://schemas.microsoft.com/office/drawing/2014/main" id="{7BB847D0-EAAC-807E-A608-CEF0B5EF0895}"/>
              </a:ext>
            </a:extLst>
          </p:cNvPr>
          <p:cNvSpPr/>
          <p:nvPr/>
        </p:nvSpPr>
        <p:spPr>
          <a:xfrm>
            <a:off x="1325367" y="4986826"/>
            <a:ext cx="7181636" cy="146616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650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A5A3A7C-146C-C641-F8D5-885480DDAE4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7354" y="906513"/>
            <a:ext cx="11185357" cy="5044974"/>
          </a:xfrm>
        </p:spPr>
      </p:pic>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152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52CED23-A25C-24AE-6DA6-8B1FC5BC615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16174" y="990023"/>
            <a:ext cx="9763454" cy="5462965"/>
          </a:xfrm>
        </p:spPr>
      </p:pic>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3543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3C54A26-5F8E-8F84-1EBC-691ED214B2B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0605" y="981682"/>
            <a:ext cx="11387937" cy="4833491"/>
          </a:xfrm>
        </p:spPr>
      </p:pic>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0900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What I will cover</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7" y="1669774"/>
            <a:ext cx="6202277" cy="4562366"/>
          </a:xfrm>
        </p:spPr>
        <p:txBody>
          <a:bodyPr/>
          <a:lstStyle/>
          <a:p>
            <a:pPr>
              <a:lnSpc>
                <a:spcPts val="2400"/>
              </a:lnSpc>
              <a:spcBef>
                <a:spcPts val="1800"/>
              </a:spcBef>
            </a:pPr>
            <a:r>
              <a:rPr lang="en-US" sz="2800" dirty="0"/>
              <a:t>What UCAS is</a:t>
            </a:r>
          </a:p>
          <a:p>
            <a:pPr>
              <a:lnSpc>
                <a:spcPts val="2400"/>
              </a:lnSpc>
              <a:spcBef>
                <a:spcPts val="1800"/>
              </a:spcBef>
            </a:pPr>
            <a:r>
              <a:rPr lang="en-US" sz="2800" dirty="0"/>
              <a:t>Registering on UCAS</a:t>
            </a:r>
          </a:p>
          <a:p>
            <a:pPr>
              <a:lnSpc>
                <a:spcPts val="2400"/>
              </a:lnSpc>
              <a:spcBef>
                <a:spcPts val="1800"/>
              </a:spcBef>
            </a:pPr>
            <a:r>
              <a:rPr lang="en-US" sz="2800" dirty="0"/>
              <a:t>Using UCAS to help you choose</a:t>
            </a:r>
          </a:p>
          <a:p>
            <a:pPr>
              <a:lnSpc>
                <a:spcPts val="2400"/>
              </a:lnSpc>
              <a:spcBef>
                <a:spcPts val="1800"/>
              </a:spcBef>
            </a:pPr>
            <a:r>
              <a:rPr lang="en-US" sz="2800" dirty="0"/>
              <a:t>Making the right choice for you</a:t>
            </a:r>
          </a:p>
          <a:p>
            <a:pPr marL="0" indent="0">
              <a:spcBef>
                <a:spcPts val="1800"/>
              </a:spcBef>
              <a:buNone/>
            </a:pPr>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A910F6B6-4BEC-31EB-62D9-6AA28AE1C175}"/>
              </a:ext>
            </a:extLst>
          </p:cNvPr>
          <p:cNvPicPr>
            <a:picLocks noChangeAspect="1"/>
          </p:cNvPicPr>
          <p:nvPr/>
        </p:nvPicPr>
        <p:blipFill>
          <a:blip r:embed="rId2"/>
          <a:stretch>
            <a:fillRect/>
          </a:stretch>
        </p:blipFill>
        <p:spPr>
          <a:xfrm>
            <a:off x="8334712" y="1109609"/>
            <a:ext cx="3473832" cy="1756881"/>
          </a:xfrm>
          <a:prstGeom prst="round2DiagRect">
            <a:avLst>
              <a:gd name="adj1" fmla="val 16667"/>
              <a:gd name="adj2" fmla="val 0"/>
            </a:avLst>
          </a:prstGeom>
          <a:ln w="88900" cap="sq">
            <a:noFill/>
            <a:miter lim="800000"/>
          </a:ln>
          <a:effectLst/>
        </p:spPr>
      </p:pic>
      <p:pic>
        <p:nvPicPr>
          <p:cNvPr id="2050" name="Picture 2" descr="6 great digital resources for KS3 science | Computing | Teach Secondary">
            <a:extLst>
              <a:ext uri="{FF2B5EF4-FFF2-40B4-BE49-F238E27FC236}">
                <a16:creationId xmlns:a16="http://schemas.microsoft.com/office/drawing/2014/main" id="{EF2CE4E9-20FE-1CD3-39C1-FD182E7565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8370" y="3069858"/>
            <a:ext cx="3370173" cy="3162282"/>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6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DED87F84-2842-C371-6B26-740F7953F422}"/>
              </a:ext>
            </a:extLst>
          </p:cNvPr>
          <p:cNvSpPr/>
          <p:nvPr/>
        </p:nvSpPr>
        <p:spPr>
          <a:xfrm>
            <a:off x="2049314" y="2243463"/>
            <a:ext cx="4046685" cy="1170175"/>
          </a:xfrm>
          <a:prstGeom prst="round2DiagRect">
            <a:avLst/>
          </a:prstGeom>
          <a:solidFill>
            <a:srgbClr val="FD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14" name="Picture 13">
            <a:extLst>
              <a:ext uri="{FF2B5EF4-FFF2-40B4-BE49-F238E27FC236}">
                <a16:creationId xmlns:a16="http://schemas.microsoft.com/office/drawing/2014/main" id="{F44306AD-DB47-5A37-0998-43DE637D58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499" y="3622862"/>
            <a:ext cx="4583839" cy="2588092"/>
          </a:xfrm>
          <a:prstGeom prst="rect">
            <a:avLst/>
          </a:prstGeom>
          <a:ln w="28575">
            <a:solidFill>
              <a:schemeClr val="tx1"/>
            </a:solidFill>
          </a:ln>
        </p:spPr>
      </p:pic>
      <p:pic>
        <p:nvPicPr>
          <p:cNvPr id="6" name="Picture 5">
            <a:extLst>
              <a:ext uri="{FF2B5EF4-FFF2-40B4-BE49-F238E27FC236}">
                <a16:creationId xmlns:a16="http://schemas.microsoft.com/office/drawing/2014/main" id="{F8396333-4C79-1772-AACD-1D93D9193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993" y="2408332"/>
            <a:ext cx="3673386" cy="826807"/>
          </a:xfrm>
          <a:prstGeom prst="rect">
            <a:avLst/>
          </a:prstGeom>
        </p:spPr>
      </p:pic>
      <p:pic>
        <p:nvPicPr>
          <p:cNvPr id="12" name="Picture 11">
            <a:extLst>
              <a:ext uri="{FF2B5EF4-FFF2-40B4-BE49-F238E27FC236}">
                <a16:creationId xmlns:a16="http://schemas.microsoft.com/office/drawing/2014/main" id="{2BB1DF6C-2AB6-1C21-12AE-FD1F576269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398" y="257362"/>
            <a:ext cx="5342561" cy="1787549"/>
          </a:xfrm>
          <a:prstGeom prst="rect">
            <a:avLst/>
          </a:prstGeom>
        </p:spPr>
      </p:pic>
      <p:pic>
        <p:nvPicPr>
          <p:cNvPr id="16" name="Picture 15">
            <a:extLst>
              <a:ext uri="{FF2B5EF4-FFF2-40B4-BE49-F238E27FC236}">
                <a16:creationId xmlns:a16="http://schemas.microsoft.com/office/drawing/2014/main" id="{C4DA8F69-8D8D-FF9C-6E3A-1E1E5B5FB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9434" y="3980448"/>
            <a:ext cx="2414587" cy="2447925"/>
          </a:xfrm>
          <a:prstGeom prst="rect">
            <a:avLst/>
          </a:prstGeom>
        </p:spPr>
      </p:pic>
      <p:pic>
        <p:nvPicPr>
          <p:cNvPr id="18" name="Picture 17">
            <a:extLst>
              <a:ext uri="{FF2B5EF4-FFF2-40B4-BE49-F238E27FC236}">
                <a16:creationId xmlns:a16="http://schemas.microsoft.com/office/drawing/2014/main" id="{01CE69B2-B55A-DE91-4344-BA4AE233A5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021" y="3990578"/>
            <a:ext cx="2457582" cy="2447925"/>
          </a:xfrm>
          <a:prstGeom prst="rect">
            <a:avLst/>
          </a:prstGeom>
        </p:spPr>
      </p:pic>
      <p:pic>
        <p:nvPicPr>
          <p:cNvPr id="20" name="Picture 19">
            <a:extLst>
              <a:ext uri="{FF2B5EF4-FFF2-40B4-BE49-F238E27FC236}">
                <a16:creationId xmlns:a16="http://schemas.microsoft.com/office/drawing/2014/main" id="{29CFD117-16DA-A241-9F48-6E1167D72F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82379" y="113336"/>
            <a:ext cx="4075100" cy="2075603"/>
          </a:xfrm>
          <a:prstGeom prst="rect">
            <a:avLst/>
          </a:prstGeom>
        </p:spPr>
      </p:pic>
      <p:pic>
        <p:nvPicPr>
          <p:cNvPr id="22" name="Picture 21">
            <a:extLst>
              <a:ext uri="{FF2B5EF4-FFF2-40B4-BE49-F238E27FC236}">
                <a16:creationId xmlns:a16="http://schemas.microsoft.com/office/drawing/2014/main" id="{7B62FF9C-60D2-BBB8-7215-0748ABF4AE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5975" y="2275427"/>
            <a:ext cx="5247526" cy="1608403"/>
          </a:xfrm>
          <a:prstGeom prst="rect">
            <a:avLst/>
          </a:prstGeom>
        </p:spPr>
      </p:pic>
      <p:sp>
        <p:nvSpPr>
          <p:cNvPr id="23" name="Rectangle 22">
            <a:extLst>
              <a:ext uri="{FF2B5EF4-FFF2-40B4-BE49-F238E27FC236}">
                <a16:creationId xmlns:a16="http://schemas.microsoft.com/office/drawing/2014/main" id="{7A26CF9C-7C48-4B9B-956B-64046840F676}"/>
              </a:ext>
            </a:extLst>
          </p:cNvPr>
          <p:cNvSpPr/>
          <p:nvPr/>
        </p:nvSpPr>
        <p:spPr>
          <a:xfrm>
            <a:off x="226032" y="138207"/>
            <a:ext cx="5342561" cy="1787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F4139A50-A50D-0F5C-382F-501EDA706F27}"/>
              </a:ext>
            </a:extLst>
          </p:cNvPr>
          <p:cNvSpPr/>
          <p:nvPr/>
        </p:nvSpPr>
        <p:spPr>
          <a:xfrm>
            <a:off x="226032" y="138207"/>
            <a:ext cx="5580287" cy="20507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9DA74C83-1695-22CA-644C-B1EAC39976D9}"/>
              </a:ext>
            </a:extLst>
          </p:cNvPr>
          <p:cNvSpPr/>
          <p:nvPr/>
        </p:nvSpPr>
        <p:spPr>
          <a:xfrm>
            <a:off x="5398465" y="3925923"/>
            <a:ext cx="5060627" cy="25270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005C02FE-ABB8-BDE6-D284-D81EED4F035D}"/>
              </a:ext>
            </a:extLst>
          </p:cNvPr>
          <p:cNvCxnSpPr/>
          <p:nvPr/>
        </p:nvCxnSpPr>
        <p:spPr>
          <a:xfrm>
            <a:off x="1782501" y="2177030"/>
            <a:ext cx="462988" cy="231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C5E90B-F98D-EF75-9896-9F1E526BF4C0}"/>
              </a:ext>
            </a:extLst>
          </p:cNvPr>
          <p:cNvCxnSpPr>
            <a:cxnSpLocks/>
            <a:endCxn id="22" idx="1"/>
          </p:cNvCxnSpPr>
          <p:nvPr/>
        </p:nvCxnSpPr>
        <p:spPr>
          <a:xfrm>
            <a:off x="5791189" y="3079628"/>
            <a:ext cx="83478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149AE8-5007-B338-035B-F09C201114B0}"/>
              </a:ext>
            </a:extLst>
          </p:cNvPr>
          <p:cNvCxnSpPr>
            <a:cxnSpLocks/>
          </p:cNvCxnSpPr>
          <p:nvPr/>
        </p:nvCxnSpPr>
        <p:spPr>
          <a:xfrm flipV="1">
            <a:off x="5882379" y="2177030"/>
            <a:ext cx="553145" cy="261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27EA2A-0DBF-29EA-2D3E-B664DAF7E396}"/>
              </a:ext>
            </a:extLst>
          </p:cNvPr>
          <p:cNvCxnSpPr>
            <a:cxnSpLocks/>
          </p:cNvCxnSpPr>
          <p:nvPr/>
        </p:nvCxnSpPr>
        <p:spPr>
          <a:xfrm flipH="1" flipV="1">
            <a:off x="5455260" y="3254290"/>
            <a:ext cx="335929" cy="647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486AD6-595F-B591-A935-A5A518E8E38F}"/>
              </a:ext>
            </a:extLst>
          </p:cNvPr>
          <p:cNvCxnSpPr>
            <a:cxnSpLocks/>
          </p:cNvCxnSpPr>
          <p:nvPr/>
        </p:nvCxnSpPr>
        <p:spPr>
          <a:xfrm flipV="1">
            <a:off x="1782501" y="3218173"/>
            <a:ext cx="462988" cy="3596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3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No career in mind – what about a subject?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7348431" cy="4562366"/>
          </a:xfrm>
        </p:spPr>
        <p:txBody>
          <a:bodyPr/>
          <a:lstStyle/>
          <a:p>
            <a:pPr>
              <a:lnSpc>
                <a:spcPts val="2400"/>
              </a:lnSpc>
              <a:spcBef>
                <a:spcPts val="1800"/>
              </a:spcBef>
            </a:pPr>
            <a:r>
              <a:rPr lang="en-US" dirty="0"/>
              <a:t>Over 31,000 university courses (or combinations of courses) to choose from in the UK, many don’t need prior qualifications in that subject</a:t>
            </a:r>
          </a:p>
          <a:p>
            <a:pPr>
              <a:lnSpc>
                <a:spcPts val="2400"/>
              </a:lnSpc>
              <a:spcBef>
                <a:spcPts val="1800"/>
              </a:spcBef>
            </a:pPr>
            <a:r>
              <a:rPr lang="en-US" dirty="0"/>
              <a:t>Study a subject that you know and love</a:t>
            </a:r>
          </a:p>
          <a:p>
            <a:pPr>
              <a:lnSpc>
                <a:spcPts val="2400"/>
              </a:lnSpc>
              <a:spcBef>
                <a:spcPts val="1800"/>
              </a:spcBef>
            </a:pPr>
            <a:r>
              <a:rPr lang="en-US" dirty="0"/>
              <a:t>Study something completely new</a:t>
            </a:r>
          </a:p>
          <a:p>
            <a:pPr>
              <a:lnSpc>
                <a:spcPts val="2400"/>
              </a:lnSpc>
              <a:spcBef>
                <a:spcPts val="1800"/>
              </a:spcBef>
            </a:pPr>
            <a:r>
              <a:rPr lang="en-US" dirty="0"/>
              <a:t>Whatever you choose, you will improve your career prospects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8" name="Picture 2" descr="How to improve your career prospects in 2021 | Luxury Lifestyle Magazine">
            <a:extLst>
              <a:ext uri="{FF2B5EF4-FFF2-40B4-BE49-F238E27FC236}">
                <a16:creationId xmlns:a16="http://schemas.microsoft.com/office/drawing/2014/main" id="{CF9D6C2C-AC4B-A126-C25E-314991FE6D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37505" y="3907562"/>
            <a:ext cx="3617033" cy="240697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4" descr="World University Rankings by subject 2015 | Times Higher Education (THE)">
            <a:extLst>
              <a:ext uri="{FF2B5EF4-FFF2-40B4-BE49-F238E27FC236}">
                <a16:creationId xmlns:a16="http://schemas.microsoft.com/office/drawing/2014/main" id="{85875E2A-6BD3-F8A7-5EEF-197FF37E0F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7505" y="1385888"/>
            <a:ext cx="3617033" cy="241135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Choosing a subject – ucas.com</a:t>
            </a:r>
          </a:p>
        </p:txBody>
      </p:sp>
      <p:pic>
        <p:nvPicPr>
          <p:cNvPr id="6" name="Content Placeholder 5">
            <a:extLst>
              <a:ext uri="{FF2B5EF4-FFF2-40B4-BE49-F238E27FC236}">
                <a16:creationId xmlns:a16="http://schemas.microsoft.com/office/drawing/2014/main" id="{60D719E3-D10C-EA18-BD85-E0BFC31D25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96000" y="405012"/>
            <a:ext cx="3730448" cy="2189743"/>
          </a:xfrm>
        </p:spPr>
      </p:pic>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14900960-A4C8-FA5C-91E2-66D25DDEDF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259" y="2667067"/>
            <a:ext cx="11450844" cy="3404960"/>
          </a:xfrm>
          <a:prstGeom prst="rect">
            <a:avLst/>
          </a:prstGeom>
          <a:ln>
            <a:solidFill>
              <a:schemeClr val="tx1"/>
            </a:solidFill>
          </a:ln>
        </p:spPr>
      </p:pic>
      <p:sp>
        <p:nvSpPr>
          <p:cNvPr id="3" name="Rectangle: Rounded Corners 2">
            <a:extLst>
              <a:ext uri="{FF2B5EF4-FFF2-40B4-BE49-F238E27FC236}">
                <a16:creationId xmlns:a16="http://schemas.microsoft.com/office/drawing/2014/main" id="{B43D3CE8-280E-4144-C2B3-5BDFF2C54952}"/>
              </a:ext>
            </a:extLst>
          </p:cNvPr>
          <p:cNvSpPr/>
          <p:nvPr/>
        </p:nvSpPr>
        <p:spPr>
          <a:xfrm>
            <a:off x="0" y="4369547"/>
            <a:ext cx="7181636" cy="146616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1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D546FE3-8429-3316-64A2-08514CBFA34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5204" y="906512"/>
            <a:ext cx="11828338" cy="4939483"/>
          </a:xfrm>
        </p:spPr>
      </p:pic>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3102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633780CE-6D25-DCB4-806B-DB9CACF69D2B}"/>
              </a:ext>
            </a:extLst>
          </p:cNvPr>
          <p:cNvPicPr>
            <a:picLocks noChangeAspect="1"/>
          </p:cNvPicPr>
          <p:nvPr/>
        </p:nvPicPr>
        <p:blipFill>
          <a:blip r:embed="rId2"/>
          <a:stretch>
            <a:fillRect/>
          </a:stretch>
        </p:blipFill>
        <p:spPr>
          <a:xfrm>
            <a:off x="383458" y="906513"/>
            <a:ext cx="11113324" cy="5319626"/>
          </a:xfrm>
          <a:prstGeom prst="rect">
            <a:avLst/>
          </a:prstGeom>
        </p:spPr>
      </p:pic>
      <p:sp>
        <p:nvSpPr>
          <p:cNvPr id="3" name="Rectangle: Rounded Corners 2">
            <a:extLst>
              <a:ext uri="{FF2B5EF4-FFF2-40B4-BE49-F238E27FC236}">
                <a16:creationId xmlns:a16="http://schemas.microsoft.com/office/drawing/2014/main" id="{A6BF6F20-69AA-C511-60C0-67BBBF1ABDC0}"/>
              </a:ext>
            </a:extLst>
          </p:cNvPr>
          <p:cNvSpPr/>
          <p:nvPr/>
        </p:nvSpPr>
        <p:spPr>
          <a:xfrm>
            <a:off x="6180881" y="3634451"/>
            <a:ext cx="636608" cy="5092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17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4A47E-419E-1781-0CDF-70F67FD1E0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53380" y="906513"/>
            <a:ext cx="11355162" cy="5127750"/>
          </a:xfrm>
          <a:prstGeom prst="rect">
            <a:avLst/>
          </a:prstGeom>
          <a:ln>
            <a:noFill/>
          </a:ln>
          <a:extLst>
            <a:ext uri="{53640926-AAD7-44D8-BBD7-CCE9431645EC}">
              <a14:shadowObscured xmlns:a14="http://schemas.microsoft.com/office/drawing/2010/main"/>
            </a:ext>
          </a:extLst>
        </p:spPr>
      </p:pic>
      <p:sp>
        <p:nvSpPr>
          <p:cNvPr id="7" name="Rectangle: Rounded Corners 6">
            <a:extLst>
              <a:ext uri="{FF2B5EF4-FFF2-40B4-BE49-F238E27FC236}">
                <a16:creationId xmlns:a16="http://schemas.microsoft.com/office/drawing/2014/main" id="{95C3BF82-EDDE-3ECD-0F7D-688E75489B95}"/>
              </a:ext>
            </a:extLst>
          </p:cNvPr>
          <p:cNvSpPr/>
          <p:nvPr/>
        </p:nvSpPr>
        <p:spPr>
          <a:xfrm>
            <a:off x="3174715" y="2393879"/>
            <a:ext cx="5774076" cy="35576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01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6D75FEFC-FB12-5716-28F0-F504C9DA2A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458" y="834201"/>
            <a:ext cx="11466015" cy="5298182"/>
          </a:xfrm>
          <a:prstGeom prst="rect">
            <a:avLst/>
          </a:prstGeom>
        </p:spPr>
      </p:pic>
      <p:sp>
        <p:nvSpPr>
          <p:cNvPr id="7" name="Rectangle: Rounded Corners 6">
            <a:extLst>
              <a:ext uri="{FF2B5EF4-FFF2-40B4-BE49-F238E27FC236}">
                <a16:creationId xmlns:a16="http://schemas.microsoft.com/office/drawing/2014/main" id="{6BDF2776-08BE-5AAF-47EA-80426723C992}"/>
              </a:ext>
            </a:extLst>
          </p:cNvPr>
          <p:cNvSpPr/>
          <p:nvPr/>
        </p:nvSpPr>
        <p:spPr>
          <a:xfrm>
            <a:off x="383458" y="2535117"/>
            <a:ext cx="3315239" cy="121235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1362ECD-5FD1-5264-EFE8-9EDC45E286AB}"/>
              </a:ext>
            </a:extLst>
          </p:cNvPr>
          <p:cNvSpPr/>
          <p:nvPr/>
        </p:nvSpPr>
        <p:spPr>
          <a:xfrm>
            <a:off x="482719" y="3876263"/>
            <a:ext cx="1104781" cy="7857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87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37ED9533-08C4-3EAD-75BB-14E87F01CD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4159" y="204322"/>
            <a:ext cx="4653147" cy="1994931"/>
          </a:xfrm>
          <a:prstGeom prst="rect">
            <a:avLst/>
          </a:prstGeom>
        </p:spPr>
      </p:pic>
      <p:pic>
        <p:nvPicPr>
          <p:cNvPr id="8" name="Picture 7">
            <a:extLst>
              <a:ext uri="{FF2B5EF4-FFF2-40B4-BE49-F238E27FC236}">
                <a16:creationId xmlns:a16="http://schemas.microsoft.com/office/drawing/2014/main" id="{DB1BD1AC-BF96-9EAC-918B-7209E47DA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6605" y="1054150"/>
            <a:ext cx="6942227" cy="3379928"/>
          </a:xfrm>
          <a:prstGeom prst="rect">
            <a:avLst/>
          </a:prstGeom>
        </p:spPr>
      </p:pic>
      <p:pic>
        <p:nvPicPr>
          <p:cNvPr id="10" name="Picture 9">
            <a:extLst>
              <a:ext uri="{FF2B5EF4-FFF2-40B4-BE49-F238E27FC236}">
                <a16:creationId xmlns:a16="http://schemas.microsoft.com/office/drawing/2014/main" id="{9AE34A66-2F51-E2B0-B338-98ED0B9003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361" y="2399943"/>
            <a:ext cx="4358832" cy="1715592"/>
          </a:xfrm>
          <a:prstGeom prst="rect">
            <a:avLst/>
          </a:prstGeom>
        </p:spPr>
      </p:pic>
      <p:pic>
        <p:nvPicPr>
          <p:cNvPr id="12" name="Picture 11">
            <a:extLst>
              <a:ext uri="{FF2B5EF4-FFF2-40B4-BE49-F238E27FC236}">
                <a16:creationId xmlns:a16="http://schemas.microsoft.com/office/drawing/2014/main" id="{27B210C2-B666-8A95-0D5D-1266A488CE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079" y="4281045"/>
            <a:ext cx="4741129" cy="2094241"/>
          </a:xfrm>
          <a:prstGeom prst="rect">
            <a:avLst/>
          </a:prstGeom>
        </p:spPr>
      </p:pic>
      <p:sp>
        <p:nvSpPr>
          <p:cNvPr id="3" name="Rectangle: Rounded Corners 2">
            <a:extLst>
              <a:ext uri="{FF2B5EF4-FFF2-40B4-BE49-F238E27FC236}">
                <a16:creationId xmlns:a16="http://schemas.microsoft.com/office/drawing/2014/main" id="{E31514A9-A41F-E79A-1E06-9BB18F043138}"/>
              </a:ext>
            </a:extLst>
          </p:cNvPr>
          <p:cNvSpPr/>
          <p:nvPr/>
        </p:nvSpPr>
        <p:spPr>
          <a:xfrm>
            <a:off x="5036605" y="1054150"/>
            <a:ext cx="818095" cy="10159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BB4847F-7957-EA09-9F08-8D229EF5C2BA}"/>
              </a:ext>
            </a:extLst>
          </p:cNvPr>
          <p:cNvSpPr/>
          <p:nvPr/>
        </p:nvSpPr>
        <p:spPr>
          <a:xfrm>
            <a:off x="67959" y="111631"/>
            <a:ext cx="605141" cy="9425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46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161B328A-6962-3F55-B287-BD4FD77AD5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353" y="834201"/>
            <a:ext cx="10961294" cy="5490223"/>
          </a:xfrm>
          <a:prstGeom prst="rect">
            <a:avLst/>
          </a:prstGeom>
        </p:spPr>
      </p:pic>
      <p:sp>
        <p:nvSpPr>
          <p:cNvPr id="7" name="Rectangle: Rounded Corners 6">
            <a:extLst>
              <a:ext uri="{FF2B5EF4-FFF2-40B4-BE49-F238E27FC236}">
                <a16:creationId xmlns:a16="http://schemas.microsoft.com/office/drawing/2014/main" id="{0117CFEF-F0C2-9003-D550-C2838F3E4B39}"/>
              </a:ext>
            </a:extLst>
          </p:cNvPr>
          <p:cNvSpPr/>
          <p:nvPr/>
        </p:nvSpPr>
        <p:spPr>
          <a:xfrm>
            <a:off x="383458" y="2535117"/>
            <a:ext cx="3315239" cy="121235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00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What to consider next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7168048" cy="4562366"/>
          </a:xfrm>
        </p:spPr>
        <p:txBody>
          <a:bodyPr/>
          <a:lstStyle/>
          <a:p>
            <a:pPr marL="0" indent="0">
              <a:lnSpc>
                <a:spcPts val="2400"/>
              </a:lnSpc>
              <a:spcBef>
                <a:spcPts val="1200"/>
              </a:spcBef>
              <a:buNone/>
            </a:pPr>
            <a:r>
              <a:rPr lang="en-US" dirty="0"/>
              <a:t>Having chosen your career, subject or course there are some ways to narrow down which ones you apply to:</a:t>
            </a:r>
          </a:p>
          <a:p>
            <a:pPr>
              <a:lnSpc>
                <a:spcPts val="2400"/>
              </a:lnSpc>
              <a:spcBef>
                <a:spcPts val="1200"/>
              </a:spcBef>
            </a:pPr>
            <a:r>
              <a:rPr lang="en-US" dirty="0"/>
              <a:t>Entry requirements</a:t>
            </a:r>
          </a:p>
          <a:p>
            <a:pPr>
              <a:lnSpc>
                <a:spcPts val="2400"/>
              </a:lnSpc>
              <a:spcBef>
                <a:spcPts val="1200"/>
              </a:spcBef>
            </a:pPr>
            <a:r>
              <a:rPr lang="en-US" dirty="0"/>
              <a:t>Modules</a:t>
            </a:r>
          </a:p>
          <a:p>
            <a:pPr>
              <a:lnSpc>
                <a:spcPts val="2400"/>
              </a:lnSpc>
              <a:spcBef>
                <a:spcPts val="1200"/>
              </a:spcBef>
            </a:pPr>
            <a:r>
              <a:rPr lang="en-US" dirty="0"/>
              <a:t>Assessment</a:t>
            </a:r>
          </a:p>
          <a:p>
            <a:pPr>
              <a:lnSpc>
                <a:spcPts val="2400"/>
              </a:lnSpc>
              <a:spcBef>
                <a:spcPts val="1200"/>
              </a:spcBef>
            </a:pPr>
            <a:r>
              <a:rPr lang="en-US" dirty="0"/>
              <a:t>Accreditation</a:t>
            </a:r>
          </a:p>
          <a:p>
            <a:pPr>
              <a:lnSpc>
                <a:spcPts val="2400"/>
              </a:lnSpc>
              <a:spcBef>
                <a:spcPts val="1200"/>
              </a:spcBef>
            </a:pPr>
            <a:r>
              <a:rPr lang="en-US" dirty="0"/>
              <a:t>Other opportunities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2" descr="Headteacher resits A-levels to improve his childhood grades - ITV News">
            <a:extLst>
              <a:ext uri="{FF2B5EF4-FFF2-40B4-BE49-F238E27FC236}">
                <a16:creationId xmlns:a16="http://schemas.microsoft.com/office/drawing/2014/main" id="{6B1C4B38-DFAD-2BC9-A016-55B6AA076A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86421">
            <a:off x="7134011" y="3634010"/>
            <a:ext cx="4366131" cy="2453674"/>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pic>
        <p:nvPicPr>
          <p:cNvPr id="6" name="Picture 4" descr="Assessing Across Modalities: Strengthening the Intentionality of Curricular  Design - OLC">
            <a:extLst>
              <a:ext uri="{FF2B5EF4-FFF2-40B4-BE49-F238E27FC236}">
                <a16:creationId xmlns:a16="http://schemas.microsoft.com/office/drawing/2014/main" id="{7113339F-4651-7C5B-3594-B78FDAC461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2343" y="1230686"/>
            <a:ext cx="3476200" cy="245651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What is UCAS?</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2996740" cy="4562366"/>
          </a:xfrm>
        </p:spPr>
        <p:txBody>
          <a:bodyPr/>
          <a:lstStyle/>
          <a:p>
            <a:pPr>
              <a:lnSpc>
                <a:spcPts val="2400"/>
              </a:lnSpc>
            </a:pPr>
            <a:r>
              <a:rPr lang="en-US" dirty="0"/>
              <a:t>Provides an online search, application and tracking service for higher education courses</a:t>
            </a:r>
          </a:p>
          <a:p>
            <a:pPr>
              <a:lnSpc>
                <a:spcPts val="2400"/>
              </a:lnSpc>
              <a:spcBef>
                <a:spcPts val="1800"/>
              </a:spcBef>
            </a:pPr>
            <a:r>
              <a:rPr lang="en-US" dirty="0"/>
              <a:t>Offers videos and information to help you and your supporters through the whole process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dirty="0"/>
              <a:t>Universities and Colleges Admissions Service</a:t>
            </a:r>
          </a:p>
        </p:txBody>
      </p:sp>
      <p:pic>
        <p:nvPicPr>
          <p:cNvPr id="5" name="Picture 4">
            <a:extLst>
              <a:ext uri="{FF2B5EF4-FFF2-40B4-BE49-F238E27FC236}">
                <a16:creationId xmlns:a16="http://schemas.microsoft.com/office/drawing/2014/main" id="{80A76F3E-B428-3185-9E84-34C7DF9072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946851" y="1274099"/>
            <a:ext cx="7758949" cy="33595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310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Entry requirements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graphicFrame>
        <p:nvGraphicFramePr>
          <p:cNvPr id="8" name="Table 8">
            <a:extLst>
              <a:ext uri="{FF2B5EF4-FFF2-40B4-BE49-F238E27FC236}">
                <a16:creationId xmlns:a16="http://schemas.microsoft.com/office/drawing/2014/main" id="{8DA8EABA-DABD-8334-801D-4D3254289C62}"/>
              </a:ext>
            </a:extLst>
          </p:cNvPr>
          <p:cNvGraphicFramePr>
            <a:graphicFrameLocks noGrp="1"/>
          </p:cNvGraphicFramePr>
          <p:nvPr>
            <p:extLst>
              <p:ext uri="{D42A27DB-BD31-4B8C-83A1-F6EECF244321}">
                <p14:modId xmlns:p14="http://schemas.microsoft.com/office/powerpoint/2010/main" val="2843660450"/>
              </p:ext>
            </p:extLst>
          </p:nvPr>
        </p:nvGraphicFramePr>
        <p:xfrm>
          <a:off x="364332" y="1274100"/>
          <a:ext cx="11463336" cy="3383280"/>
        </p:xfrm>
        <a:graphic>
          <a:graphicData uri="http://schemas.openxmlformats.org/drawingml/2006/table">
            <a:tbl>
              <a:tblPr firstRow="1" bandRow="1">
                <a:tableStyleId>{5C22544A-7EE6-4342-B048-85BDC9FD1C3A}</a:tableStyleId>
              </a:tblPr>
              <a:tblGrid>
                <a:gridCol w="1548084">
                  <a:extLst>
                    <a:ext uri="{9D8B030D-6E8A-4147-A177-3AD203B41FA5}">
                      <a16:colId xmlns:a16="http://schemas.microsoft.com/office/drawing/2014/main" val="3744050050"/>
                    </a:ext>
                  </a:extLst>
                </a:gridCol>
                <a:gridCol w="1571946">
                  <a:extLst>
                    <a:ext uri="{9D8B030D-6E8A-4147-A177-3AD203B41FA5}">
                      <a16:colId xmlns:a16="http://schemas.microsoft.com/office/drawing/2014/main" val="1255892545"/>
                    </a:ext>
                  </a:extLst>
                </a:gridCol>
                <a:gridCol w="1746606">
                  <a:extLst>
                    <a:ext uri="{9D8B030D-6E8A-4147-A177-3AD203B41FA5}">
                      <a16:colId xmlns:a16="http://schemas.microsoft.com/office/drawing/2014/main" val="1769651065"/>
                    </a:ext>
                  </a:extLst>
                </a:gridCol>
                <a:gridCol w="1900719">
                  <a:extLst>
                    <a:ext uri="{9D8B030D-6E8A-4147-A177-3AD203B41FA5}">
                      <a16:colId xmlns:a16="http://schemas.microsoft.com/office/drawing/2014/main" val="3715535875"/>
                    </a:ext>
                  </a:extLst>
                </a:gridCol>
                <a:gridCol w="1910994">
                  <a:extLst>
                    <a:ext uri="{9D8B030D-6E8A-4147-A177-3AD203B41FA5}">
                      <a16:colId xmlns:a16="http://schemas.microsoft.com/office/drawing/2014/main" val="1644184913"/>
                    </a:ext>
                  </a:extLst>
                </a:gridCol>
                <a:gridCol w="2784987">
                  <a:extLst>
                    <a:ext uri="{9D8B030D-6E8A-4147-A177-3AD203B41FA5}">
                      <a16:colId xmlns:a16="http://schemas.microsoft.com/office/drawing/2014/main" val="1702638912"/>
                    </a:ext>
                  </a:extLst>
                </a:gridCol>
              </a:tblGrid>
              <a:tr h="639428">
                <a:tc>
                  <a:txBody>
                    <a:bodyPr/>
                    <a:lstStyle/>
                    <a:p>
                      <a:r>
                        <a:rPr lang="en-GB" dirty="0"/>
                        <a:t>Course: Geography</a:t>
                      </a:r>
                    </a:p>
                  </a:txBody>
                  <a:tcPr/>
                </a:tc>
                <a:tc>
                  <a:txBody>
                    <a:bodyPr/>
                    <a:lstStyle/>
                    <a:p>
                      <a:r>
                        <a:rPr lang="en-GB" dirty="0"/>
                        <a:t>UCAS Points</a:t>
                      </a:r>
                    </a:p>
                  </a:txBody>
                  <a:tcPr/>
                </a:tc>
                <a:tc>
                  <a:txBody>
                    <a:bodyPr/>
                    <a:lstStyle/>
                    <a:p>
                      <a:r>
                        <a:rPr lang="en-GB" dirty="0"/>
                        <a:t>A Level grades</a:t>
                      </a:r>
                    </a:p>
                  </a:txBody>
                  <a:tcPr/>
                </a:tc>
                <a:tc>
                  <a:txBody>
                    <a:bodyPr/>
                    <a:lstStyle/>
                    <a:p>
                      <a:r>
                        <a:rPr lang="en-GB" dirty="0"/>
                        <a:t>IB points</a:t>
                      </a:r>
                    </a:p>
                  </a:txBody>
                  <a:tcPr/>
                </a:tc>
                <a:tc>
                  <a:txBody>
                    <a:bodyPr/>
                    <a:lstStyle/>
                    <a:p>
                      <a:r>
                        <a:rPr lang="en-GB" dirty="0"/>
                        <a:t>BTEC grades</a:t>
                      </a:r>
                    </a:p>
                  </a:txBody>
                  <a:tcPr/>
                </a:tc>
                <a:tc>
                  <a:txBody>
                    <a:bodyPr/>
                    <a:lstStyle/>
                    <a:p>
                      <a:r>
                        <a:rPr lang="en-GB" dirty="0"/>
                        <a:t>Additional requirements</a:t>
                      </a:r>
                    </a:p>
                  </a:txBody>
                  <a:tcPr/>
                </a:tc>
                <a:extLst>
                  <a:ext uri="{0D108BD9-81ED-4DB2-BD59-A6C34878D82A}">
                    <a16:rowId xmlns:a16="http://schemas.microsoft.com/office/drawing/2014/main" val="3570028555"/>
                  </a:ext>
                </a:extLst>
              </a:tr>
              <a:tr h="639428">
                <a:tc>
                  <a:txBody>
                    <a:bodyPr/>
                    <a:lstStyle/>
                    <a:p>
                      <a:r>
                        <a:rPr lang="en-GB" dirty="0"/>
                        <a:t>University A</a:t>
                      </a:r>
                    </a:p>
                  </a:txBody>
                  <a:tcPr/>
                </a:tc>
                <a:tc>
                  <a:txBody>
                    <a:bodyPr/>
                    <a:lstStyle/>
                    <a:p>
                      <a:r>
                        <a:rPr lang="en-GB" dirty="0"/>
                        <a:t>Not accepted</a:t>
                      </a:r>
                    </a:p>
                  </a:txBody>
                  <a:tcPr/>
                </a:tc>
                <a:tc>
                  <a:txBody>
                    <a:bodyPr/>
                    <a:lstStyle/>
                    <a:p>
                      <a:r>
                        <a:rPr lang="en-GB" dirty="0"/>
                        <a:t>BBB</a:t>
                      </a:r>
                    </a:p>
                  </a:txBody>
                  <a:tcPr/>
                </a:tc>
                <a:tc>
                  <a:txBody>
                    <a:bodyPr/>
                    <a:lstStyle/>
                    <a:p>
                      <a:r>
                        <a:rPr lang="en-GB" dirty="0"/>
                        <a:t>32 points including 3 HL 5’s</a:t>
                      </a:r>
                    </a:p>
                  </a:txBody>
                  <a:tcPr/>
                </a:tc>
                <a:tc>
                  <a:txBody>
                    <a:bodyPr/>
                    <a:lstStyle/>
                    <a:p>
                      <a:r>
                        <a:rPr lang="en-GB" dirty="0"/>
                        <a:t>DDM</a:t>
                      </a:r>
                    </a:p>
                  </a:txBody>
                  <a:tcPr/>
                </a:tc>
                <a:tc>
                  <a:txBody>
                    <a:bodyPr/>
                    <a:lstStyle/>
                    <a:p>
                      <a:r>
                        <a:rPr lang="en-GB" dirty="0"/>
                        <a:t>Check with university</a:t>
                      </a:r>
                    </a:p>
                  </a:txBody>
                  <a:tcPr/>
                </a:tc>
                <a:extLst>
                  <a:ext uri="{0D108BD9-81ED-4DB2-BD59-A6C34878D82A}">
                    <a16:rowId xmlns:a16="http://schemas.microsoft.com/office/drawing/2014/main" val="1167710585"/>
                  </a:ext>
                </a:extLst>
              </a:tr>
              <a:tr h="639428">
                <a:tc>
                  <a:txBody>
                    <a:bodyPr/>
                    <a:lstStyle/>
                    <a:p>
                      <a:r>
                        <a:rPr lang="en-GB" dirty="0"/>
                        <a:t>University B</a:t>
                      </a:r>
                    </a:p>
                  </a:txBody>
                  <a:tcPr/>
                </a:tc>
                <a:tc>
                  <a:txBody>
                    <a:bodyPr/>
                    <a:lstStyle/>
                    <a:p>
                      <a:r>
                        <a:rPr lang="en-GB" dirty="0"/>
                        <a:t>104-120</a:t>
                      </a:r>
                    </a:p>
                  </a:txBody>
                  <a:tcPr/>
                </a:tc>
                <a:tc>
                  <a:txBody>
                    <a:bodyPr/>
                    <a:lstStyle/>
                    <a:p>
                      <a:r>
                        <a:rPr lang="en-GB" dirty="0"/>
                        <a:t>BCC-BBB</a:t>
                      </a:r>
                    </a:p>
                  </a:txBody>
                  <a:tcPr/>
                </a:tc>
                <a:tc>
                  <a:txBody>
                    <a:bodyPr/>
                    <a:lstStyle/>
                    <a:p>
                      <a:r>
                        <a:rPr lang="en-GB" dirty="0"/>
                        <a:t>Calculated tariff points to include minimum 2 HL 4’s</a:t>
                      </a:r>
                    </a:p>
                  </a:txBody>
                  <a:tcPr/>
                </a:tc>
                <a:tc>
                  <a:txBody>
                    <a:bodyPr/>
                    <a:lstStyle/>
                    <a:p>
                      <a:r>
                        <a:rPr lang="en-GB" dirty="0"/>
                        <a:t>DMM</a:t>
                      </a:r>
                    </a:p>
                  </a:txBody>
                  <a:tcPr/>
                </a:tc>
                <a:tc>
                  <a:txBody>
                    <a:bodyPr/>
                    <a:lstStyle/>
                    <a:p>
                      <a:r>
                        <a:rPr lang="en-GB" dirty="0"/>
                        <a:t>GCSE English Language and Maths at 4</a:t>
                      </a:r>
                    </a:p>
                  </a:txBody>
                  <a:tcPr/>
                </a:tc>
                <a:extLst>
                  <a:ext uri="{0D108BD9-81ED-4DB2-BD59-A6C34878D82A}">
                    <a16:rowId xmlns:a16="http://schemas.microsoft.com/office/drawing/2014/main" val="2137894725"/>
                  </a:ext>
                </a:extLst>
              </a:tr>
              <a:tr h="639428">
                <a:tc>
                  <a:txBody>
                    <a:bodyPr/>
                    <a:lstStyle/>
                    <a:p>
                      <a:r>
                        <a:rPr lang="en-GB" dirty="0"/>
                        <a:t>University C</a:t>
                      </a:r>
                    </a:p>
                  </a:txBody>
                  <a:tcPr/>
                </a:tc>
                <a:tc>
                  <a:txBody>
                    <a:bodyPr/>
                    <a:lstStyle/>
                    <a:p>
                      <a:r>
                        <a:rPr lang="en-GB" dirty="0"/>
                        <a:t>Not accepted</a:t>
                      </a:r>
                    </a:p>
                  </a:txBody>
                  <a:tcPr/>
                </a:tc>
                <a:tc>
                  <a:txBody>
                    <a:bodyPr/>
                    <a:lstStyle/>
                    <a:p>
                      <a:r>
                        <a:rPr lang="en-GB" dirty="0"/>
                        <a:t>AAB</a:t>
                      </a:r>
                    </a:p>
                  </a:txBody>
                  <a:tcPr/>
                </a:tc>
                <a:tc>
                  <a:txBody>
                    <a:bodyPr/>
                    <a:lstStyle/>
                    <a:p>
                      <a:r>
                        <a:rPr lang="en-GB" dirty="0"/>
                        <a:t>32 including HL’s at 6, 6, 5</a:t>
                      </a:r>
                    </a:p>
                  </a:txBody>
                  <a:tcPr/>
                </a:tc>
                <a:tc>
                  <a:txBody>
                    <a:bodyPr/>
                    <a:lstStyle/>
                    <a:p>
                      <a:r>
                        <a:rPr lang="en-GB" dirty="0"/>
                        <a:t>Considered on a case by case basis</a:t>
                      </a:r>
                    </a:p>
                  </a:txBody>
                  <a:tcPr/>
                </a:tc>
                <a:tc>
                  <a:txBody>
                    <a:bodyPr/>
                    <a:lstStyle/>
                    <a:p>
                      <a:r>
                        <a:rPr lang="en-GB" dirty="0"/>
                        <a:t>Excludes General studies and Critical thinking</a:t>
                      </a:r>
                    </a:p>
                    <a:p>
                      <a:r>
                        <a:rPr lang="en-GB" dirty="0"/>
                        <a:t>1 grade lower may be offered with an A in EPQ</a:t>
                      </a:r>
                    </a:p>
                  </a:txBody>
                  <a:tcPr/>
                </a:tc>
                <a:extLst>
                  <a:ext uri="{0D108BD9-81ED-4DB2-BD59-A6C34878D82A}">
                    <a16:rowId xmlns:a16="http://schemas.microsoft.com/office/drawing/2014/main" val="1293165404"/>
                  </a:ext>
                </a:extLst>
              </a:tr>
            </a:tbl>
          </a:graphicData>
        </a:graphic>
      </p:graphicFrame>
      <p:sp>
        <p:nvSpPr>
          <p:cNvPr id="11" name="TextBox 10">
            <a:extLst>
              <a:ext uri="{FF2B5EF4-FFF2-40B4-BE49-F238E27FC236}">
                <a16:creationId xmlns:a16="http://schemas.microsoft.com/office/drawing/2014/main" id="{A49F236B-C821-0977-4539-2EABF7F6CCAD}"/>
              </a:ext>
            </a:extLst>
          </p:cNvPr>
          <p:cNvSpPr txBox="1"/>
          <p:nvPr/>
        </p:nvSpPr>
        <p:spPr>
          <a:xfrm>
            <a:off x="666107" y="4821772"/>
            <a:ext cx="10859785"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You can also gain points from some music or sport exams (ABRSM Grade 6 practical pass = 8 points, Grade 8 practical Distinction = 30 points).  Some universities may take up to 32 of these towards UCAS points total.</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Check all information on UCAS or providers website before applying.</a:t>
            </a:r>
          </a:p>
        </p:txBody>
      </p:sp>
    </p:spTree>
    <p:extLst>
      <p:ext uri="{BB962C8B-B14F-4D97-AF65-F5344CB8AC3E}">
        <p14:creationId xmlns:p14="http://schemas.microsoft.com/office/powerpoint/2010/main" val="30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Compare the modules on offer</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1DF2D07D-5716-8EFC-D66A-E93F1D063237}"/>
              </a:ext>
            </a:extLst>
          </p:cNvPr>
          <p:cNvSpPr txBox="1"/>
          <p:nvPr/>
        </p:nvSpPr>
        <p:spPr>
          <a:xfrm>
            <a:off x="383458" y="1664413"/>
            <a:ext cx="5072120" cy="3539430"/>
          </a:xfrm>
          <a:prstGeom prst="rect">
            <a:avLst/>
          </a:prstGeom>
          <a:noFill/>
          <a:ln w="28575">
            <a:solidFill>
              <a:schemeClr val="tx1"/>
            </a:solidFill>
          </a:ln>
        </p:spPr>
        <p:txBody>
          <a:bodyPr wrap="square" rtlCol="0">
            <a:spAutoFit/>
          </a:bodyPr>
          <a:lstStyle/>
          <a:p>
            <a:r>
              <a:rPr lang="en-GB" sz="2400" b="1" dirty="0">
                <a:latin typeface="Arial" panose="020B0604020202020204" pitchFamily="34" charset="0"/>
                <a:cs typeface="Arial" panose="020B0604020202020204" pitchFamily="34" charset="0"/>
              </a:rPr>
              <a:t>University A Year 1</a:t>
            </a:r>
          </a:p>
          <a:p>
            <a:r>
              <a:rPr lang="en-GB" sz="2000" dirty="0">
                <a:latin typeface="Arial" panose="020B0604020202020204" pitchFamily="34" charset="0"/>
                <a:cs typeface="Arial" panose="020B0604020202020204" pitchFamily="34" charset="0"/>
              </a:rPr>
              <a:t>Compulsory modules: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Contemporary Human Geography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Global Environmental Issues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Environmental Research Frontiers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Research Methods, Field Work and Data Analysis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Tutorials and Study Skills for Geographers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Statistical Methods and Applied Geographical Information Systems</a:t>
            </a:r>
          </a:p>
        </p:txBody>
      </p:sp>
      <p:sp>
        <p:nvSpPr>
          <p:cNvPr id="10" name="TextBox 9">
            <a:extLst>
              <a:ext uri="{FF2B5EF4-FFF2-40B4-BE49-F238E27FC236}">
                <a16:creationId xmlns:a16="http://schemas.microsoft.com/office/drawing/2014/main" id="{BB413ABF-FBC4-252C-7509-7EECFD09358E}"/>
              </a:ext>
            </a:extLst>
          </p:cNvPr>
          <p:cNvSpPr txBox="1"/>
          <p:nvPr/>
        </p:nvSpPr>
        <p:spPr>
          <a:xfrm>
            <a:off x="5857872" y="906513"/>
            <a:ext cx="5072120" cy="2923877"/>
          </a:xfrm>
          <a:prstGeom prst="rect">
            <a:avLst/>
          </a:prstGeom>
          <a:noFill/>
          <a:ln w="28575">
            <a:solidFill>
              <a:schemeClr val="tx1"/>
            </a:solidFill>
          </a:ln>
        </p:spPr>
        <p:txBody>
          <a:bodyPr wrap="square" rtlCol="0">
            <a:spAutoFit/>
          </a:bodyPr>
          <a:lstStyle/>
          <a:p>
            <a:r>
              <a:rPr lang="en-GB" sz="2400" b="1" dirty="0">
                <a:latin typeface="Arial" panose="020B0604020202020204" pitchFamily="34" charset="0"/>
                <a:cs typeface="Arial" panose="020B0604020202020204" pitchFamily="34" charset="0"/>
              </a:rPr>
              <a:t>University B Year 1</a:t>
            </a:r>
          </a:p>
          <a:p>
            <a:r>
              <a:rPr lang="en-GB" sz="2000" dirty="0">
                <a:latin typeface="Arial" panose="020B0604020202020204" pitchFamily="34" charset="0"/>
                <a:cs typeface="Arial" panose="020B0604020202020204" pitchFamily="34" charset="0"/>
              </a:rPr>
              <a:t>Compulsory modules: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People and Place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Global Risks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Geographical Research and Study Skills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Environmental Change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Exploring Geographical Data</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Managing Geographical Issues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Environment and Society</a:t>
            </a:r>
          </a:p>
        </p:txBody>
      </p:sp>
      <p:pic>
        <p:nvPicPr>
          <p:cNvPr id="11" name="Picture 2" descr="https://www.winchester.ac.uk/media/blog-assets/course-page-blog/BNC1-(702x705).jpg">
            <a:extLst>
              <a:ext uri="{FF2B5EF4-FFF2-40B4-BE49-F238E27FC236}">
                <a16:creationId xmlns:a16="http://schemas.microsoft.com/office/drawing/2014/main" id="{1DC2B2AD-AA51-5F2E-978E-E2E9B1290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4421" y="3998631"/>
            <a:ext cx="2400167" cy="2410424"/>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5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Assessment style</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2382E6B1-BDF3-56DB-4011-84BED90A0BFF}"/>
              </a:ext>
            </a:extLst>
          </p:cNvPr>
          <p:cNvSpPr txBox="1"/>
          <p:nvPr/>
        </p:nvSpPr>
        <p:spPr>
          <a:xfrm>
            <a:off x="5381338" y="1580508"/>
            <a:ext cx="3256908" cy="409342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University B</a:t>
            </a:r>
          </a:p>
          <a:p>
            <a:r>
              <a:rPr lang="en-GB" sz="2000" b="1" i="1" dirty="0">
                <a:latin typeface="Arial" panose="020B0604020202020204" pitchFamily="34" charset="0"/>
                <a:cs typeface="Arial" panose="020B0604020202020204" pitchFamily="34" charset="0"/>
              </a:rPr>
              <a:t>Year 1</a:t>
            </a:r>
          </a:p>
          <a:p>
            <a:r>
              <a:rPr lang="en-GB" sz="2000" dirty="0">
                <a:latin typeface="Arial" panose="020B0604020202020204" pitchFamily="34" charset="0"/>
                <a:cs typeface="Arial" panose="020B0604020202020204" pitchFamily="34" charset="0"/>
              </a:rPr>
              <a:t>84% coursework</a:t>
            </a:r>
          </a:p>
          <a:p>
            <a:r>
              <a:rPr lang="en-GB" sz="2000" dirty="0">
                <a:latin typeface="Arial" panose="020B0604020202020204" pitchFamily="34" charset="0"/>
                <a:cs typeface="Arial" panose="020B0604020202020204" pitchFamily="34" charset="0"/>
              </a:rPr>
              <a:t>12% written exams</a:t>
            </a:r>
          </a:p>
          <a:p>
            <a:r>
              <a:rPr lang="en-GB" sz="2000" dirty="0">
                <a:latin typeface="Arial" panose="020B0604020202020204" pitchFamily="34" charset="0"/>
                <a:cs typeface="Arial" panose="020B0604020202020204" pitchFamily="34" charset="0"/>
              </a:rPr>
              <a:t>4% practical exams</a:t>
            </a:r>
          </a:p>
          <a:p>
            <a:r>
              <a:rPr lang="en-GB" sz="2000" b="1" i="1" dirty="0">
                <a:latin typeface="Arial" panose="020B0604020202020204" pitchFamily="34" charset="0"/>
                <a:cs typeface="Arial" panose="020B0604020202020204" pitchFamily="34" charset="0"/>
              </a:rPr>
              <a:t>Year 2</a:t>
            </a:r>
          </a:p>
          <a:p>
            <a:r>
              <a:rPr lang="en-GB" sz="2000" dirty="0">
                <a:latin typeface="Arial" panose="020B0604020202020204" pitchFamily="34" charset="0"/>
                <a:cs typeface="Arial" panose="020B0604020202020204" pitchFamily="34" charset="0"/>
              </a:rPr>
              <a:t>87% coursework</a:t>
            </a:r>
          </a:p>
          <a:p>
            <a:r>
              <a:rPr lang="en-GB" sz="2000" dirty="0">
                <a:latin typeface="Arial" panose="020B0604020202020204" pitchFamily="34" charset="0"/>
                <a:cs typeface="Arial" panose="020B0604020202020204" pitchFamily="34" charset="0"/>
              </a:rPr>
              <a:t>13% written exams</a:t>
            </a:r>
          </a:p>
          <a:p>
            <a:r>
              <a:rPr lang="en-GB" sz="2000" dirty="0">
                <a:latin typeface="Arial" panose="020B0604020202020204" pitchFamily="34" charset="0"/>
                <a:cs typeface="Arial" panose="020B0604020202020204" pitchFamily="34" charset="0"/>
              </a:rPr>
              <a:t>0% practical exams</a:t>
            </a:r>
          </a:p>
          <a:p>
            <a:r>
              <a:rPr lang="en-GB" sz="2000" b="1" i="1" dirty="0">
                <a:latin typeface="Arial" panose="020B0604020202020204" pitchFamily="34" charset="0"/>
                <a:cs typeface="Arial" panose="020B0604020202020204" pitchFamily="34" charset="0"/>
              </a:rPr>
              <a:t>Year 3</a:t>
            </a:r>
          </a:p>
          <a:p>
            <a:r>
              <a:rPr lang="en-GB" sz="2000" dirty="0">
                <a:latin typeface="Arial" panose="020B0604020202020204" pitchFamily="34" charset="0"/>
                <a:cs typeface="Arial" panose="020B0604020202020204" pitchFamily="34" charset="0"/>
              </a:rPr>
              <a:t>100% coursework</a:t>
            </a:r>
          </a:p>
          <a:p>
            <a:r>
              <a:rPr lang="en-GB" sz="2000" dirty="0">
                <a:latin typeface="Arial" panose="020B0604020202020204" pitchFamily="34" charset="0"/>
                <a:cs typeface="Arial" panose="020B0604020202020204" pitchFamily="34" charset="0"/>
              </a:rPr>
              <a:t>0% written exams</a:t>
            </a:r>
          </a:p>
          <a:p>
            <a:r>
              <a:rPr lang="en-GB" sz="2000" dirty="0">
                <a:latin typeface="Arial" panose="020B0604020202020204" pitchFamily="34" charset="0"/>
                <a:cs typeface="Arial" panose="020B0604020202020204" pitchFamily="34" charset="0"/>
              </a:rPr>
              <a:t>0% practical exams</a:t>
            </a:r>
          </a:p>
        </p:txBody>
      </p:sp>
      <p:sp>
        <p:nvSpPr>
          <p:cNvPr id="8" name="TextBox 7">
            <a:extLst>
              <a:ext uri="{FF2B5EF4-FFF2-40B4-BE49-F238E27FC236}">
                <a16:creationId xmlns:a16="http://schemas.microsoft.com/office/drawing/2014/main" id="{0DFBC03B-70BD-E557-6EF0-87D612291C0D}"/>
              </a:ext>
            </a:extLst>
          </p:cNvPr>
          <p:cNvSpPr txBox="1"/>
          <p:nvPr/>
        </p:nvSpPr>
        <p:spPr>
          <a:xfrm>
            <a:off x="1177496" y="1580508"/>
            <a:ext cx="3256908" cy="409342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University </a:t>
            </a:r>
          </a:p>
          <a:p>
            <a:r>
              <a:rPr lang="en-GB" sz="2000" b="1" i="1" dirty="0">
                <a:latin typeface="Arial" panose="020B0604020202020204" pitchFamily="34" charset="0"/>
                <a:cs typeface="Arial" panose="020B0604020202020204" pitchFamily="34" charset="0"/>
              </a:rPr>
              <a:t>Year 1</a:t>
            </a:r>
          </a:p>
          <a:p>
            <a:r>
              <a:rPr lang="en-GB" sz="2000" dirty="0">
                <a:latin typeface="Arial" panose="020B0604020202020204" pitchFamily="34" charset="0"/>
                <a:cs typeface="Arial" panose="020B0604020202020204" pitchFamily="34" charset="0"/>
              </a:rPr>
              <a:t>82% coursework</a:t>
            </a:r>
          </a:p>
          <a:p>
            <a:r>
              <a:rPr lang="en-GB" sz="2000" dirty="0">
                <a:latin typeface="Arial" panose="020B0604020202020204" pitchFamily="34" charset="0"/>
                <a:cs typeface="Arial" panose="020B0604020202020204" pitchFamily="34" charset="0"/>
              </a:rPr>
              <a:t>10% written exams</a:t>
            </a:r>
          </a:p>
          <a:p>
            <a:r>
              <a:rPr lang="en-GB" sz="2000" dirty="0">
                <a:latin typeface="Arial" panose="020B0604020202020204" pitchFamily="34" charset="0"/>
                <a:cs typeface="Arial" panose="020B0604020202020204" pitchFamily="34" charset="0"/>
              </a:rPr>
              <a:t>8% practical exams</a:t>
            </a:r>
          </a:p>
          <a:p>
            <a:r>
              <a:rPr lang="en-GB" sz="2000" b="1" i="1" dirty="0">
                <a:latin typeface="Arial" panose="020B0604020202020204" pitchFamily="34" charset="0"/>
                <a:cs typeface="Arial" panose="020B0604020202020204" pitchFamily="34" charset="0"/>
              </a:rPr>
              <a:t>Year 2</a:t>
            </a:r>
          </a:p>
          <a:p>
            <a:r>
              <a:rPr lang="en-GB" sz="2000" dirty="0">
                <a:latin typeface="Arial" panose="020B0604020202020204" pitchFamily="34" charset="0"/>
                <a:cs typeface="Arial" panose="020B0604020202020204" pitchFamily="34" charset="0"/>
              </a:rPr>
              <a:t>75% coursework</a:t>
            </a:r>
          </a:p>
          <a:p>
            <a:r>
              <a:rPr lang="en-GB" sz="2000" dirty="0">
                <a:latin typeface="Arial" panose="020B0604020202020204" pitchFamily="34" charset="0"/>
                <a:cs typeface="Arial" panose="020B0604020202020204" pitchFamily="34" charset="0"/>
              </a:rPr>
              <a:t>25% written exams</a:t>
            </a:r>
          </a:p>
          <a:p>
            <a:r>
              <a:rPr lang="en-GB" sz="2000" dirty="0">
                <a:latin typeface="Arial" panose="020B0604020202020204" pitchFamily="34" charset="0"/>
                <a:cs typeface="Arial" panose="020B0604020202020204" pitchFamily="34" charset="0"/>
              </a:rPr>
              <a:t>0% practical exams</a:t>
            </a:r>
          </a:p>
          <a:p>
            <a:r>
              <a:rPr lang="en-GB" sz="2000" b="1" i="1" dirty="0">
                <a:latin typeface="Arial" panose="020B0604020202020204" pitchFamily="34" charset="0"/>
                <a:cs typeface="Arial" panose="020B0604020202020204" pitchFamily="34" charset="0"/>
              </a:rPr>
              <a:t>Year 3</a:t>
            </a:r>
          </a:p>
          <a:p>
            <a:r>
              <a:rPr lang="en-GB" sz="2000" dirty="0">
                <a:latin typeface="Arial" panose="020B0604020202020204" pitchFamily="34" charset="0"/>
                <a:cs typeface="Arial" panose="020B0604020202020204" pitchFamily="34" charset="0"/>
              </a:rPr>
              <a:t>100% coursework</a:t>
            </a:r>
          </a:p>
          <a:p>
            <a:r>
              <a:rPr lang="en-GB" sz="2000" dirty="0">
                <a:latin typeface="Arial" panose="020B0604020202020204" pitchFamily="34" charset="0"/>
                <a:cs typeface="Arial" panose="020B0604020202020204" pitchFamily="34" charset="0"/>
              </a:rPr>
              <a:t>0% written exams</a:t>
            </a:r>
          </a:p>
          <a:p>
            <a:r>
              <a:rPr lang="en-GB" sz="2000" dirty="0">
                <a:latin typeface="Arial" panose="020B0604020202020204" pitchFamily="34" charset="0"/>
                <a:cs typeface="Arial" panose="020B0604020202020204" pitchFamily="34" charset="0"/>
              </a:rPr>
              <a:t>0% practical exams</a:t>
            </a:r>
          </a:p>
        </p:txBody>
      </p:sp>
      <p:pic>
        <p:nvPicPr>
          <p:cNvPr id="9" name="Picture 2" descr="Psychology - University of Winchester">
            <a:extLst>
              <a:ext uri="{FF2B5EF4-FFF2-40B4-BE49-F238E27FC236}">
                <a16:creationId xmlns:a16="http://schemas.microsoft.com/office/drawing/2014/main" id="{2C3F05D2-BECF-FAE6-D236-F7D7A24D24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79614" y="3300747"/>
            <a:ext cx="2987424" cy="2987424"/>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79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Other things you may consider</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11464412" cy="3333741"/>
          </a:xfrm>
        </p:spPr>
        <p:txBody>
          <a:bodyPr/>
          <a:lstStyle/>
          <a:p>
            <a:pPr>
              <a:spcBef>
                <a:spcPts val="1200"/>
              </a:spcBef>
            </a:pPr>
            <a:r>
              <a:rPr lang="en-US" dirty="0"/>
              <a:t>Professional accreditation</a:t>
            </a:r>
          </a:p>
          <a:p>
            <a:pPr>
              <a:spcBef>
                <a:spcPts val="1200"/>
              </a:spcBef>
            </a:pPr>
            <a:r>
              <a:rPr lang="en-US" dirty="0"/>
              <a:t>Sandwich or placement year or study abroad</a:t>
            </a:r>
          </a:p>
          <a:p>
            <a:pPr>
              <a:spcBef>
                <a:spcPts val="1200"/>
              </a:spcBef>
            </a:pPr>
            <a:r>
              <a:rPr lang="en-US" dirty="0"/>
              <a:t>Equipment </a:t>
            </a:r>
            <a:r>
              <a:rPr lang="en-US"/>
              <a:t>or facilities</a:t>
            </a:r>
            <a:endParaRPr lang="en-US" dirty="0"/>
          </a:p>
          <a:p>
            <a:pPr>
              <a:spcBef>
                <a:spcPts val="1200"/>
              </a:spcBef>
            </a:pPr>
            <a:endParaRPr lang="en-US" dirty="0"/>
          </a:p>
          <a:p>
            <a:pPr marL="0" indent="0">
              <a:spcBef>
                <a:spcPts val="1200"/>
              </a:spcBef>
              <a:buNone/>
            </a:pPr>
            <a:r>
              <a:rPr lang="en-US" sz="3200" dirty="0"/>
              <a:t>About your university</a:t>
            </a:r>
          </a:p>
          <a:p>
            <a:pPr>
              <a:spcBef>
                <a:spcPts val="1200"/>
              </a:spcBef>
            </a:pPr>
            <a:r>
              <a:rPr lang="en-US" dirty="0"/>
              <a:t>Location</a:t>
            </a:r>
          </a:p>
          <a:p>
            <a:pPr>
              <a:spcBef>
                <a:spcPts val="1200"/>
              </a:spcBef>
            </a:pPr>
            <a:r>
              <a:rPr lang="en-US" dirty="0"/>
              <a:t>Size – university and city</a:t>
            </a:r>
          </a:p>
          <a:p>
            <a:pPr>
              <a:spcBef>
                <a:spcPts val="1200"/>
              </a:spcBef>
            </a:pPr>
            <a:r>
              <a:rPr lang="en-US" dirty="0"/>
              <a:t>Accommodation</a:t>
            </a:r>
          </a:p>
          <a:p>
            <a:pPr>
              <a:spcBef>
                <a:spcPts val="1200"/>
              </a:spcBef>
            </a:pPr>
            <a:r>
              <a:rPr lang="en-US" dirty="0"/>
              <a:t>Sport or social opportunities</a:t>
            </a:r>
          </a:p>
          <a:p>
            <a:pPr>
              <a:spcBef>
                <a:spcPts val="1200"/>
              </a:spcBef>
            </a:pPr>
            <a:r>
              <a:rPr lang="en-US" dirty="0"/>
              <a:t>Try to get a feel for it by visiting</a:t>
            </a:r>
          </a:p>
          <a:p>
            <a:endParaRPr lang="en-US" dirty="0"/>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sz="3200" dirty="0"/>
              <a:t>About your course</a:t>
            </a:r>
          </a:p>
        </p:txBody>
      </p:sp>
      <p:pic>
        <p:nvPicPr>
          <p:cNvPr id="6" name="Picture 5">
            <a:extLst>
              <a:ext uri="{FF2B5EF4-FFF2-40B4-BE49-F238E27FC236}">
                <a16:creationId xmlns:a16="http://schemas.microsoft.com/office/drawing/2014/main" id="{59534086-6A9E-8E2A-01B7-22FCB33EDD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8428" y="1054150"/>
            <a:ext cx="2629442" cy="1973834"/>
          </a:xfrm>
          <a:prstGeom prst="round2DiagRect">
            <a:avLst>
              <a:gd name="adj1" fmla="val 16667"/>
              <a:gd name="adj2" fmla="val 0"/>
            </a:avLst>
          </a:prstGeom>
          <a:ln w="88900" cap="sq">
            <a:noFill/>
            <a:miter lim="800000"/>
          </a:ln>
          <a:effectLst/>
        </p:spPr>
      </p:pic>
      <p:pic>
        <p:nvPicPr>
          <p:cNvPr id="7" name="Picture 6">
            <a:extLst>
              <a:ext uri="{FF2B5EF4-FFF2-40B4-BE49-F238E27FC236}">
                <a16:creationId xmlns:a16="http://schemas.microsoft.com/office/drawing/2014/main" id="{F99686A7-DBF9-BEA7-DAC4-606440D55F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6492" y="3175621"/>
            <a:ext cx="2111378" cy="3167067"/>
          </a:xfrm>
          <a:prstGeom prst="round2DiagRect">
            <a:avLst>
              <a:gd name="adj1" fmla="val 16667"/>
              <a:gd name="adj2" fmla="val 0"/>
            </a:avLst>
          </a:prstGeom>
          <a:ln w="88900" cap="sq">
            <a:noFill/>
            <a:miter lim="800000"/>
          </a:ln>
          <a:effectLst/>
        </p:spPr>
      </p:pic>
      <p:pic>
        <p:nvPicPr>
          <p:cNvPr id="8" name="Shape 178" descr="H:\Docs\My Pictures\Burma Accommodation\SDC11055.JPG">
            <a:extLst>
              <a:ext uri="{FF2B5EF4-FFF2-40B4-BE49-F238E27FC236}">
                <a16:creationId xmlns:a16="http://schemas.microsoft.com/office/drawing/2014/main" id="{9B80DB91-A9ED-BED1-B460-CE0CBCC11C5A}"/>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6763" y="4030831"/>
            <a:ext cx="3596886" cy="2314790"/>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When you’re ready to start</a:t>
            </a:r>
          </a:p>
        </p:txBody>
      </p:sp>
      <p:sp>
        <p:nvSpPr>
          <p:cNvPr id="3" name="Content Placeholder 2">
            <a:extLst>
              <a:ext uri="{FF2B5EF4-FFF2-40B4-BE49-F238E27FC236}">
                <a16:creationId xmlns:a16="http://schemas.microsoft.com/office/drawing/2014/main" id="{2CE52D52-2ED0-D9DA-30AB-A894C46F79C7}"/>
              </a:ext>
            </a:extLst>
          </p:cNvPr>
          <p:cNvSpPr>
            <a:spLocks noGrp="1"/>
          </p:cNvSpPr>
          <p:nvPr>
            <p:ph idx="1"/>
          </p:nvPr>
        </p:nvSpPr>
        <p:spPr>
          <a:xfrm>
            <a:off x="383458" y="1669774"/>
            <a:ext cx="7537798" cy="4562366"/>
          </a:xfrm>
        </p:spPr>
        <p:txBody>
          <a:bodyPr/>
          <a:lstStyle/>
          <a:p>
            <a:pPr>
              <a:lnSpc>
                <a:spcPts val="2400"/>
              </a:lnSpc>
              <a:spcBef>
                <a:spcPts val="1800"/>
              </a:spcBef>
            </a:pPr>
            <a:r>
              <a:rPr lang="en-US" sz="2400" dirty="0"/>
              <a:t>Reflect on your career ambitions</a:t>
            </a:r>
          </a:p>
          <a:p>
            <a:pPr>
              <a:lnSpc>
                <a:spcPts val="2400"/>
              </a:lnSpc>
              <a:spcBef>
                <a:spcPts val="1800"/>
              </a:spcBef>
            </a:pPr>
            <a:r>
              <a:rPr lang="en-US" sz="2400" dirty="0"/>
              <a:t>Check routes to achieve them</a:t>
            </a:r>
          </a:p>
          <a:p>
            <a:pPr>
              <a:lnSpc>
                <a:spcPts val="2400"/>
              </a:lnSpc>
              <a:spcBef>
                <a:spcPts val="1800"/>
              </a:spcBef>
            </a:pPr>
            <a:r>
              <a:rPr lang="en-US" sz="2400" dirty="0"/>
              <a:t>What subject areas do you feel interested in and enthusiastic about?</a:t>
            </a:r>
          </a:p>
          <a:p>
            <a:pPr>
              <a:lnSpc>
                <a:spcPts val="2400"/>
              </a:lnSpc>
              <a:spcBef>
                <a:spcPts val="1800"/>
              </a:spcBef>
            </a:pPr>
            <a:r>
              <a:rPr lang="en-US" sz="2400" dirty="0"/>
              <a:t>Consider courses within that subject area</a:t>
            </a:r>
          </a:p>
          <a:p>
            <a:pPr>
              <a:lnSpc>
                <a:spcPts val="2400"/>
              </a:lnSpc>
              <a:spcBef>
                <a:spcPts val="1800"/>
              </a:spcBef>
            </a:pPr>
            <a:r>
              <a:rPr lang="en-US" sz="2400" dirty="0"/>
              <a:t>Remember ways to narrow them down</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4E311B82-0F58-CCBC-73F2-30B9B321CF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6280" y="1302187"/>
            <a:ext cx="3629447" cy="2429841"/>
          </a:xfrm>
          <a:prstGeom prst="round2DiagRect">
            <a:avLst>
              <a:gd name="adj1" fmla="val 16667"/>
              <a:gd name="adj2" fmla="val 0"/>
            </a:avLst>
          </a:prstGeom>
          <a:ln w="88900" cap="sq">
            <a:noFill/>
            <a:miter lim="800000"/>
          </a:ln>
          <a:effectLst/>
        </p:spPr>
      </p:pic>
      <p:pic>
        <p:nvPicPr>
          <p:cNvPr id="1028" name="Picture 4" descr="Narrowing Down Your Choices – Worcester Student Life">
            <a:extLst>
              <a:ext uri="{FF2B5EF4-FFF2-40B4-BE49-F238E27FC236}">
                <a16:creationId xmlns:a16="http://schemas.microsoft.com/office/drawing/2014/main" id="{9D0D5095-A99F-46C4-6742-2B55AEDD53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6279" y="3950957"/>
            <a:ext cx="3629448" cy="2187981"/>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1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26EF2C-5C32-163A-EBEA-A8AD852B9B7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435" b="93913" l="0" r="93578">
                        <a14:foregroundMark x1="66972" y1="33913" x2="22018" y2="48696"/>
                        <a14:foregroundMark x1="22018" y1="48696" x2="54128" y2="80870"/>
                        <a14:foregroundMark x1="54128" y1="80870" x2="77064" y2="41739"/>
                        <a14:foregroundMark x1="77064" y1="41739" x2="66972" y2="32174"/>
                        <a14:foregroundMark x1="65138" y1="45217" x2="43119" y2="50435"/>
                        <a14:foregroundMark x1="66055" y1="58261" x2="54128" y2="40000"/>
                        <a14:foregroundMark x1="59633" y1="57391" x2="41284" y2="46087"/>
                        <a14:foregroundMark x1="51376" y1="68696" x2="38532" y2="57391"/>
                        <a14:foregroundMark x1="47706" y1="57391" x2="47706" y2="57391"/>
                        <a14:foregroundMark x1="44954" y1="54783" x2="44954" y2="54783"/>
                        <a14:foregroundMark x1="49541" y1="22609" x2="71560" y2="64348"/>
                        <a14:foregroundMark x1="71560" y1="64348" x2="26606" y2="54783"/>
                        <a14:foregroundMark x1="26606" y1="54783" x2="48624" y2="23478"/>
                        <a14:backgroundMark x1="0" y1="91304" x2="33028" y2="91304"/>
                        <a14:backgroundMark x1="49541" y1="93043" x2="37615" y2="93043"/>
                        <a14:backgroundMark x1="94495" y1="94783" x2="50459" y2="93043"/>
                      </a14:backgroundRemoval>
                    </a14:imgEffect>
                  </a14:imgLayer>
                </a14:imgProps>
              </a:ext>
              <a:ext uri="{28A0092B-C50C-407E-A947-70E740481C1C}">
                <a14:useLocalDpi xmlns:a14="http://schemas.microsoft.com/office/drawing/2010/main"/>
              </a:ext>
            </a:extLst>
          </a:blip>
          <a:srcRect t="-4606"/>
          <a:stretch/>
        </p:blipFill>
        <p:spPr>
          <a:xfrm>
            <a:off x="4146330" y="1078715"/>
            <a:ext cx="869517" cy="956067"/>
          </a:xfrm>
          <a:prstGeom prst="rect">
            <a:avLst/>
          </a:prstGeom>
        </p:spPr>
      </p:pic>
      <p:sp>
        <p:nvSpPr>
          <p:cNvPr id="10" name="Rectangle 9">
            <a:extLst>
              <a:ext uri="{FF2B5EF4-FFF2-40B4-BE49-F238E27FC236}">
                <a16:creationId xmlns:a16="http://schemas.microsoft.com/office/drawing/2014/main" id="{75F966F7-6B71-C0A1-FF50-A59597A961AB}"/>
              </a:ext>
            </a:extLst>
          </p:cNvPr>
          <p:cNvSpPr/>
          <p:nvPr/>
        </p:nvSpPr>
        <p:spPr>
          <a:xfrm>
            <a:off x="365761" y="219008"/>
            <a:ext cx="90021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Connect and ask Questions</a:t>
            </a:r>
          </a:p>
        </p:txBody>
      </p:sp>
      <p:sp>
        <p:nvSpPr>
          <p:cNvPr id="11" name="Rectangle 10">
            <a:extLst>
              <a:ext uri="{FF2B5EF4-FFF2-40B4-BE49-F238E27FC236}">
                <a16:creationId xmlns:a16="http://schemas.microsoft.com/office/drawing/2014/main" id="{CED232DC-2D9F-8626-D2BF-F9B36BE3E63A}"/>
              </a:ext>
            </a:extLst>
          </p:cNvPr>
          <p:cNvSpPr/>
          <p:nvPr/>
        </p:nvSpPr>
        <p:spPr>
          <a:xfrm>
            <a:off x="1414704" y="1323019"/>
            <a:ext cx="9886494" cy="523220"/>
          </a:xfrm>
          <a:prstGeom prst="rect">
            <a:avLst/>
          </a:prstGeom>
        </p:spPr>
        <p:txBody>
          <a:bodyPr wrap="square">
            <a:spAutoFit/>
          </a:bodyPr>
          <a:lstStyle/>
          <a:p>
            <a:pPr marL="36000" marR="0" lvl="0" indent="0" algn="l" defTabSz="914400" rtl="0" eaLnBrk="1" fontAlgn="auto" latinLnBrk="0" hangingPunct="1">
              <a:lnSpc>
                <a:spcPct val="100000"/>
              </a:lnSpc>
              <a:spcBef>
                <a:spcPts val="1200"/>
              </a:spcBef>
              <a:spcAft>
                <a:spcPts val="120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Live Chat </a:t>
            </a:r>
            <a:r>
              <a:rPr kumimoji="0" lang="en-GB"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use          on our website </a:t>
            </a:r>
            <a:r>
              <a:rPr kumimoji="0" lang="en-GB"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winchester.ac.uk</a:t>
            </a:r>
          </a:p>
        </p:txBody>
      </p:sp>
      <p:pic>
        <p:nvPicPr>
          <p:cNvPr id="12" name="Picture 11">
            <a:extLst>
              <a:ext uri="{FF2B5EF4-FFF2-40B4-BE49-F238E27FC236}">
                <a16:creationId xmlns:a16="http://schemas.microsoft.com/office/drawing/2014/main" id="{19366F5D-6BF6-C3B0-321E-89091E87032C}"/>
              </a:ext>
            </a:extLst>
          </p:cNvPr>
          <p:cNvPicPr>
            <a:picLocks noChangeAspect="1"/>
          </p:cNvPicPr>
          <p:nvPr/>
        </p:nvPicPr>
        <p:blipFill>
          <a:blip r:embed="rId4" cstate="email">
            <a:duotone>
              <a:prstClr val="black"/>
              <a:srgbClr val="632054">
                <a:tint val="45000"/>
                <a:satMod val="400000"/>
              </a:srgbClr>
            </a:duotone>
            <a:extLst>
              <a:ext uri="{BEBA8EAE-BF5A-486C-A8C5-ECC9F3942E4B}">
                <a14:imgProps xmlns:a14="http://schemas.microsoft.com/office/drawing/2010/main">
                  <a14:imgLayer r:embed="rId5">
                    <a14:imgEffect>
                      <a14:backgroundRemoval t="10000" b="90000" l="10000" r="90000">
                        <a14:foregroundMark x1="46333" y1="19667" x2="46649" y2="19693"/>
                        <a14:backgroundMark x1="50000" y1="20167" x2="50000" y2="20167"/>
                        <a14:backgroundMark x1="46667" y1="19667" x2="53667" y2="20333"/>
                        <a14:backgroundMark x1="54500" y1="19500" x2="54500" y2="19500"/>
                        <a14:backgroundMark x1="54667" y1="19667" x2="54500" y2="20500"/>
                        <a14:backgroundMark x1="45500" y1="20167" x2="45500" y2="20167"/>
                        <a14:backgroundMark x1="46167" y1="19667" x2="46167" y2="19667"/>
                      </a14:backgroundRemoval>
                    </a14:imgEffect>
                  </a14:imgLayer>
                </a14:imgProps>
              </a:ext>
              <a:ext uri="{28A0092B-C50C-407E-A947-70E740481C1C}">
                <a14:useLocalDpi xmlns:a14="http://schemas.microsoft.com/office/drawing/2010/main"/>
              </a:ext>
            </a:extLst>
          </a:blip>
          <a:stretch>
            <a:fillRect/>
          </a:stretch>
        </p:blipFill>
        <p:spPr>
          <a:xfrm>
            <a:off x="365761" y="1123010"/>
            <a:ext cx="940611" cy="940611"/>
          </a:xfrm>
          <a:prstGeom prst="rect">
            <a:avLst/>
          </a:prstGeom>
        </p:spPr>
      </p:pic>
      <p:sp>
        <p:nvSpPr>
          <p:cNvPr id="13" name="Rectangle 12">
            <a:extLst>
              <a:ext uri="{FF2B5EF4-FFF2-40B4-BE49-F238E27FC236}">
                <a16:creationId xmlns:a16="http://schemas.microsoft.com/office/drawing/2014/main" id="{170BAEE2-CEB5-C432-3C2C-ED6EF8D8AC94}"/>
              </a:ext>
            </a:extLst>
          </p:cNvPr>
          <p:cNvSpPr/>
          <p:nvPr/>
        </p:nvSpPr>
        <p:spPr>
          <a:xfrm>
            <a:off x="1414704" y="2275424"/>
            <a:ext cx="2105736" cy="523220"/>
          </a:xfrm>
          <a:prstGeom prst="rect">
            <a:avLst/>
          </a:prstGeom>
        </p:spPr>
        <p:txBody>
          <a:bodyPr wrap="square">
            <a:spAutoFit/>
          </a:bodyPr>
          <a:lstStyle/>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Open Days </a:t>
            </a:r>
          </a:p>
        </p:txBody>
      </p:sp>
      <p:pic>
        <p:nvPicPr>
          <p:cNvPr id="14" name="Picture 13">
            <a:extLst>
              <a:ext uri="{FF2B5EF4-FFF2-40B4-BE49-F238E27FC236}">
                <a16:creationId xmlns:a16="http://schemas.microsoft.com/office/drawing/2014/main" id="{CD470175-542A-8129-7638-3425BC18BA65}"/>
              </a:ext>
            </a:extLst>
          </p:cNvPr>
          <p:cNvPicPr>
            <a:picLocks noChangeAspect="1"/>
          </p:cNvPicPr>
          <p:nvPr/>
        </p:nvPicPr>
        <p:blipFill>
          <a:blip r:embed="rId6" cstate="email">
            <a:duotone>
              <a:prstClr val="black"/>
              <a:srgbClr val="6B265D">
                <a:tint val="45000"/>
                <a:satMod val="400000"/>
              </a:srgbClr>
            </a:duotone>
            <a:extLst>
              <a:ext uri="{BEBA8EAE-BF5A-486C-A8C5-ECC9F3942E4B}">
                <a14:imgProps xmlns:a14="http://schemas.microsoft.com/office/drawing/2010/main">
                  <a14:imgLayer r:embed="rId7">
                    <a14:imgEffect>
                      <a14:backgroundRemoval t="10000" b="90000" l="10000" r="90000">
                        <a14:foregroundMark x1="56889" y1="36889" x2="56889" y2="36889"/>
                      </a14:backgroundRemoval>
                    </a14:imgEffect>
                  </a14:imgLayer>
                </a14:imgProps>
              </a:ext>
              <a:ext uri="{28A0092B-C50C-407E-A947-70E740481C1C}">
                <a14:useLocalDpi xmlns:a14="http://schemas.microsoft.com/office/drawing/2010/main"/>
              </a:ext>
            </a:extLst>
          </a:blip>
          <a:stretch>
            <a:fillRect/>
          </a:stretch>
        </p:blipFill>
        <p:spPr>
          <a:xfrm>
            <a:off x="503097" y="2215722"/>
            <a:ext cx="665935" cy="665935"/>
          </a:xfrm>
          <a:prstGeom prst="rect">
            <a:avLst/>
          </a:prstGeom>
        </p:spPr>
      </p:pic>
      <p:sp>
        <p:nvSpPr>
          <p:cNvPr id="15" name="Rectangle 14">
            <a:extLst>
              <a:ext uri="{FF2B5EF4-FFF2-40B4-BE49-F238E27FC236}">
                <a16:creationId xmlns:a16="http://schemas.microsoft.com/office/drawing/2014/main" id="{77DEBAC9-9FC2-0582-E11D-B8A94554CDA6}"/>
              </a:ext>
            </a:extLst>
          </p:cNvPr>
          <p:cNvSpPr/>
          <p:nvPr/>
        </p:nvSpPr>
        <p:spPr>
          <a:xfrm>
            <a:off x="3607750" y="2284219"/>
            <a:ext cx="5500401" cy="2308324"/>
          </a:xfrm>
          <a:prstGeom prst="rect">
            <a:avLst/>
          </a:prstGeom>
        </p:spPr>
        <p:txBody>
          <a:bodyPr wrap="square">
            <a:spAutoFit/>
          </a:bodyPr>
          <a:lstStyle/>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Light"/>
              </a:rPr>
              <a:t>Tuesday 13 June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Light"/>
              </a:rPr>
              <a:t>Saturday 1 July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Light"/>
              </a:rPr>
              <a:t>Saturday 23 September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Light"/>
              </a:rPr>
              <a:t>Saturday 14 October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Light"/>
              </a:rPr>
              <a:t>Saturday 28 October 2023 </a:t>
            </a:r>
          </a:p>
          <a:p>
            <a:pPr marL="72000" marR="0" lvl="0" indent="0" algn="l"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Light"/>
              </a:rPr>
              <a:t>Saturday 25 November 2023 </a:t>
            </a:r>
          </a:p>
        </p:txBody>
      </p:sp>
      <p:pic>
        <p:nvPicPr>
          <p:cNvPr id="2" name="Picture 1">
            <a:hlinkClick r:id="rId8"/>
            <a:extLst>
              <a:ext uri="{FF2B5EF4-FFF2-40B4-BE49-F238E27FC236}">
                <a16:creationId xmlns:a16="http://schemas.microsoft.com/office/drawing/2014/main" id="{EFED9F08-1DE9-7285-EFFE-CD7549A480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51812" y="5282426"/>
            <a:ext cx="354594" cy="359967"/>
          </a:xfrm>
          <a:prstGeom prst="rect">
            <a:avLst/>
          </a:prstGeom>
        </p:spPr>
      </p:pic>
      <p:sp>
        <p:nvSpPr>
          <p:cNvPr id="4" name="TextBox 3">
            <a:extLst>
              <a:ext uri="{FF2B5EF4-FFF2-40B4-BE49-F238E27FC236}">
                <a16:creationId xmlns:a16="http://schemas.microsoft.com/office/drawing/2014/main" id="{4B38314F-2074-4716-9635-82049695E1EB}"/>
              </a:ext>
            </a:extLst>
          </p:cNvPr>
          <p:cNvSpPr txBox="1"/>
          <p:nvPr/>
        </p:nvSpPr>
        <p:spPr>
          <a:xfrm>
            <a:off x="5790835" y="5180728"/>
            <a:ext cx="301026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@uniwinchester</a:t>
            </a:r>
          </a:p>
        </p:txBody>
      </p:sp>
      <p:pic>
        <p:nvPicPr>
          <p:cNvPr id="5" name="Picture 4" descr="A picture containing diagram&#10;&#10;Description automatically generated">
            <a:extLst>
              <a:ext uri="{FF2B5EF4-FFF2-40B4-BE49-F238E27FC236}">
                <a16:creationId xmlns:a16="http://schemas.microsoft.com/office/drawing/2014/main" id="{E3A5E6FE-B997-B90A-3476-7E6BF1163A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51812" y="5928912"/>
            <a:ext cx="338913" cy="383770"/>
          </a:xfrm>
          <a:prstGeom prst="rect">
            <a:avLst/>
          </a:prstGeom>
        </p:spPr>
      </p:pic>
      <p:sp>
        <p:nvSpPr>
          <p:cNvPr id="7" name="TextBox 6">
            <a:extLst>
              <a:ext uri="{FF2B5EF4-FFF2-40B4-BE49-F238E27FC236}">
                <a16:creationId xmlns:a16="http://schemas.microsoft.com/office/drawing/2014/main" id="{D9AE4513-9819-DC9B-7CF3-3D6B678D6410}"/>
              </a:ext>
            </a:extLst>
          </p:cNvPr>
          <p:cNvSpPr txBox="1"/>
          <p:nvPr/>
        </p:nvSpPr>
        <p:spPr>
          <a:xfrm>
            <a:off x="5790835" y="5851017"/>
            <a:ext cx="331731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@winchesteruni</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894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Sign up to UCAS Hub</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dirty="0"/>
              <a:t>Then you can save your search information for future reference</a:t>
            </a:r>
          </a:p>
        </p:txBody>
      </p:sp>
      <p:pic>
        <p:nvPicPr>
          <p:cNvPr id="5" name="Content Placeholder 4">
            <a:extLst>
              <a:ext uri="{FF2B5EF4-FFF2-40B4-BE49-F238E27FC236}">
                <a16:creationId xmlns:a16="http://schemas.microsoft.com/office/drawing/2014/main" id="{44130B30-52F1-58B7-A192-60CA2D91ABC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3458" y="1389012"/>
            <a:ext cx="8674464" cy="4562475"/>
          </a:xfrm>
          <a:prstGeom prst="rect">
            <a:avLst/>
          </a:prstGeom>
        </p:spPr>
      </p:pic>
      <p:sp>
        <p:nvSpPr>
          <p:cNvPr id="6" name="Rectangle: Diagonal Corners Rounded 5">
            <a:extLst>
              <a:ext uri="{FF2B5EF4-FFF2-40B4-BE49-F238E27FC236}">
                <a16:creationId xmlns:a16="http://schemas.microsoft.com/office/drawing/2014/main" id="{D2D81A39-D5B4-AB51-EA89-BC83AC0E591A}"/>
              </a:ext>
            </a:extLst>
          </p:cNvPr>
          <p:cNvSpPr/>
          <p:nvPr/>
        </p:nvSpPr>
        <p:spPr>
          <a:xfrm>
            <a:off x="5565170" y="2178121"/>
            <a:ext cx="5962435" cy="3565133"/>
          </a:xfrm>
          <a:prstGeom prst="round2DiagRect">
            <a:avLst/>
          </a:prstGeom>
          <a:solidFill>
            <a:srgbClr val="7B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0CD3AAD-498F-2441-90D5-C494B107D1D9}"/>
              </a:ext>
            </a:extLst>
          </p:cNvPr>
          <p:cNvSpPr txBox="1"/>
          <p:nvPr/>
        </p:nvSpPr>
        <p:spPr>
          <a:xfrm>
            <a:off x="6020656" y="2473396"/>
            <a:ext cx="5147353" cy="3000821"/>
          </a:xfrm>
          <a:prstGeom prst="rect">
            <a:avLst/>
          </a:prstGeom>
          <a:noFill/>
        </p:spPr>
        <p:txBody>
          <a:bodyPr wrap="square" rtlCol="0">
            <a:spAutoFit/>
          </a:bodyPr>
          <a:lstStyle/>
          <a:p>
            <a:pPr marL="285750" indent="-285750">
              <a:spcBef>
                <a:spcPts val="1800"/>
              </a:spcBef>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Not your school email</a:t>
            </a:r>
          </a:p>
          <a:p>
            <a:pPr marL="285750" indent="-285750">
              <a:spcBef>
                <a:spcPts val="1800"/>
              </a:spcBef>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Sensible email address</a:t>
            </a:r>
          </a:p>
          <a:p>
            <a:pPr marL="285750" indent="-285750">
              <a:spcBef>
                <a:spcPts val="1800"/>
              </a:spcBef>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You need access to your email during the registration process to enter verification number</a:t>
            </a:r>
          </a:p>
          <a:p>
            <a:pPr marL="285750" indent="-285750">
              <a:spcBef>
                <a:spcPts val="1800"/>
              </a:spcBef>
              <a:buFont typeface="Wingdings" panose="05000000000000000000" pitchFamily="2" charset="2"/>
              <a:buChar char="ü"/>
            </a:pPr>
            <a:r>
              <a:rPr lang="en-GB" sz="2400" dirty="0">
                <a:solidFill>
                  <a:schemeClr val="bg1"/>
                </a:solidFill>
                <a:latin typeface="Arial" panose="020B0604020202020204" pitchFamily="34" charset="0"/>
                <a:cs typeface="Arial" panose="020B0604020202020204" pitchFamily="34" charset="0"/>
              </a:rPr>
              <a:t>Keep a note of your password</a:t>
            </a:r>
          </a:p>
        </p:txBody>
      </p:sp>
    </p:spTree>
    <p:extLst>
      <p:ext uri="{BB962C8B-B14F-4D97-AF65-F5344CB8AC3E}">
        <p14:creationId xmlns:p14="http://schemas.microsoft.com/office/powerpoint/2010/main" val="34670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Using the Hub</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30157703-734F-F2B9-7CAF-B50ECEB9E8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130" y="906513"/>
            <a:ext cx="6205250" cy="2781909"/>
          </a:xfrm>
          <a:prstGeom prst="rect">
            <a:avLst/>
          </a:prstGeom>
        </p:spPr>
      </p:pic>
      <p:pic>
        <p:nvPicPr>
          <p:cNvPr id="6" name="Picture 5">
            <a:extLst>
              <a:ext uri="{FF2B5EF4-FFF2-40B4-BE49-F238E27FC236}">
                <a16:creationId xmlns:a16="http://schemas.microsoft.com/office/drawing/2014/main" id="{DD632F42-0B7E-BE55-31D5-F6ACC0C501AA}"/>
              </a:ext>
            </a:extLst>
          </p:cNvPr>
          <p:cNvPicPr>
            <a:picLocks noChangeAspect="1"/>
          </p:cNvPicPr>
          <p:nvPr/>
        </p:nvPicPr>
        <p:blipFill>
          <a:blip r:embed="rId3"/>
          <a:stretch>
            <a:fillRect/>
          </a:stretch>
        </p:blipFill>
        <p:spPr>
          <a:xfrm>
            <a:off x="5599470" y="1449673"/>
            <a:ext cx="6248400" cy="4924425"/>
          </a:xfrm>
          <a:prstGeom prst="rect">
            <a:avLst/>
          </a:prstGeom>
        </p:spPr>
      </p:pic>
      <p:sp>
        <p:nvSpPr>
          <p:cNvPr id="3" name="TextBox 2">
            <a:extLst>
              <a:ext uri="{FF2B5EF4-FFF2-40B4-BE49-F238E27FC236}">
                <a16:creationId xmlns:a16="http://schemas.microsoft.com/office/drawing/2014/main" id="{661F26D1-C6BA-0F1A-1A0E-769D339E0AB4}"/>
              </a:ext>
            </a:extLst>
          </p:cNvPr>
          <p:cNvSpPr txBox="1"/>
          <p:nvPr/>
        </p:nvSpPr>
        <p:spPr>
          <a:xfrm>
            <a:off x="383458" y="3911885"/>
            <a:ext cx="4819329" cy="267765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When you find things you like (courses, universities, towns, areas) save them in your </a:t>
            </a:r>
            <a:r>
              <a:rPr lang="en-GB" sz="2000" b="1" dirty="0">
                <a:latin typeface="Arial" panose="020B0604020202020204" pitchFamily="34" charset="0"/>
                <a:cs typeface="Arial" panose="020B0604020202020204" pitchFamily="34" charset="0"/>
              </a:rPr>
              <a:t>FAVOURITES</a:t>
            </a:r>
            <a:r>
              <a:rPr lang="en-GB" sz="2000" dirty="0">
                <a:latin typeface="Arial" panose="020B0604020202020204" pitchFamily="34" charset="0"/>
                <a:cs typeface="Arial" panose="020B0604020202020204" pitchFamily="34" charset="0"/>
              </a:rPr>
              <a:t> so you can easily find them again.</a:t>
            </a:r>
          </a:p>
          <a:p>
            <a:pPr>
              <a:spcBef>
                <a:spcPts val="1200"/>
              </a:spcBef>
            </a:pPr>
            <a:r>
              <a:rPr lang="en-GB" sz="2000" dirty="0">
                <a:latin typeface="Arial" panose="020B0604020202020204" pitchFamily="34" charset="0"/>
                <a:cs typeface="Arial" panose="020B0604020202020204" pitchFamily="34" charset="0"/>
              </a:rPr>
              <a:t>Use </a:t>
            </a:r>
            <a:r>
              <a:rPr lang="en-GB" sz="2000" b="1" dirty="0">
                <a:latin typeface="Arial" panose="020B0604020202020204" pitchFamily="34" charset="0"/>
                <a:cs typeface="Arial" panose="020B0604020202020204" pitchFamily="34" charset="0"/>
              </a:rPr>
              <a:t>EXPLORE YOUR FUTURE </a:t>
            </a:r>
            <a:r>
              <a:rPr lang="en-GB" sz="2000" dirty="0">
                <a:latin typeface="Arial" panose="020B0604020202020204" pitchFamily="34" charset="0"/>
                <a:cs typeface="Arial" panose="020B0604020202020204" pitchFamily="34" charset="0"/>
              </a:rPr>
              <a:t>for finding information on courses, jobs, subjects and more</a:t>
            </a:r>
          </a:p>
          <a:p>
            <a:endParaRPr lang="en-GB" dirty="0"/>
          </a:p>
        </p:txBody>
      </p:sp>
    </p:spTree>
    <p:extLst>
      <p:ext uri="{BB962C8B-B14F-4D97-AF65-F5344CB8AC3E}">
        <p14:creationId xmlns:p14="http://schemas.microsoft.com/office/powerpoint/2010/main" val="10528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090C8F67-3F68-43F0-4F66-CD7A8B4A446D}"/>
              </a:ext>
            </a:extLst>
          </p:cNvPr>
          <p:cNvPicPr>
            <a:picLocks noChangeAspect="1"/>
          </p:cNvPicPr>
          <p:nvPr/>
        </p:nvPicPr>
        <p:blipFill>
          <a:blip r:embed="rId2"/>
          <a:stretch>
            <a:fillRect/>
          </a:stretch>
        </p:blipFill>
        <p:spPr>
          <a:xfrm>
            <a:off x="499260" y="1398537"/>
            <a:ext cx="6076950" cy="4552950"/>
          </a:xfrm>
          <a:prstGeom prst="rect">
            <a:avLst/>
          </a:prstGeom>
        </p:spPr>
      </p:pic>
      <p:sp>
        <p:nvSpPr>
          <p:cNvPr id="6" name="TextBox 5">
            <a:extLst>
              <a:ext uri="{FF2B5EF4-FFF2-40B4-BE49-F238E27FC236}">
                <a16:creationId xmlns:a16="http://schemas.microsoft.com/office/drawing/2014/main" id="{C1FF5A78-028D-5D78-B224-87A317429822}"/>
              </a:ext>
            </a:extLst>
          </p:cNvPr>
          <p:cNvSpPr txBox="1"/>
          <p:nvPr/>
        </p:nvSpPr>
        <p:spPr>
          <a:xfrm>
            <a:off x="6873411" y="1541124"/>
            <a:ext cx="4819329" cy="4601260"/>
          </a:xfrm>
          <a:prstGeom prst="rect">
            <a:avLst/>
          </a:prstGeom>
          <a:noFill/>
        </p:spPr>
        <p:txBody>
          <a:bodyPr wrap="square" rtlCol="0">
            <a:spAutoFit/>
          </a:bodyPr>
          <a:lstStyle/>
          <a:p>
            <a:pPr>
              <a:spcBef>
                <a:spcPts val="1800"/>
              </a:spcBef>
            </a:pPr>
            <a:r>
              <a:rPr lang="en-GB" sz="2000" b="1" dirty="0">
                <a:latin typeface="Arial" panose="020B0604020202020204" pitchFamily="34" charset="0"/>
                <a:cs typeface="Arial" panose="020B0604020202020204" pitchFamily="34" charset="0"/>
              </a:rPr>
              <a:t>NOTES </a:t>
            </a:r>
            <a:r>
              <a:rPr lang="en-GB" sz="2000" dirty="0">
                <a:latin typeface="Arial" panose="020B0604020202020204" pitchFamily="34" charset="0"/>
                <a:cs typeface="Arial" panose="020B0604020202020204" pitchFamily="34" charset="0"/>
              </a:rPr>
              <a:t>– anything you want to put here – doesn’t go to UCAS</a:t>
            </a:r>
          </a:p>
          <a:p>
            <a:pPr>
              <a:spcBef>
                <a:spcPts val="1800"/>
              </a:spcBef>
            </a:pPr>
            <a:r>
              <a:rPr lang="en-GB" sz="2000" b="1" dirty="0">
                <a:latin typeface="Arial" panose="020B0604020202020204" pitchFamily="34" charset="0"/>
                <a:cs typeface="Arial" panose="020B0604020202020204" pitchFamily="34" charset="0"/>
              </a:rPr>
              <a:t>HUB LIVE </a:t>
            </a:r>
            <a:r>
              <a:rPr lang="en-GB" sz="2000" dirty="0">
                <a:latin typeface="Arial" panose="020B0604020202020204" pitchFamily="34" charset="0"/>
                <a:cs typeface="Arial" panose="020B0604020202020204" pitchFamily="34" charset="0"/>
              </a:rPr>
              <a:t>– bitesize help on a range of subjects</a:t>
            </a:r>
          </a:p>
          <a:p>
            <a:pPr>
              <a:spcBef>
                <a:spcPts val="1800"/>
              </a:spcBef>
            </a:pPr>
            <a:r>
              <a:rPr lang="en-GB" sz="2000" b="1" dirty="0">
                <a:latin typeface="Arial" panose="020B0604020202020204" pitchFamily="34" charset="0"/>
                <a:cs typeface="Arial" panose="020B0604020202020204" pitchFamily="34" charset="0"/>
              </a:rPr>
              <a:t>PERSONAL STATEMENT BUILDER</a:t>
            </a:r>
          </a:p>
          <a:p>
            <a:pPr>
              <a:spcBef>
                <a:spcPts val="1800"/>
              </a:spcBef>
            </a:pPr>
            <a:r>
              <a:rPr lang="en-GB" sz="2000" b="1" dirty="0">
                <a:latin typeface="Arial" panose="020B0604020202020204" pitchFamily="34" charset="0"/>
                <a:cs typeface="Arial" panose="020B0604020202020204" pitchFamily="34" charset="0"/>
              </a:rPr>
              <a:t>WHAT TO STUDY NEXT</a:t>
            </a:r>
            <a:r>
              <a:rPr lang="en-GB" sz="2000" dirty="0">
                <a:latin typeface="Arial" panose="020B0604020202020204" pitchFamily="34" charset="0"/>
                <a:cs typeface="Arial" panose="020B0604020202020204" pitchFamily="34" charset="0"/>
              </a:rPr>
              <a:t> – list your qualifications and see what people studied</a:t>
            </a:r>
          </a:p>
          <a:p>
            <a:pPr>
              <a:spcBef>
                <a:spcPts val="1800"/>
              </a:spcBef>
            </a:pPr>
            <a:r>
              <a:rPr lang="en-GB" sz="2000" b="1" dirty="0">
                <a:latin typeface="Arial" panose="020B0604020202020204" pitchFamily="34" charset="0"/>
                <a:cs typeface="Arial" panose="020B0604020202020204" pitchFamily="34" charset="0"/>
              </a:rPr>
              <a:t>CAREERS QUIZ </a:t>
            </a:r>
            <a:r>
              <a:rPr lang="en-GB" sz="2000" dirty="0">
                <a:latin typeface="Arial" panose="020B0604020202020204" pitchFamily="34" charset="0"/>
                <a:cs typeface="Arial" panose="020B0604020202020204" pitchFamily="34" charset="0"/>
              </a:rPr>
              <a:t>– see what might be good for you</a:t>
            </a:r>
          </a:p>
          <a:p>
            <a:pPr>
              <a:spcBef>
                <a:spcPts val="1800"/>
              </a:spcBef>
            </a:pPr>
            <a:endParaRPr lang="en-GB" dirty="0"/>
          </a:p>
        </p:txBody>
      </p:sp>
    </p:spTree>
    <p:extLst>
      <p:ext uri="{BB962C8B-B14F-4D97-AF65-F5344CB8AC3E}">
        <p14:creationId xmlns:p14="http://schemas.microsoft.com/office/powerpoint/2010/main" val="20183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An overview of your progress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6DC13C45-80CF-3765-D306-12D6E4E537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079" y="1078787"/>
            <a:ext cx="11185801" cy="4872700"/>
          </a:xfrm>
          <a:prstGeom prst="rect">
            <a:avLst/>
          </a:prstGeom>
        </p:spPr>
      </p:pic>
      <p:cxnSp>
        <p:nvCxnSpPr>
          <p:cNvPr id="7" name="Straight Connector 6">
            <a:extLst>
              <a:ext uri="{FF2B5EF4-FFF2-40B4-BE49-F238E27FC236}">
                <a16:creationId xmlns:a16="http://schemas.microsoft.com/office/drawing/2014/main" id="{4875404A-1A70-2647-9E43-EC684D4B0A85}"/>
              </a:ext>
            </a:extLst>
          </p:cNvPr>
          <p:cNvCxnSpPr>
            <a:cxnSpLocks/>
          </p:cNvCxnSpPr>
          <p:nvPr/>
        </p:nvCxnSpPr>
        <p:spPr>
          <a:xfrm>
            <a:off x="8219326" y="4068566"/>
            <a:ext cx="965771" cy="843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9CFCA4-6E19-A273-0CB3-A91F292E2F17}"/>
              </a:ext>
            </a:extLst>
          </p:cNvPr>
          <p:cNvCxnSpPr>
            <a:cxnSpLocks/>
          </p:cNvCxnSpPr>
          <p:nvPr/>
        </p:nvCxnSpPr>
        <p:spPr>
          <a:xfrm flipH="1">
            <a:off x="8219326" y="4068566"/>
            <a:ext cx="1068512" cy="84344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D743F3A-E5A0-28AF-48A7-359F72DFA6D5}"/>
              </a:ext>
            </a:extLst>
          </p:cNvPr>
          <p:cNvSpPr/>
          <p:nvPr/>
        </p:nvSpPr>
        <p:spPr>
          <a:xfrm>
            <a:off x="10798139" y="2167847"/>
            <a:ext cx="390418" cy="143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294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Another way to see your progress</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0B3CDBED-1A33-CA95-EBAA-8C6CBA665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9969" y="1274100"/>
            <a:ext cx="8082245" cy="5013931"/>
          </a:xfrm>
          <a:prstGeom prst="rect">
            <a:avLst/>
          </a:prstGeom>
        </p:spPr>
      </p:pic>
      <p:sp>
        <p:nvSpPr>
          <p:cNvPr id="7" name="TextBox 6">
            <a:extLst>
              <a:ext uri="{FF2B5EF4-FFF2-40B4-BE49-F238E27FC236}">
                <a16:creationId xmlns:a16="http://schemas.microsoft.com/office/drawing/2014/main" id="{49EE7999-E39C-961E-6041-15C9E2A7D776}"/>
              </a:ext>
            </a:extLst>
          </p:cNvPr>
          <p:cNvSpPr txBox="1"/>
          <p:nvPr/>
        </p:nvSpPr>
        <p:spPr>
          <a:xfrm>
            <a:off x="534256" y="1839074"/>
            <a:ext cx="2599362"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Completed section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Started but not yet complete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 yet started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Current screen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Mark as complete when you’ve finished</a:t>
            </a:r>
          </a:p>
        </p:txBody>
      </p:sp>
      <p:sp>
        <p:nvSpPr>
          <p:cNvPr id="10" name="Arrow: Right 9">
            <a:extLst>
              <a:ext uri="{FF2B5EF4-FFF2-40B4-BE49-F238E27FC236}">
                <a16:creationId xmlns:a16="http://schemas.microsoft.com/office/drawing/2014/main" id="{94567E11-D42C-871A-90DB-275CE45B2FCE}"/>
              </a:ext>
            </a:extLst>
          </p:cNvPr>
          <p:cNvSpPr/>
          <p:nvPr/>
        </p:nvSpPr>
        <p:spPr>
          <a:xfrm>
            <a:off x="2630184" y="3294831"/>
            <a:ext cx="1006867" cy="2157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1" name="Arrow: Right 10">
            <a:extLst>
              <a:ext uri="{FF2B5EF4-FFF2-40B4-BE49-F238E27FC236}">
                <a16:creationId xmlns:a16="http://schemas.microsoft.com/office/drawing/2014/main" id="{A053C7F0-6EFA-4EE6-D670-A5E0562BC075}"/>
              </a:ext>
            </a:extLst>
          </p:cNvPr>
          <p:cNvSpPr/>
          <p:nvPr/>
        </p:nvSpPr>
        <p:spPr>
          <a:xfrm>
            <a:off x="2630183" y="2007165"/>
            <a:ext cx="1006867" cy="2157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2" name="Arrow: Right 11">
            <a:extLst>
              <a:ext uri="{FF2B5EF4-FFF2-40B4-BE49-F238E27FC236}">
                <a16:creationId xmlns:a16="http://schemas.microsoft.com/office/drawing/2014/main" id="{D67E5B65-9061-0B25-06F1-75AF105164F0}"/>
              </a:ext>
            </a:extLst>
          </p:cNvPr>
          <p:cNvSpPr/>
          <p:nvPr/>
        </p:nvSpPr>
        <p:spPr>
          <a:xfrm>
            <a:off x="2630183" y="2616486"/>
            <a:ext cx="1006867" cy="2157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sp>
        <p:nvSpPr>
          <p:cNvPr id="13" name="Arrow: Right 12">
            <a:extLst>
              <a:ext uri="{FF2B5EF4-FFF2-40B4-BE49-F238E27FC236}">
                <a16:creationId xmlns:a16="http://schemas.microsoft.com/office/drawing/2014/main" id="{61A8D3FA-F21D-F98B-8B0C-DF0D437CA4B3}"/>
              </a:ext>
            </a:extLst>
          </p:cNvPr>
          <p:cNvSpPr/>
          <p:nvPr/>
        </p:nvSpPr>
        <p:spPr>
          <a:xfrm>
            <a:off x="2630182" y="3752497"/>
            <a:ext cx="1006867" cy="2157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C417FEAC-359C-C2B3-46F5-C871422D7C6B}"/>
              </a:ext>
            </a:extLst>
          </p:cNvPr>
          <p:cNvCxnSpPr/>
          <p:nvPr/>
        </p:nvCxnSpPr>
        <p:spPr>
          <a:xfrm>
            <a:off x="2476072" y="5311739"/>
            <a:ext cx="31130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29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89A2-75DD-0A56-B669-F28AC539788F}"/>
              </a:ext>
            </a:extLst>
          </p:cNvPr>
          <p:cNvSpPr>
            <a:spLocks noGrp="1"/>
          </p:cNvSpPr>
          <p:nvPr>
            <p:ph type="title"/>
          </p:nvPr>
        </p:nvSpPr>
        <p:spPr/>
        <p:txBody>
          <a:bodyPr/>
          <a:lstStyle/>
          <a:p>
            <a:r>
              <a:rPr lang="en-US" dirty="0"/>
              <a:t>I recommend you include</a:t>
            </a:r>
          </a:p>
        </p:txBody>
      </p:sp>
      <p:sp>
        <p:nvSpPr>
          <p:cNvPr id="4" name="Text Placeholder 3">
            <a:extLst>
              <a:ext uri="{FF2B5EF4-FFF2-40B4-BE49-F238E27FC236}">
                <a16:creationId xmlns:a16="http://schemas.microsoft.com/office/drawing/2014/main" id="{A0FB07B7-EDB1-9F89-A931-7BAD1CCEAAED}"/>
              </a:ext>
            </a:extLst>
          </p:cNvPr>
          <p:cNvSpPr>
            <a:spLocks noGrp="1"/>
          </p:cNvSpPr>
          <p:nvPr>
            <p:ph type="body" sz="quarter" idx="13"/>
          </p:nvPr>
        </p:nvSpPr>
        <p:spPr/>
        <p:txBody>
          <a:bodyPr/>
          <a:lstStyle/>
          <a:p>
            <a:r>
              <a:rPr lang="en-US" dirty="0"/>
              <a:t>Nominated access</a:t>
            </a:r>
          </a:p>
        </p:txBody>
      </p:sp>
      <p:pic>
        <p:nvPicPr>
          <p:cNvPr id="6" name="Picture 5">
            <a:extLst>
              <a:ext uri="{FF2B5EF4-FFF2-40B4-BE49-F238E27FC236}">
                <a16:creationId xmlns:a16="http://schemas.microsoft.com/office/drawing/2014/main" id="{D8B97C57-E020-A1C2-1207-33273C11A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7" y="1274100"/>
            <a:ext cx="9977076" cy="4864921"/>
          </a:xfrm>
          <a:prstGeom prst="rect">
            <a:avLst/>
          </a:prstGeom>
        </p:spPr>
      </p:pic>
    </p:spTree>
    <p:extLst>
      <p:ext uri="{BB962C8B-B14F-4D97-AF65-F5344CB8AC3E}">
        <p14:creationId xmlns:p14="http://schemas.microsoft.com/office/powerpoint/2010/main" val="2251416194"/>
      </p:ext>
    </p:extLst>
  </p:cSld>
  <p:clrMapOvr>
    <a:masterClrMapping/>
  </p:clrMapOvr>
</p:sld>
</file>

<file path=ppt/theme/theme1.xml><?xml version="1.0" encoding="utf-8"?>
<a:theme xmlns:a="http://schemas.openxmlformats.org/drawingml/2006/main" name="Office Theme">
  <a:themeElements>
    <a:clrScheme name="University of Winchester">
      <a:dk1>
        <a:srgbClr val="000000"/>
      </a:dk1>
      <a:lt1>
        <a:srgbClr val="FFFFFF"/>
      </a:lt1>
      <a:dk2>
        <a:srgbClr val="7B2082"/>
      </a:dk2>
      <a:lt2>
        <a:srgbClr val="E7E6E6"/>
      </a:lt2>
      <a:accent1>
        <a:srgbClr val="7B2082"/>
      </a:accent1>
      <a:accent2>
        <a:srgbClr val="EC6907"/>
      </a:accent2>
      <a:accent3>
        <a:srgbClr val="008F8B"/>
      </a:accent3>
      <a:accent4>
        <a:srgbClr val="FDC300"/>
      </a:accent4>
      <a:accent5>
        <a:srgbClr val="0080C2"/>
      </a:accent5>
      <a:accent6>
        <a:srgbClr val="535659"/>
      </a:accent6>
      <a:hlink>
        <a:srgbClr val="0563C1"/>
      </a:hlink>
      <a:folHlink>
        <a:srgbClr val="7B20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niversity of Winchester">
      <a:dk1>
        <a:srgbClr val="000000"/>
      </a:dk1>
      <a:lt1>
        <a:srgbClr val="FFFFFF"/>
      </a:lt1>
      <a:dk2>
        <a:srgbClr val="7B2082"/>
      </a:dk2>
      <a:lt2>
        <a:srgbClr val="E7E6E6"/>
      </a:lt2>
      <a:accent1>
        <a:srgbClr val="7B2082"/>
      </a:accent1>
      <a:accent2>
        <a:srgbClr val="EC6907"/>
      </a:accent2>
      <a:accent3>
        <a:srgbClr val="008F8B"/>
      </a:accent3>
      <a:accent4>
        <a:srgbClr val="FDC300"/>
      </a:accent4>
      <a:accent5>
        <a:srgbClr val="0080C2"/>
      </a:accent5>
      <a:accent6>
        <a:srgbClr val="535659"/>
      </a:accent6>
      <a:hlink>
        <a:srgbClr val="0563C1"/>
      </a:hlink>
      <a:folHlink>
        <a:srgbClr val="7B20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81F6A045358D469B73B1B384031B88" ma:contentTypeVersion="11" ma:contentTypeDescription="Create a new document." ma:contentTypeScope="" ma:versionID="14a094a88377064c4fbf3783438d3106">
  <xsd:schema xmlns:xsd="http://www.w3.org/2001/XMLSchema" xmlns:xs="http://www.w3.org/2001/XMLSchema" xmlns:p="http://schemas.microsoft.com/office/2006/metadata/properties" xmlns:ns1="http://schemas.microsoft.com/sharepoint/v3" xmlns:ns2="e41df966-247e-414a-883a-1f29634b1b0a" xmlns:ns3="21804bf3-8260-4da4-9240-77dd5d4c1861" targetNamespace="http://schemas.microsoft.com/office/2006/metadata/properties" ma:root="true" ma:fieldsID="8eb108aa666f93b72e46280113fc628b" ns1:_="" ns2:_="" ns3:_="">
    <xsd:import namespace="http://schemas.microsoft.com/sharepoint/v3"/>
    <xsd:import namespace="e41df966-247e-414a-883a-1f29634b1b0a"/>
    <xsd:import namespace="21804bf3-8260-4da4-9240-77dd5d4c186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df966-247e-414a-883a-1f29634b1b0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8c43261-1af7-4032-bbe0-5bff5bbadc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804bf3-8260-4da4-9240-77dd5d4c186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f454a-f6e1-46fd-ae2a-0ce2bac254b3}" ma:internalName="TaxCatchAll" ma:showField="CatchAllData" ma:web="39813932-df2a-4e66-8431-05c8fe78c5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21804bf3-8260-4da4-9240-77dd5d4c1861" xsi:nil="true"/>
    <lcf76f155ced4ddcb4097134ff3c332f xmlns="e41df966-247e-414a-883a-1f29634b1b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DAB06A-ECEB-46CC-9E9F-49587BDACCA4}">
  <ds:schemaRefs>
    <ds:schemaRef ds:uri="http://schemas.microsoft.com/sharepoint/v3/contenttype/forms"/>
  </ds:schemaRefs>
</ds:datastoreItem>
</file>

<file path=customXml/itemProps2.xml><?xml version="1.0" encoding="utf-8"?>
<ds:datastoreItem xmlns:ds="http://schemas.openxmlformats.org/officeDocument/2006/customXml" ds:itemID="{52D64F01-8A11-466B-A008-58BDFCB65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1df966-247e-414a-883a-1f29634b1b0a"/>
    <ds:schemaRef ds:uri="21804bf3-8260-4da4-9240-77dd5d4c1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AC7A16-6027-4615-9AA7-7C5F09D7289A}">
  <ds:schemaRefs>
    <ds:schemaRef ds:uri="http://schemas.microsoft.com/office/2006/metadata/properties"/>
    <ds:schemaRef ds:uri="http://schemas.microsoft.com/office/infopath/2007/PartnerControls"/>
    <ds:schemaRef ds:uri="http://schemas.microsoft.com/sharepoint/v3"/>
    <ds:schemaRef ds:uri="21804bf3-8260-4da4-9240-77dd5d4c1861"/>
    <ds:schemaRef ds:uri="e41df966-247e-414a-883a-1f29634b1b0a"/>
  </ds:schemaRefs>
</ds:datastoreItem>
</file>

<file path=docProps/app.xml><?xml version="1.0" encoding="utf-8"?>
<Properties xmlns="http://schemas.openxmlformats.org/officeDocument/2006/extended-properties" xmlns:vt="http://schemas.openxmlformats.org/officeDocument/2006/docPropsVTypes">
  <TotalTime>1803</TotalTime>
  <Words>1458</Words>
  <Application>Microsoft Office PowerPoint</Application>
  <PresentationFormat>Widescreen</PresentationFormat>
  <Paragraphs>209</Paragraphs>
  <Slides>35</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Raleway</vt:lpstr>
      <vt:lpstr>Raleway Light</vt:lpstr>
      <vt:lpstr>Wingdings</vt:lpstr>
      <vt:lpstr>Office Theme</vt:lpstr>
      <vt:lpstr>2_Office Theme</vt:lpstr>
      <vt:lpstr>An introduction to UCAS and preparing to apply</vt:lpstr>
      <vt:lpstr>What I will cover</vt:lpstr>
      <vt:lpstr>What is UCAS?</vt:lpstr>
      <vt:lpstr>Sign up to UCAS Hub</vt:lpstr>
      <vt:lpstr>Using the Hub</vt:lpstr>
      <vt:lpstr>PowerPoint Presentation</vt:lpstr>
      <vt:lpstr>An overview of your progress</vt:lpstr>
      <vt:lpstr>Another way to see your progress</vt:lpstr>
      <vt:lpstr>I recommend you include</vt:lpstr>
      <vt:lpstr>Other information to include</vt:lpstr>
      <vt:lpstr>Practical or academic support</vt:lpstr>
      <vt:lpstr>Important points to remember</vt:lpstr>
      <vt:lpstr>Choosing your course and university</vt:lpstr>
      <vt:lpstr>Starting to make your choices</vt:lpstr>
      <vt:lpstr>UCAS Explore your future</vt:lpstr>
      <vt:lpstr>Exploring job options</vt:lpstr>
      <vt:lpstr>PowerPoint Presentation</vt:lpstr>
      <vt:lpstr>PowerPoint Presentation</vt:lpstr>
      <vt:lpstr>PowerPoint Presentation</vt:lpstr>
      <vt:lpstr>PowerPoint Presentation</vt:lpstr>
      <vt:lpstr>No career in mind – what about a subject?</vt:lpstr>
      <vt:lpstr>Choosing a subject – ucas.com</vt:lpstr>
      <vt:lpstr>PowerPoint Presentation</vt:lpstr>
      <vt:lpstr>PowerPoint Presentation</vt:lpstr>
      <vt:lpstr>PowerPoint Presentation</vt:lpstr>
      <vt:lpstr>PowerPoint Presentation</vt:lpstr>
      <vt:lpstr>PowerPoint Presentation</vt:lpstr>
      <vt:lpstr>PowerPoint Presentation</vt:lpstr>
      <vt:lpstr>What to consider next</vt:lpstr>
      <vt:lpstr>Entry requirements</vt:lpstr>
      <vt:lpstr>Compare the modules on offer</vt:lpstr>
      <vt:lpstr>Assessment style</vt:lpstr>
      <vt:lpstr>Other things you may consider</vt:lpstr>
      <vt:lpstr>When you’re ready to start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Alison Wilson</cp:lastModifiedBy>
  <cp:revision>72</cp:revision>
  <dcterms:created xsi:type="dcterms:W3CDTF">2023-04-06T14:39:25Z</dcterms:created>
  <dcterms:modified xsi:type="dcterms:W3CDTF">2023-06-06T08:09:55Z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0x010100C381F6A045358D469B73B1B384031B88</vt:lpwstr>
  </property>
</Properties>
</file>