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eg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2" r:id="rId6"/>
    <p:sldId id="284" r:id="rId7"/>
    <p:sldId id="285" r:id="rId8"/>
    <p:sldId id="281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5A11"/>
    <a:srgbClr val="4565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891173-84F7-4B64-D42B-B51826AEB223}" v="167" dt="2026-06-17T08:47:36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Forestiero" userId="S::s.forestiero@hautlieu.sch.je::eb7f3cca-f2fc-44e4-b7f7-29e3a978d35d" providerId="AD" clId="Web-{E7891173-84F7-4B64-D42B-B51826AEB223}"/>
    <pc:docChg chg="addSld modSld">
      <pc:chgData name="Simon Forestiero" userId="S::s.forestiero@hautlieu.sch.je::eb7f3cca-f2fc-44e4-b7f7-29e3a978d35d" providerId="AD" clId="Web-{E7891173-84F7-4B64-D42B-B51826AEB223}" dt="2026-06-17T08:47:33.530" v="140" actId="20577"/>
      <pc:docMkLst>
        <pc:docMk/>
      </pc:docMkLst>
      <pc:sldChg chg="modSp">
        <pc:chgData name="Simon Forestiero" userId="S::s.forestiero@hautlieu.sch.je::eb7f3cca-f2fc-44e4-b7f7-29e3a978d35d" providerId="AD" clId="Web-{E7891173-84F7-4B64-D42B-B51826AEB223}" dt="2026-06-17T08:31:49.833" v="85" actId="20577"/>
        <pc:sldMkLst>
          <pc:docMk/>
          <pc:sldMk cId="1064471714" sldId="256"/>
        </pc:sldMkLst>
        <pc:spChg chg="mod">
          <ac:chgData name="Simon Forestiero" userId="S::s.forestiero@hautlieu.sch.je::eb7f3cca-f2fc-44e4-b7f7-29e3a978d35d" providerId="AD" clId="Web-{E7891173-84F7-4B64-D42B-B51826AEB223}" dt="2026-06-17T08:31:49.833" v="85" actId="20577"/>
          <ac:spMkLst>
            <pc:docMk/>
            <pc:sldMk cId="1064471714" sldId="256"/>
            <ac:spMk id="9" creationId="{5B16036B-2223-9C80-141A-B25E3E60F6A3}"/>
          </ac:spMkLst>
        </pc:spChg>
        <pc:spChg chg="mod">
          <ac:chgData name="Simon Forestiero" userId="S::s.forestiero@hautlieu.sch.je::eb7f3cca-f2fc-44e4-b7f7-29e3a978d35d" providerId="AD" clId="Web-{E7891173-84F7-4B64-D42B-B51826AEB223}" dt="2026-06-17T08:28:46.090" v="0" actId="1076"/>
          <ac:spMkLst>
            <pc:docMk/>
            <pc:sldMk cId="1064471714" sldId="256"/>
            <ac:spMk id="14" creationId="{D372FB6B-A9A7-AEC4-AB20-BCAC0C08D3E1}"/>
          </ac:spMkLst>
        </pc:spChg>
      </pc:sldChg>
      <pc:sldChg chg="modSp">
        <pc:chgData name="Simon Forestiero" userId="S::s.forestiero@hautlieu.sch.je::eb7f3cca-f2fc-44e4-b7f7-29e3a978d35d" providerId="AD" clId="Web-{E7891173-84F7-4B64-D42B-B51826AEB223}" dt="2026-06-17T08:30:43.517" v="81" actId="20577"/>
        <pc:sldMkLst>
          <pc:docMk/>
          <pc:sldMk cId="1506923620" sldId="281"/>
        </pc:sldMkLst>
        <pc:spChg chg="mod">
          <ac:chgData name="Simon Forestiero" userId="S::s.forestiero@hautlieu.sch.je::eb7f3cca-f2fc-44e4-b7f7-29e3a978d35d" providerId="AD" clId="Web-{E7891173-84F7-4B64-D42B-B51826AEB223}" dt="2026-06-17T08:30:43.517" v="81" actId="20577"/>
          <ac:spMkLst>
            <pc:docMk/>
            <pc:sldMk cId="1506923620" sldId="281"/>
            <ac:spMk id="2" creationId="{F8444E5D-3000-2B8D-DEC6-DC44A285B945}"/>
          </ac:spMkLst>
        </pc:spChg>
      </pc:sldChg>
      <pc:sldChg chg="modSp">
        <pc:chgData name="Simon Forestiero" userId="S::s.forestiero@hautlieu.sch.je::eb7f3cca-f2fc-44e4-b7f7-29e3a978d35d" providerId="AD" clId="Web-{E7891173-84F7-4B64-D42B-B51826AEB223}" dt="2026-06-17T08:30:47.783" v="82" actId="20577"/>
        <pc:sldMkLst>
          <pc:docMk/>
          <pc:sldMk cId="3258153755" sldId="283"/>
        </pc:sldMkLst>
        <pc:spChg chg="mod">
          <ac:chgData name="Simon Forestiero" userId="S::s.forestiero@hautlieu.sch.je::eb7f3cca-f2fc-44e4-b7f7-29e3a978d35d" providerId="AD" clId="Web-{E7891173-84F7-4B64-D42B-B51826AEB223}" dt="2026-06-17T08:30:47.783" v="82" actId="20577"/>
          <ac:spMkLst>
            <pc:docMk/>
            <pc:sldMk cId="3258153755" sldId="283"/>
            <ac:spMk id="2" creationId="{570117B1-1316-4B92-148A-86FCD1D72B9A}"/>
          </ac:spMkLst>
        </pc:spChg>
      </pc:sldChg>
      <pc:sldChg chg="addSp delSp modSp">
        <pc:chgData name="Simon Forestiero" userId="S::s.forestiero@hautlieu.sch.je::eb7f3cca-f2fc-44e4-b7f7-29e3a978d35d" providerId="AD" clId="Web-{E7891173-84F7-4B64-D42B-B51826AEB223}" dt="2026-06-17T08:47:33.530" v="140" actId="20577"/>
        <pc:sldMkLst>
          <pc:docMk/>
          <pc:sldMk cId="432192888" sldId="284"/>
        </pc:sldMkLst>
        <pc:spChg chg="mod">
          <ac:chgData name="Simon Forestiero" userId="S::s.forestiero@hautlieu.sch.je::eb7f3cca-f2fc-44e4-b7f7-29e3a978d35d" providerId="AD" clId="Web-{E7891173-84F7-4B64-D42B-B51826AEB223}" dt="2026-06-17T08:47:33.530" v="140" actId="20577"/>
          <ac:spMkLst>
            <pc:docMk/>
            <pc:sldMk cId="432192888" sldId="284"/>
            <ac:spMk id="3" creationId="{B1770EE8-BAD6-6A24-005F-1F5596F55110}"/>
          </ac:spMkLst>
        </pc:spChg>
        <pc:spChg chg="mod">
          <ac:chgData name="Simon Forestiero" userId="S::s.forestiero@hautlieu.sch.je::eb7f3cca-f2fc-44e4-b7f7-29e3a978d35d" providerId="AD" clId="Web-{E7891173-84F7-4B64-D42B-B51826AEB223}" dt="2026-06-17T08:30:35.251" v="78" actId="20577"/>
          <ac:spMkLst>
            <pc:docMk/>
            <pc:sldMk cId="432192888" sldId="284"/>
            <ac:spMk id="6" creationId="{CD401E61-327D-1BC7-F378-9367B1B4FEC2}"/>
          </ac:spMkLst>
        </pc:spChg>
        <pc:picChg chg="add del mod">
          <ac:chgData name="Simon Forestiero" userId="S::s.forestiero@hautlieu.sch.je::eb7f3cca-f2fc-44e4-b7f7-29e3a978d35d" providerId="AD" clId="Web-{E7891173-84F7-4B64-D42B-B51826AEB223}" dt="2026-06-17T08:36:00.812" v="88"/>
          <ac:picMkLst>
            <pc:docMk/>
            <pc:sldMk cId="432192888" sldId="284"/>
            <ac:picMk id="2" creationId="{0EF8C5B8-88C6-4A45-C16F-C5A4704834BD}"/>
          </ac:picMkLst>
        </pc:picChg>
        <pc:picChg chg="add del mod">
          <ac:chgData name="Simon Forestiero" userId="S::s.forestiero@hautlieu.sch.je::eb7f3cca-f2fc-44e4-b7f7-29e3a978d35d" providerId="AD" clId="Web-{E7891173-84F7-4B64-D42B-B51826AEB223}" dt="2026-06-17T08:36:31.251" v="91"/>
          <ac:picMkLst>
            <pc:docMk/>
            <pc:sldMk cId="432192888" sldId="284"/>
            <ac:picMk id="7" creationId="{EB80E680-6A3B-0E0C-7893-244F1E2D5FA9}"/>
          </ac:picMkLst>
        </pc:picChg>
        <pc:picChg chg="add del mod modCrop">
          <ac:chgData name="Simon Forestiero" userId="S::s.forestiero@hautlieu.sch.je::eb7f3cca-f2fc-44e4-b7f7-29e3a978d35d" providerId="AD" clId="Web-{E7891173-84F7-4B64-D42B-B51826AEB223}" dt="2026-06-17T08:38:03.396" v="107"/>
          <ac:picMkLst>
            <pc:docMk/>
            <pc:sldMk cId="432192888" sldId="284"/>
            <ac:picMk id="28" creationId="{22479EEA-1417-45E9-2198-C61393BCEF79}"/>
          </ac:picMkLst>
        </pc:picChg>
        <pc:picChg chg="add mod">
          <ac:chgData name="Simon Forestiero" userId="S::s.forestiero@hautlieu.sch.je::eb7f3cca-f2fc-44e4-b7f7-29e3a978d35d" providerId="AD" clId="Web-{E7891173-84F7-4B64-D42B-B51826AEB223}" dt="2026-06-17T08:38:48.476" v="114" actId="1076"/>
          <ac:picMkLst>
            <pc:docMk/>
            <pc:sldMk cId="432192888" sldId="284"/>
            <ac:picMk id="29" creationId="{30AA85DA-EA16-A5CF-CF79-E440D1EC921B}"/>
          </ac:picMkLst>
        </pc:picChg>
        <pc:picChg chg="del">
          <ac:chgData name="Simon Forestiero" userId="S::s.forestiero@hautlieu.sch.je::eb7f3cca-f2fc-44e4-b7f7-29e3a978d35d" providerId="AD" clId="Web-{E7891173-84F7-4B64-D42B-B51826AEB223}" dt="2026-06-17T08:29:19.076" v="2"/>
          <ac:picMkLst>
            <pc:docMk/>
            <pc:sldMk cId="432192888" sldId="284"/>
            <ac:picMk id="49" creationId="{15FF6DD7-0987-DFB7-BDBE-F3BD652A78D8}"/>
          </ac:picMkLst>
        </pc:picChg>
      </pc:sldChg>
      <pc:sldChg chg="modSp add replId">
        <pc:chgData name="Simon Forestiero" userId="S::s.forestiero@hautlieu.sch.je::eb7f3cca-f2fc-44e4-b7f7-29e3a978d35d" providerId="AD" clId="Web-{E7891173-84F7-4B64-D42B-B51826AEB223}" dt="2026-06-17T08:30:39.455" v="79" actId="20577"/>
        <pc:sldMkLst>
          <pc:docMk/>
          <pc:sldMk cId="1202441724" sldId="285"/>
        </pc:sldMkLst>
        <pc:spChg chg="mod">
          <ac:chgData name="Simon Forestiero" userId="S::s.forestiero@hautlieu.sch.je::eb7f3cca-f2fc-44e4-b7f7-29e3a978d35d" providerId="AD" clId="Web-{E7891173-84F7-4B64-D42B-B51826AEB223}" dt="2026-06-17T08:30:39.455" v="79" actId="20577"/>
          <ac:spMkLst>
            <pc:docMk/>
            <pc:sldMk cId="1202441724" sldId="285"/>
            <ac:spMk id="6" creationId="{8022E9B4-0ACC-DC9C-ADDB-00B5EDB1038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291B8-E465-9293-23C5-99DEF0746C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3E4822-1A1B-1D23-6D8F-EAF2ABE90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50253-EE42-7C95-C884-3A5A9ECC7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23CD7-F20B-79EC-0BBC-691094A06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46515-E82F-F75D-A1EF-31C68FFF4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016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A022E-79E0-05CB-0878-727D7048A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31B4E-22EE-D20B-39DA-94574400D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E177D-F136-0451-BADD-3C85E4802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622CA-A1FB-884F-3448-6EA3AE196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EAD79-FC2A-86CB-26B8-3978518CF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28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F98633-F508-74F0-AD34-18D7EDE829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C52747-DC07-4D1B-C872-E9F036768F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7BAEA-EEAF-E3CB-1AF3-2CF9D2AB6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DCF89-EC1E-2632-22B0-7318FEEBA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927CA-C88F-59EA-0145-52A76B3A2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46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CB69C-220A-E42C-1FB2-4F77D7914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CF15-71F2-6224-7BE4-9F37DFE98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4A4CC-A48D-8018-5E34-C23BC06D1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E91BE-C04A-786A-4927-CDAD6B93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FB918-B7ED-FAB0-433E-25DB7ED4F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889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CDD7D-465D-F00B-EAEB-C13653776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BF2DA-A2B2-E816-B168-C5DD0C63A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E72F5-5A91-6102-D120-52E559D09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A76E4-05AF-B19A-1A8D-0A43E1B31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F25B2-7708-6ED1-CD31-0794576B7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787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AE7CE-CB2C-D8A8-6D0A-B34DEBF28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CEDED-AE52-B23F-8390-E641560216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FB2D0-465F-3689-6EB7-7348360B5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B0B43-0470-BDC2-312D-8AFF57675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44A54-449A-11E6-E71B-1F8364FEF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E5FB6-ABE8-3336-6D7F-563FF8A02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966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2C07-8CC5-C469-333F-2F8A2F9CC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2196D-04BB-EE2B-C1EC-89FAAAAFA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890181-F104-EAFA-D0AD-62B01EE43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F2C3E-2F06-9AB0-8DF8-12C7BF509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F37FC0-6647-9D97-F4FB-74C343C59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54D93B-35CF-A4C6-4FCC-C423A5585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E4D463-EAEA-9FA5-3E07-3A057C6F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596993-0705-9CD2-8F82-1D9AEE783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86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D357-968A-C3A2-14FF-F46758F00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6599D3-09F7-3BFB-2E63-790A6A6EB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0580AB-0669-1568-B7AC-6A2F054EC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F92490-E1BD-5BB1-8BAE-17C73BB5A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1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B4E23C-3028-64B4-D9A2-446B35146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24FFD-7EC0-AD8C-DFB7-A1AE2E5CF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7DE93F-4E42-B1CB-3179-AD567ED7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062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9EA5-13DF-7E3D-AA01-C3AF0F7C5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2455C-5C78-D951-082A-AE98059C1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C00D1-891B-CDED-FD95-0580F10C2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D5AE2-7BE4-547E-6A54-A672F7E8F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C01B77-672A-6DED-0431-90BA614AA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8D4D1-4096-1BF6-0790-8DC2C1A05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9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0F327-7D66-6515-E1DD-A9A62F525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0A4105-A5CC-2E6A-5120-1FF8A57F52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23236-1516-C1FA-4AE0-49552BC6F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3EF8B-D971-CD0D-0145-B7710E402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35999-73EA-E919-C1A8-CB616B3CF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DEC14-F165-7157-34C6-E40240521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29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6CEA10-F073-28FB-5B80-E388E85F6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16DD5-DC49-C191-A997-A2EE26C6F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38E9B-2CDF-F052-B0E8-A5BEE67704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42730-A884-4BB6-A5BF-DB49EA07E4DE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7F554-574F-2494-EB04-CBEB141B01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26D7B-AE3D-2C64-573C-FDB66D92D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E8EA2-A3F2-43B0-8DF2-5EC2DCE56E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7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s://youtu.be/ux3EI3WLbaA?si=jzekICKZMSgH-6vB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rchitectsjournal.co.uk/buildings/alison-brooks-architects-completes-house-tailored-around-art-collection" TargetMode="External"/><Relationship Id="rId5" Type="http://schemas.openxmlformats.org/officeDocument/2006/relationships/hyperlink" Target="https://www.channel4.com/programmes/grand-designs-house-of-the-year/on-demand/71169-001" TargetMode="External"/><Relationship Id="rId4" Type="http://schemas.openxmlformats.org/officeDocument/2006/relationships/hyperlink" Target="https://www.horizon.je/architectur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08966DCA-C72D-6324-3CA9-9BEEF94E0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95935" cy="1267425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43A7C58C-B121-D249-6C33-AA3E18F3E2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6146" y="0"/>
            <a:ext cx="1265853" cy="126585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91E8862-7B5C-2996-76F6-E2DF0484EDA1}"/>
              </a:ext>
            </a:extLst>
          </p:cNvPr>
          <p:cNvSpPr txBox="1"/>
          <p:nvPr/>
        </p:nvSpPr>
        <p:spPr>
          <a:xfrm>
            <a:off x="4957459" y="-93309"/>
            <a:ext cx="58194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latin typeface="Aptos Black" panose="020F0502020204030204" pitchFamily="34" charset="0"/>
              </a:rPr>
              <a:t>INCOMING YEAR 12</a:t>
            </a:r>
          </a:p>
          <a:p>
            <a:pPr algn="ctr"/>
            <a:r>
              <a:rPr lang="en-US" sz="4800" dirty="0">
                <a:latin typeface="Aptos Black" panose="020F0502020204030204" pitchFamily="34" charset="0"/>
              </a:rPr>
              <a:t>SUMMER TASK</a:t>
            </a:r>
            <a:endParaRPr lang="en-GB" sz="4800" dirty="0">
              <a:latin typeface="Aptos Black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16036B-2223-9C80-141A-B25E3E60F6A3}"/>
              </a:ext>
            </a:extLst>
          </p:cNvPr>
          <p:cNvSpPr txBox="1"/>
          <p:nvPr/>
        </p:nvSpPr>
        <p:spPr>
          <a:xfrm>
            <a:off x="661600" y="1341315"/>
            <a:ext cx="11334460" cy="50475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ptos" panose="020B0004020202020204" pitchFamily="34" charset="0"/>
              </a:rPr>
              <a:t>Buy yourself a small A5 </a:t>
            </a:r>
            <a:r>
              <a:rPr lang="en-GB" sz="1400" b="1" dirty="0">
                <a:latin typeface="Aptos" panose="020B0004020202020204" pitchFamily="34" charset="0"/>
              </a:rPr>
              <a:t>sketchbook</a:t>
            </a:r>
            <a:r>
              <a:rPr lang="en-GB" sz="1400" dirty="0">
                <a:latin typeface="Aptos" panose="020B0004020202020204" pitchFamily="34" charset="0"/>
              </a:rPr>
              <a:t> and </a:t>
            </a:r>
            <a:r>
              <a:rPr lang="en-GB" sz="1400" b="1" dirty="0">
                <a:latin typeface="Aptos" panose="020B0004020202020204" pitchFamily="34" charset="0"/>
              </a:rPr>
              <a:t>create some sketches in it of buildings </a:t>
            </a:r>
            <a:r>
              <a:rPr lang="en-GB" sz="1400" b="1" i="1" dirty="0">
                <a:latin typeface="Aptos" panose="020B0004020202020204" pitchFamily="34" charset="0"/>
              </a:rPr>
              <a:t>(or bits of buildings) </a:t>
            </a:r>
            <a:r>
              <a:rPr lang="en-GB" sz="1400" dirty="0">
                <a:latin typeface="Aptos" panose="020B0004020202020204" pitchFamily="34" charset="0"/>
              </a:rPr>
              <a:t>you </a:t>
            </a:r>
            <a:r>
              <a:rPr lang="en-GB" sz="1400" b="1" dirty="0">
                <a:latin typeface="Aptos" panose="020B0004020202020204" pitchFamily="34" charset="0"/>
              </a:rPr>
              <a:t>like, </a:t>
            </a:r>
            <a:r>
              <a:rPr lang="en-GB" sz="1400" dirty="0">
                <a:latin typeface="Aptos" panose="020B0004020202020204" pitchFamily="34" charset="0"/>
              </a:rPr>
              <a:t>find </a:t>
            </a:r>
            <a:r>
              <a:rPr lang="en-GB" sz="1400" b="1" dirty="0">
                <a:latin typeface="Aptos" panose="020B0004020202020204" pitchFamily="34" charset="0"/>
              </a:rPr>
              <a:t>interesting </a:t>
            </a:r>
            <a:r>
              <a:rPr lang="en-GB" sz="1400" dirty="0">
                <a:latin typeface="Aptos" panose="020B0004020202020204" pitchFamily="34" charset="0"/>
              </a:rPr>
              <a:t>or </a:t>
            </a:r>
            <a:r>
              <a:rPr lang="en-GB" sz="1400" b="1" dirty="0">
                <a:latin typeface="Aptos" panose="020B0004020202020204" pitchFamily="34" charset="0"/>
              </a:rPr>
              <a:t>inspire </a:t>
            </a:r>
            <a:r>
              <a:rPr lang="en-GB" sz="1400" dirty="0">
                <a:latin typeface="Aptos" panose="020B0004020202020204" pitchFamily="34" charset="0"/>
              </a:rPr>
              <a:t>you </a:t>
            </a:r>
            <a:br>
              <a:rPr lang="en-GB" sz="1400" dirty="0">
                <a:latin typeface="Aptos" panose="020B0004020202020204" pitchFamily="34" charset="0"/>
              </a:rPr>
            </a:br>
            <a:r>
              <a:rPr lang="en-GB" sz="1400" i="1" dirty="0">
                <a:latin typeface="Aptos" panose="020B0004020202020204" pitchFamily="34" charset="0"/>
              </a:rPr>
              <a:t>(preferably from life, being there sat outside, rather than from photos).</a:t>
            </a:r>
          </a:p>
          <a:p>
            <a:endParaRPr lang="en-GB" sz="1400" b="1" dirty="0">
              <a:latin typeface="Aptos" panose="020B0004020202020204" pitchFamily="34" charset="0"/>
            </a:endParaRPr>
          </a:p>
          <a:p>
            <a:r>
              <a:rPr lang="en-GB" sz="1400" dirty="0">
                <a:latin typeface="Aptos" panose="020B0004020202020204" pitchFamily="34" charset="0"/>
              </a:rPr>
              <a:t>Research the term ‘</a:t>
            </a:r>
            <a:r>
              <a:rPr lang="en-GB" sz="1400" b="1" dirty="0">
                <a:latin typeface="Aptos" panose="020B0004020202020204" pitchFamily="34" charset="0"/>
              </a:rPr>
              <a:t>architectural precedent’ </a:t>
            </a:r>
            <a:r>
              <a:rPr lang="en-GB" sz="1400" dirty="0">
                <a:latin typeface="Aptos" panose="020B0004020202020204" pitchFamily="34" charset="0"/>
              </a:rPr>
              <a:t>and write about your understanding of it (</a:t>
            </a:r>
            <a:r>
              <a:rPr lang="en-GB" sz="1400" b="1" dirty="0">
                <a:latin typeface="Aptos" panose="020B0004020202020204" pitchFamily="34" charset="0"/>
              </a:rPr>
              <a:t>slide 2</a:t>
            </a:r>
            <a:r>
              <a:rPr lang="en-GB" sz="1400" dirty="0">
                <a:latin typeface="Aptos" panose="020B0004020202020204" pitchFamily="34" charset="0"/>
              </a:rPr>
              <a:t>)</a:t>
            </a:r>
          </a:p>
          <a:p>
            <a:endParaRPr lang="en-GB" sz="1400" b="1" dirty="0">
              <a:latin typeface="Aptos" panose="020B0004020202020204" pitchFamily="34" charset="0"/>
            </a:endParaRPr>
          </a:p>
          <a:p>
            <a:r>
              <a:rPr lang="en-GB" sz="1400" dirty="0">
                <a:latin typeface="Aptos" panose="020B0004020202020204" pitchFamily="34" charset="0"/>
              </a:rPr>
              <a:t>Read through the assessment criteria (on </a:t>
            </a:r>
            <a:r>
              <a:rPr lang="en-GB" sz="1400" b="1" dirty="0">
                <a:latin typeface="Aptos" panose="020B0004020202020204" pitchFamily="34" charset="0"/>
              </a:rPr>
              <a:t>slide 3</a:t>
            </a:r>
            <a:r>
              <a:rPr lang="en-GB" sz="1400" dirty="0">
                <a:latin typeface="Aptos" panose="020B0004020202020204" pitchFamily="34" charset="0"/>
              </a:rPr>
              <a:t>)</a:t>
            </a:r>
          </a:p>
          <a:p>
            <a:endParaRPr lang="en-GB" sz="1400" dirty="0">
              <a:latin typeface="Aptos" panose="020B0004020202020204" pitchFamily="34" charset="0"/>
            </a:endParaRPr>
          </a:p>
          <a:p>
            <a:r>
              <a:rPr lang="en-GB" sz="1400" dirty="0">
                <a:latin typeface="Aptos"/>
              </a:rPr>
              <a:t>Have a look through this webpage : </a:t>
            </a:r>
            <a:r>
              <a:rPr lang="en-GB" sz="1100" dirty="0">
                <a:latin typeface="Aptos"/>
                <a:hlinkClick r:id="rId4"/>
              </a:rPr>
              <a:t>https://www.horizon.je/architecture/</a:t>
            </a:r>
            <a:r>
              <a:rPr lang="en-GB" sz="1100" dirty="0">
                <a:latin typeface="Aptos"/>
              </a:rPr>
              <a:t> </a:t>
            </a:r>
            <a:r>
              <a:rPr lang="en-GB" sz="1400" dirty="0">
                <a:latin typeface="Aptos"/>
              </a:rPr>
              <a:t>and do further research on the </a:t>
            </a:r>
            <a:r>
              <a:rPr lang="en-GB" sz="1400" b="1" dirty="0">
                <a:latin typeface="Aptos"/>
              </a:rPr>
              <a:t>Horizon apartments in Jersey </a:t>
            </a:r>
            <a:r>
              <a:rPr lang="en-GB" sz="1400" dirty="0">
                <a:latin typeface="Aptos"/>
              </a:rPr>
              <a:t>and work up through the grades’ criteria (from E-A*), completing the boxes on </a:t>
            </a:r>
            <a:r>
              <a:rPr lang="en-GB" sz="1400" b="1">
                <a:latin typeface="Aptos"/>
              </a:rPr>
              <a:t>slide 4</a:t>
            </a:r>
            <a:endParaRPr lang="en-GB" sz="1400" b="1">
              <a:latin typeface="Aptos" panose="020B0004020202020204" pitchFamily="34" charset="0"/>
            </a:endParaRPr>
          </a:p>
          <a:p>
            <a:endParaRPr lang="en-GB" sz="1400" b="1" dirty="0">
              <a:latin typeface="Aptos" panose="020B0004020202020204" pitchFamily="34" charset="0"/>
            </a:endParaRPr>
          </a:p>
          <a:p>
            <a:r>
              <a:rPr lang="en-GB" sz="1400" b="1" dirty="0">
                <a:latin typeface="Aptos" panose="020B0004020202020204" pitchFamily="34" charset="0"/>
              </a:rPr>
              <a:t>Watch the Channel 4 video</a:t>
            </a:r>
            <a:r>
              <a:rPr lang="en-GB" sz="1400" dirty="0">
                <a:latin typeface="Aptos" panose="020B0004020202020204" pitchFamily="34" charset="0"/>
              </a:rPr>
              <a:t> on “Hill House” by Alison Brooks Architect </a:t>
            </a:r>
            <a:r>
              <a:rPr lang="en-GB" sz="1400" i="1" dirty="0">
                <a:latin typeface="Aptos" panose="020B0004020202020204" pitchFamily="34" charset="0"/>
              </a:rPr>
              <a:t>(</a:t>
            </a:r>
            <a:r>
              <a:rPr lang="en-GB" sz="1400" b="0" i="1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from 34m 51secs)…</a:t>
            </a:r>
          </a:p>
          <a:p>
            <a:r>
              <a:rPr lang="en-GB" sz="14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  <a:r>
              <a:rPr lang="en-GB" sz="1100" b="0" i="0" u="none" strike="noStrike" baseline="0" dirty="0">
                <a:solidFill>
                  <a:srgbClr val="0462C1"/>
                </a:solidFill>
                <a:latin typeface="Aptos" panose="020B0004020202020204" pitchFamily="34" charset="0"/>
                <a:hlinkClick r:id="rId5"/>
              </a:rPr>
              <a:t>https://www.channel4.com/programmes/grand-designs-house-of-the-year/on-demand/71169-001</a:t>
            </a:r>
            <a:endParaRPr lang="en-GB" sz="1100" b="0" i="0" u="none" strike="noStrike" baseline="0" dirty="0">
              <a:solidFill>
                <a:srgbClr val="0462C1"/>
              </a:solidFill>
              <a:latin typeface="Aptos" panose="020B0004020202020204" pitchFamily="34" charset="0"/>
            </a:endParaRPr>
          </a:p>
          <a:p>
            <a:r>
              <a:rPr lang="en-US" sz="1400" dirty="0">
                <a:latin typeface="Aptos" panose="020B0004020202020204" pitchFamily="34" charset="0"/>
              </a:rPr>
              <a:t>…and </a:t>
            </a:r>
            <a:r>
              <a:rPr lang="en-US" sz="1400" b="1" dirty="0">
                <a:latin typeface="Aptos" panose="020B0004020202020204" pitchFamily="34" charset="0"/>
              </a:rPr>
              <a:t>read this AJ article </a:t>
            </a:r>
            <a:r>
              <a:rPr lang="en-US" sz="1400" dirty="0">
                <a:latin typeface="Aptos" panose="020B0004020202020204" pitchFamily="34" charset="0"/>
              </a:rPr>
              <a:t>: </a:t>
            </a:r>
            <a:r>
              <a:rPr lang="en-US" sz="1100" dirty="0">
                <a:latin typeface="Aptos" panose="020B0004020202020204" pitchFamily="34" charset="0"/>
                <a:hlinkClick r:id="rId6"/>
              </a:rPr>
              <a:t>https://www.architectsjournal.co.uk/buildings/alison-brooks-architects-completes-house-tailored-around-art-collection</a:t>
            </a:r>
            <a:r>
              <a:rPr lang="en-US" sz="1100" dirty="0">
                <a:latin typeface="Aptos" panose="020B0004020202020204" pitchFamily="34" charset="0"/>
              </a:rPr>
              <a:t> </a:t>
            </a:r>
            <a:br>
              <a:rPr lang="en-US" sz="1100" dirty="0">
                <a:latin typeface="Aptos" panose="020B0004020202020204" pitchFamily="34" charset="0"/>
              </a:rPr>
            </a:br>
            <a:r>
              <a:rPr lang="en-US" sz="1400" dirty="0">
                <a:latin typeface="Aptos" panose="020B0004020202020204" pitchFamily="34" charset="0"/>
              </a:rPr>
              <a:t>, then </a:t>
            </a:r>
            <a:r>
              <a:rPr lang="en-US" sz="1400" b="1" dirty="0">
                <a:latin typeface="Aptos" panose="020B0004020202020204" pitchFamily="34" charset="0"/>
              </a:rPr>
              <a:t>repeat the write up for Hill House on slide 5</a:t>
            </a:r>
            <a:br>
              <a:rPr lang="en-US" sz="1400" dirty="0">
                <a:latin typeface="Aptos" panose="020B0004020202020204" pitchFamily="34" charset="0"/>
              </a:rPr>
            </a:br>
            <a:endParaRPr lang="en-US" sz="1400" dirty="0">
              <a:latin typeface="Aptos" panose="020B0004020202020204" pitchFamily="34" charset="0"/>
            </a:endParaRPr>
          </a:p>
          <a:p>
            <a:r>
              <a:rPr lang="en-GB" sz="1400" b="1" dirty="0">
                <a:latin typeface="Aptos"/>
              </a:rPr>
              <a:t>Watch </a:t>
            </a:r>
            <a:r>
              <a:rPr lang="en-GB" sz="1100" dirty="0">
                <a:latin typeface="Aptos"/>
                <a:hlinkClick r:id="rId7"/>
              </a:rPr>
              <a:t>https://youtu.be/ux3EI3WLbaA?si=jzekICKZMSgH-6vB</a:t>
            </a:r>
            <a:r>
              <a:rPr lang="en-GB" sz="1400" b="1">
                <a:latin typeface="Aptos"/>
              </a:rPr>
              <a:t> and repeat the write up for slide 6:</a:t>
            </a:r>
            <a:br>
              <a:rPr lang="en-GB" sz="1400" b="1" dirty="0">
                <a:latin typeface="Aptos" panose="020B0004020202020204" pitchFamily="34" charset="0"/>
              </a:rPr>
            </a:br>
            <a:endParaRPr lang="en-GB" sz="1400" b="1" dirty="0">
              <a:latin typeface="Aptos" panose="020B0004020202020204" pitchFamily="34" charset="0"/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ptos"/>
              </a:rPr>
              <a:t>Layout your research with carefully communicated words and pictures on the </a:t>
            </a:r>
            <a:r>
              <a:rPr lang="en-US" sz="1400" dirty="0" err="1">
                <a:latin typeface="Aptos"/>
              </a:rPr>
              <a:t>Powerpoint</a:t>
            </a:r>
            <a:r>
              <a:rPr lang="en-US" sz="1400" dirty="0">
                <a:solidFill>
                  <a:srgbClr val="C00000"/>
                </a:solidFill>
                <a:latin typeface="Aptos"/>
              </a:rPr>
              <a:t>*</a:t>
            </a:r>
            <a:r>
              <a:rPr lang="en-US" sz="1400" dirty="0">
                <a:latin typeface="Aptos"/>
              </a:rPr>
              <a:t>. </a:t>
            </a:r>
            <a:r>
              <a:rPr lang="en-US" sz="1400" i="1" dirty="0">
                <a:latin typeface="Aptos"/>
              </a:rPr>
              <a:t>(‘Duplicate slides’ if needed)</a:t>
            </a:r>
            <a:endParaRPr lang="en-US" sz="1400" dirty="0">
              <a:latin typeface="Aptos"/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ptos" panose="020B0004020202020204" pitchFamily="34" charset="0"/>
              </a:rPr>
              <a:t>use </a:t>
            </a:r>
            <a:r>
              <a:rPr lang="en-US" sz="1400" b="1" dirty="0">
                <a:latin typeface="Aptos" panose="020B0004020202020204" pitchFamily="34" charset="0"/>
              </a:rPr>
              <a:t>titles </a:t>
            </a:r>
            <a:r>
              <a:rPr lang="en-US" sz="1400" dirty="0">
                <a:latin typeface="Aptos" panose="020B0004020202020204" pitchFamily="34" charset="0"/>
              </a:rPr>
              <a:t>and subtitles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ptos" panose="020B0004020202020204" pitchFamily="34" charset="0"/>
              </a:rPr>
              <a:t>double- (and triple-) check your spelling, punctuation and grammar (</a:t>
            </a:r>
            <a:r>
              <a:rPr lang="en-US" sz="1400" b="1" dirty="0">
                <a:latin typeface="Aptos" panose="020B0004020202020204" pitchFamily="34" charset="0"/>
              </a:rPr>
              <a:t>SPAG</a:t>
            </a:r>
            <a:r>
              <a:rPr lang="en-US" sz="1400" dirty="0">
                <a:latin typeface="Aptos" panose="020B0004020202020204" pitchFamily="34" charset="0"/>
              </a:rPr>
              <a:t>)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ptos" panose="020B0004020202020204" pitchFamily="34" charset="0"/>
              </a:rPr>
              <a:t>use </a:t>
            </a:r>
            <a:r>
              <a:rPr lang="en-US" sz="1400" b="1" dirty="0">
                <a:latin typeface="Aptos" panose="020B0004020202020204" pitchFamily="34" charset="0"/>
              </a:rPr>
              <a:t>images and diagrams </a:t>
            </a:r>
            <a:r>
              <a:rPr lang="en-US" sz="1400" dirty="0">
                <a:latin typeface="Aptos" panose="020B0004020202020204" pitchFamily="34" charset="0"/>
              </a:rPr>
              <a:t>to illustrate your points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Aptos"/>
              </a:rPr>
              <a:t>Reference the sources </a:t>
            </a:r>
            <a:r>
              <a:rPr lang="en-US" sz="1400" dirty="0">
                <a:latin typeface="Aptos"/>
              </a:rPr>
              <a:t>any information your find elsewhere (online, in books, magazines or using AI), but also add </a:t>
            </a:r>
            <a:r>
              <a:rPr lang="en-US" sz="1400" b="1" u="sng" dirty="0">
                <a:latin typeface="Aptos"/>
              </a:rPr>
              <a:t>your own understanding of what you’ve found</a:t>
            </a:r>
            <a:r>
              <a:rPr lang="en-US" sz="1400" b="1" dirty="0">
                <a:latin typeface="Aptos"/>
              </a:rPr>
              <a:t>.</a:t>
            </a:r>
            <a:endParaRPr lang="en-US" sz="1400" i="1" dirty="0">
              <a:latin typeface="Apto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DE7A82-C211-3D72-982F-5664BBC800F7}"/>
              </a:ext>
            </a:extLst>
          </p:cNvPr>
          <p:cNvSpPr txBox="1"/>
          <p:nvPr/>
        </p:nvSpPr>
        <p:spPr>
          <a:xfrm>
            <a:off x="2306938" y="6219574"/>
            <a:ext cx="36213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C00000"/>
                </a:solidFill>
                <a:latin typeface="Aptos" panose="020B0004020202020204" pitchFamily="34" charset="0"/>
              </a:rPr>
              <a:t>(due on your first day back after the summer break)</a:t>
            </a:r>
            <a:r>
              <a:rPr lang="en-US" sz="1600" b="1" dirty="0">
                <a:solidFill>
                  <a:srgbClr val="C00000"/>
                </a:solidFill>
                <a:latin typeface="Aptos" panose="020B0004020202020204" pitchFamily="34" charset="0"/>
              </a:rPr>
              <a:t>*</a:t>
            </a:r>
            <a:endParaRPr lang="en-GB" sz="1200" b="1" dirty="0">
              <a:solidFill>
                <a:srgbClr val="C00000"/>
              </a:solidFill>
              <a:latin typeface="Aptos" panose="020B00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72FB6B-A9A7-AEC4-AB20-BCAC0C08D3E1}"/>
              </a:ext>
            </a:extLst>
          </p:cNvPr>
          <p:cNvSpPr txBox="1"/>
          <p:nvPr/>
        </p:nvSpPr>
        <p:spPr>
          <a:xfrm>
            <a:off x="1275157" y="6524295"/>
            <a:ext cx="107792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>
                <a:solidFill>
                  <a:srgbClr val="C00000"/>
                </a:solidFill>
                <a:latin typeface="Aptos" panose="020B0004020202020204" pitchFamily="34" charset="0"/>
              </a:rPr>
              <a:t>*</a:t>
            </a:r>
            <a:r>
              <a:rPr lang="en-US" sz="1400" b="1" i="1" dirty="0">
                <a:solidFill>
                  <a:srgbClr val="C00000"/>
                </a:solidFill>
                <a:latin typeface="Aptos" panose="020B0004020202020204" pitchFamily="34" charset="0"/>
              </a:rPr>
              <a:t>(complete your work digitally and/or by hand, but bring a digital copy (pptx/ /scan on USB stick/ print-out on your first DEC lesson)</a:t>
            </a:r>
            <a:endParaRPr lang="en-GB" sz="1400" b="1" i="1" dirty="0">
              <a:solidFill>
                <a:srgbClr val="C00000"/>
              </a:solidFill>
              <a:latin typeface="Aptos" panose="020B00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0D08955-468B-F319-FDAA-9E0655D78B32}"/>
              </a:ext>
            </a:extLst>
          </p:cNvPr>
          <p:cNvSpPr txBox="1"/>
          <p:nvPr/>
        </p:nvSpPr>
        <p:spPr>
          <a:xfrm>
            <a:off x="195940" y="1311600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ptos Black" panose="020B0004020202020204" pitchFamily="34" charset="0"/>
              </a:rPr>
              <a:t>1.</a:t>
            </a:r>
            <a:endParaRPr lang="en-GB" dirty="0">
              <a:latin typeface="Aptos Black" panose="020B00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0101738-2128-07D8-2C05-356CBAE0405C}"/>
              </a:ext>
            </a:extLst>
          </p:cNvPr>
          <p:cNvSpPr txBox="1"/>
          <p:nvPr/>
        </p:nvSpPr>
        <p:spPr>
          <a:xfrm>
            <a:off x="195940" y="1880089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ptos Black" panose="020B0004020202020204" pitchFamily="34" charset="0"/>
              </a:rPr>
              <a:t>2.</a:t>
            </a:r>
            <a:endParaRPr lang="en-GB" dirty="0">
              <a:latin typeface="Aptos Black" panose="020B00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C48922-CA83-C67B-3EA7-558A2B3D657A}"/>
              </a:ext>
            </a:extLst>
          </p:cNvPr>
          <p:cNvSpPr txBox="1"/>
          <p:nvPr/>
        </p:nvSpPr>
        <p:spPr>
          <a:xfrm>
            <a:off x="195940" y="2306866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ptos Black" panose="020B0004020202020204" pitchFamily="34" charset="0"/>
              </a:rPr>
              <a:t>3.</a:t>
            </a:r>
            <a:endParaRPr lang="en-GB" dirty="0">
              <a:latin typeface="Aptos Black" panose="020B00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5EE670B-CE04-3916-B813-07518CF8860C}"/>
              </a:ext>
            </a:extLst>
          </p:cNvPr>
          <p:cNvSpPr txBox="1"/>
          <p:nvPr/>
        </p:nvSpPr>
        <p:spPr>
          <a:xfrm>
            <a:off x="195940" y="2740538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ptos Black" panose="020B0004020202020204" pitchFamily="34" charset="0"/>
              </a:rPr>
              <a:t>4.</a:t>
            </a:r>
            <a:endParaRPr lang="en-GB" dirty="0">
              <a:latin typeface="Aptos Black" panose="020B00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8797088-6433-9F8A-BDD5-EE730097C9F7}"/>
              </a:ext>
            </a:extLst>
          </p:cNvPr>
          <p:cNvSpPr txBox="1"/>
          <p:nvPr/>
        </p:nvSpPr>
        <p:spPr>
          <a:xfrm>
            <a:off x="195940" y="4450749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ptos Black" panose="020B0004020202020204" pitchFamily="34" charset="0"/>
              </a:rPr>
              <a:t>6.</a:t>
            </a:r>
            <a:endParaRPr lang="en-GB" dirty="0">
              <a:latin typeface="Aptos Black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242DFC-B201-5EC1-E633-89F7F31D2814}"/>
              </a:ext>
            </a:extLst>
          </p:cNvPr>
          <p:cNvSpPr txBox="1"/>
          <p:nvPr/>
        </p:nvSpPr>
        <p:spPr>
          <a:xfrm>
            <a:off x="195940" y="3370154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ptos Black" panose="020B0004020202020204" pitchFamily="34" charset="0"/>
              </a:rPr>
              <a:t>5.</a:t>
            </a:r>
            <a:endParaRPr lang="en-GB" dirty="0"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3A0033-504E-8A68-C397-4E8DF53F5004}"/>
              </a:ext>
            </a:extLst>
          </p:cNvPr>
          <p:cNvSpPr txBox="1"/>
          <p:nvPr/>
        </p:nvSpPr>
        <p:spPr>
          <a:xfrm>
            <a:off x="202820" y="4850858"/>
            <a:ext cx="1835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ptos Black" panose="020B0004020202020204" pitchFamily="34" charset="0"/>
              </a:rPr>
              <a:t>REMEMBER</a:t>
            </a:r>
            <a:endParaRPr lang="en-GB" dirty="0"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471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89C4468-8DEB-2BF0-D2A0-2DFCC9D6C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710123"/>
              </p:ext>
            </p:extLst>
          </p:nvPr>
        </p:nvGraphicFramePr>
        <p:xfrm>
          <a:off x="-9293" y="631623"/>
          <a:ext cx="8796088" cy="329565"/>
        </p:xfrm>
        <a:graphic>
          <a:graphicData uri="http://schemas.openxmlformats.org/drawingml/2006/table">
            <a:tbl>
              <a:tblPr/>
              <a:tblGrid>
                <a:gridCol w="1325137">
                  <a:extLst>
                    <a:ext uri="{9D8B030D-6E8A-4147-A177-3AD203B41FA5}">
                      <a16:colId xmlns:a16="http://schemas.microsoft.com/office/drawing/2014/main" val="1229240123"/>
                    </a:ext>
                  </a:extLst>
                </a:gridCol>
                <a:gridCol w="7470951">
                  <a:extLst>
                    <a:ext uri="{9D8B030D-6E8A-4147-A177-3AD203B41FA5}">
                      <a16:colId xmlns:a16="http://schemas.microsoft.com/office/drawing/2014/main" val="1797330615"/>
                    </a:ext>
                  </a:extLst>
                </a:gridCol>
              </a:tblGrid>
              <a:tr h="22288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8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L3 u3 c1.1(K)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 b="0" i="0" u="none" strike="noStrike" kern="1200" noProof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Analyse</a:t>
                      </a:r>
                      <a:r>
                        <a:rPr lang="en-US" sz="1800" b="0" i="0" u="none" strike="noStrike" kern="1200" noProof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 relevant architectural precedents (summer task)</a:t>
                      </a:r>
                    </a:p>
                  </a:txBody>
                  <a:tcPr marL="9525" marR="9525" marT="952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6825677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21131EEE-E560-A915-47D6-9C322F916511}"/>
              </a:ext>
            </a:extLst>
          </p:cNvPr>
          <p:cNvSpPr/>
          <p:nvPr/>
        </p:nvSpPr>
        <p:spPr>
          <a:xfrm>
            <a:off x="0" y="3285"/>
            <a:ext cx="12192000" cy="3454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E74CC195-E223-4133-03A9-9CA2D7AAD0AF}"/>
              </a:ext>
            </a:extLst>
          </p:cNvPr>
          <p:cNvSpPr txBox="1"/>
          <p:nvPr/>
        </p:nvSpPr>
        <p:spPr>
          <a:xfrm>
            <a:off x="2451" y="-2186"/>
            <a:ext cx="13523977" cy="36933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Gill Sans MT"/>
              </a:rPr>
              <a:t>DEC L3 : UNIT 3 - </a:t>
            </a:r>
            <a:r>
              <a:rPr lang="en-GB" sz="1800" b="1" dirty="0">
                <a:solidFill>
                  <a:schemeClr val="bg1"/>
                </a:solidFill>
                <a:latin typeface="Gill Sans MT" panose="020B0502020104020203" pitchFamily="34" charset="0"/>
              </a:rPr>
              <a:t>INVESTIGATE DESIGN, STRUCTURAL &amp; SERVICES</a:t>
            </a:r>
            <a:r>
              <a:rPr lang="en-GB" sz="1400" dirty="0">
                <a:solidFill>
                  <a:schemeClr val="bg1"/>
                </a:solidFill>
                <a:latin typeface="Gill Sans MT" panose="020B0502020104020203" pitchFamily="34" charset="0"/>
              </a:rPr>
              <a:t> ASPECTS OF A SUSTAINABLE CONSTRUCTION PROJECT</a:t>
            </a:r>
            <a:endParaRPr lang="en-GB" sz="1400" dirty="0">
              <a:solidFill>
                <a:schemeClr val="bg1"/>
              </a:solidFill>
              <a:ea typeface="+mn-lt"/>
              <a:cs typeface="+mn-lt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AFB907-968F-18DF-4F90-BE18460F0FE1}"/>
              </a:ext>
            </a:extLst>
          </p:cNvPr>
          <p:cNvGraphicFramePr>
            <a:graphicFrameLocks noGrp="1"/>
          </p:cNvGraphicFramePr>
          <p:nvPr/>
        </p:nvGraphicFramePr>
        <p:xfrm>
          <a:off x="-1" y="371568"/>
          <a:ext cx="8806433" cy="222885"/>
        </p:xfrm>
        <a:graphic>
          <a:graphicData uri="http://schemas.openxmlformats.org/drawingml/2006/table">
            <a:tbl>
              <a:tblPr/>
              <a:tblGrid>
                <a:gridCol w="970866">
                  <a:extLst>
                    <a:ext uri="{9D8B030D-6E8A-4147-A177-3AD203B41FA5}">
                      <a16:colId xmlns:a16="http://schemas.microsoft.com/office/drawing/2014/main" val="1835131673"/>
                    </a:ext>
                  </a:extLst>
                </a:gridCol>
                <a:gridCol w="7835567">
                  <a:extLst>
                    <a:ext uri="{9D8B030D-6E8A-4147-A177-3AD203B41FA5}">
                      <a16:colId xmlns:a16="http://schemas.microsoft.com/office/drawing/2014/main" val="36902514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L3 u3 LO1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/>
                          <a:ea typeface="+mn-lt"/>
                          <a:cs typeface="+mn-lt"/>
                        </a:rPr>
                        <a:t>Gather &amp; analyse information to develop the design.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Gill Sans MT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97262"/>
                  </a:ext>
                </a:extLst>
              </a:tr>
            </a:tbl>
          </a:graphicData>
        </a:graphic>
      </p:graphicFrame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94E7360-7743-E766-63B1-3C1B441B0645}"/>
              </a:ext>
            </a:extLst>
          </p:cNvPr>
          <p:cNvSpPr/>
          <p:nvPr/>
        </p:nvSpPr>
        <p:spPr>
          <a:xfrm>
            <a:off x="11313686" y="399810"/>
            <a:ext cx="720025" cy="389285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accent2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UNIT 3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995814E-2640-6794-EDF8-85BD25F68212}"/>
              </a:ext>
            </a:extLst>
          </p:cNvPr>
          <p:cNvSpPr/>
          <p:nvPr/>
        </p:nvSpPr>
        <p:spPr>
          <a:xfrm>
            <a:off x="11391506" y="613178"/>
            <a:ext cx="720025" cy="3892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Criterion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1.1(K)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4F15003-7D4F-F6FD-21F8-23536A955A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96"/>
          <a:stretch/>
        </p:blipFill>
        <p:spPr bwMode="auto">
          <a:xfrm>
            <a:off x="132102" y="1126372"/>
            <a:ext cx="3209925" cy="1007977"/>
          </a:xfrm>
          <a:prstGeom prst="rect">
            <a:avLst/>
          </a:prstGeom>
          <a:noFill/>
          <a:ln w="57150">
            <a:solidFill>
              <a:srgbClr val="C55A1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001FA5B-EA97-01DD-314E-E1A151D372AB}"/>
              </a:ext>
            </a:extLst>
          </p:cNvPr>
          <p:cNvSpPr txBox="1"/>
          <p:nvPr/>
        </p:nvSpPr>
        <p:spPr>
          <a:xfrm>
            <a:off x="132102" y="2174973"/>
            <a:ext cx="10297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55A11"/>
                </a:solidFill>
                <a:latin typeface="Aptos Black" panose="020F0502020204030204" pitchFamily="34" charset="0"/>
              </a:rPr>
              <a:t>What is ‘Architectural Precedent’? </a:t>
            </a:r>
            <a:r>
              <a:rPr lang="en-US" dirty="0">
                <a:latin typeface="Aptos Black" panose="020F0502020204030204" pitchFamily="34" charset="0"/>
              </a:rPr>
              <a:t> </a:t>
            </a:r>
            <a:r>
              <a:rPr lang="en-US" sz="1600" dirty="0">
                <a:latin typeface="Aptos" panose="020B0004020202020204" pitchFamily="34" charset="0"/>
              </a:rPr>
              <a:t>Write at least one paragraph explaining </a:t>
            </a:r>
            <a:r>
              <a:rPr lang="en-US" sz="1600" u="sng" dirty="0">
                <a:latin typeface="Aptos" panose="020B0004020202020204" pitchFamily="34" charset="0"/>
              </a:rPr>
              <a:t>your understanding</a:t>
            </a:r>
            <a:r>
              <a:rPr lang="en-US" sz="1600" dirty="0">
                <a:latin typeface="Aptos" panose="020B0004020202020204" pitchFamily="34" charset="0"/>
              </a:rPr>
              <a:t> of the term</a:t>
            </a:r>
            <a:r>
              <a:rPr lang="en-US" dirty="0">
                <a:solidFill>
                  <a:srgbClr val="C55A11"/>
                </a:solidFill>
                <a:latin typeface="Aptos Black" panose="020F0502020204030204" pitchFamily="34" charset="0"/>
              </a:rPr>
              <a:t>*</a:t>
            </a:r>
            <a:endParaRPr lang="en-GB" dirty="0">
              <a:solidFill>
                <a:srgbClr val="C55A11"/>
              </a:solidFill>
              <a:latin typeface="Aptos Black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29DFDF-FF35-5606-D7B4-5BDA950737E7}"/>
              </a:ext>
            </a:extLst>
          </p:cNvPr>
          <p:cNvSpPr txBox="1"/>
          <p:nvPr/>
        </p:nvSpPr>
        <p:spPr>
          <a:xfrm>
            <a:off x="132103" y="2564037"/>
            <a:ext cx="117913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Ink Free" panose="03080402000500000000" pitchFamily="66" charset="0"/>
              </a:rPr>
              <a:t>Write / type your answer here </a:t>
            </a:r>
            <a:r>
              <a:rPr lang="en-US" sz="24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</a:t>
            </a:r>
            <a:br>
              <a:rPr lang="en-US" sz="2400" dirty="0">
                <a:solidFill>
                  <a:srgbClr val="0070C0"/>
                </a:solidFill>
                <a:latin typeface="Ink Free" panose="03080402000500000000" pitchFamily="66" charset="0"/>
              </a:rPr>
            </a:br>
            <a:r>
              <a:rPr lang="en-US" sz="24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24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858492-5CD7-E946-1C2A-7AFC070DCE15}"/>
              </a:ext>
            </a:extLst>
          </p:cNvPr>
          <p:cNvSpPr txBox="1"/>
          <p:nvPr/>
        </p:nvSpPr>
        <p:spPr>
          <a:xfrm>
            <a:off x="132102" y="5626833"/>
            <a:ext cx="1162834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55A11"/>
                </a:solidFill>
                <a:latin typeface="Aptos Black" panose="020F0502020204030204" pitchFamily="34" charset="0"/>
              </a:rPr>
              <a:t>*IMPORTANT!   </a:t>
            </a:r>
            <a:r>
              <a:rPr lang="en-US" sz="1400" dirty="0">
                <a:solidFill>
                  <a:srgbClr val="C55A11"/>
                </a:solidFill>
                <a:latin typeface="Aptos" panose="020B0004020202020204" pitchFamily="34" charset="0"/>
              </a:rPr>
              <a:t>If you have used websites, books or AI to help you research the answer, that’s fine.  </a:t>
            </a:r>
            <a:r>
              <a:rPr lang="en-US" sz="1400" dirty="0">
                <a:solidFill>
                  <a:srgbClr val="C55A11"/>
                </a:solidFill>
                <a:latin typeface="Aptos Black" panose="020B0004020202020204" pitchFamily="34" charset="0"/>
              </a:rPr>
              <a:t>BUT</a:t>
            </a:r>
            <a:r>
              <a:rPr lang="en-US" sz="1400" dirty="0">
                <a:solidFill>
                  <a:srgbClr val="C55A11"/>
                </a:solidFill>
                <a:latin typeface="Aptos" panose="020B0004020202020204" pitchFamily="34" charset="0"/>
              </a:rPr>
              <a:t>, you then </a:t>
            </a:r>
            <a:r>
              <a:rPr lang="en-US" sz="1400" u="sng" dirty="0">
                <a:solidFill>
                  <a:srgbClr val="C55A11"/>
                </a:solidFill>
                <a:latin typeface="Aptos" panose="020B0004020202020204" pitchFamily="34" charset="0"/>
              </a:rPr>
              <a:t>must</a:t>
            </a:r>
            <a:r>
              <a:rPr lang="en-US" sz="1400" dirty="0">
                <a:solidFill>
                  <a:srgbClr val="C55A11"/>
                </a:solidFill>
                <a:latin typeface="Aptos" panose="020B0004020202020204" pitchFamily="34" charset="0"/>
              </a:rPr>
              <a:t> put any of that text you may have used in quotes and italics </a:t>
            </a:r>
            <a:r>
              <a:rPr lang="en-US" sz="1400" i="1" dirty="0">
                <a:solidFill>
                  <a:srgbClr val="C55A11"/>
                </a:solidFill>
                <a:latin typeface="Aptos" panose="020B0004020202020204" pitchFamily="34" charset="0"/>
              </a:rPr>
              <a:t>“like this”</a:t>
            </a:r>
            <a:r>
              <a:rPr lang="en-US" sz="1400" dirty="0">
                <a:solidFill>
                  <a:srgbClr val="C55A11"/>
                </a:solidFill>
                <a:latin typeface="Aptos" panose="020B0004020202020204" pitchFamily="34" charset="0"/>
              </a:rPr>
              <a:t> and show the sources of all research you’ve used (including any AI prompts and answers) </a:t>
            </a:r>
            <a:r>
              <a:rPr lang="en-US" sz="1400" dirty="0">
                <a:solidFill>
                  <a:srgbClr val="C55A11"/>
                </a:solidFill>
                <a:latin typeface="Aptos Black" panose="020B0004020202020204" pitchFamily="34" charset="0"/>
              </a:rPr>
              <a:t>but you will only be marked on </a:t>
            </a:r>
            <a:r>
              <a:rPr lang="en-US" sz="1400" u="sng" dirty="0">
                <a:solidFill>
                  <a:srgbClr val="C55A11"/>
                </a:solidFill>
                <a:latin typeface="Aptos Black" panose="020B0004020202020204" pitchFamily="34" charset="0"/>
              </a:rPr>
              <a:t>your own original work</a:t>
            </a:r>
            <a:r>
              <a:rPr lang="en-US" sz="1400" dirty="0">
                <a:solidFill>
                  <a:srgbClr val="C55A1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rgbClr val="C55A11"/>
                </a:solidFill>
                <a:latin typeface="Aptos" panose="020B0004020202020204" pitchFamily="34" charset="0"/>
              </a:rPr>
              <a:t>that shows</a:t>
            </a:r>
            <a:r>
              <a:rPr lang="en-US" sz="1400" dirty="0">
                <a:solidFill>
                  <a:srgbClr val="C55A11"/>
                </a:solidFill>
                <a:latin typeface="Aptos Black" panose="020B0004020202020204" pitchFamily="34" charset="0"/>
              </a:rPr>
              <a:t> </a:t>
            </a:r>
            <a:r>
              <a:rPr lang="en-US" sz="1400" u="sng" dirty="0">
                <a:solidFill>
                  <a:srgbClr val="C55A11"/>
                </a:solidFill>
                <a:latin typeface="Aptos Black" panose="020B0004020202020204" pitchFamily="34" charset="0"/>
              </a:rPr>
              <a:t>your</a:t>
            </a:r>
            <a:r>
              <a:rPr lang="en-US" sz="1400" dirty="0">
                <a:solidFill>
                  <a:srgbClr val="C55A1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rgbClr val="C55A11"/>
                </a:solidFill>
                <a:latin typeface="Aptos" panose="020B0004020202020204" pitchFamily="34" charset="0"/>
              </a:rPr>
              <a:t>understanding of the subject having used your research.</a:t>
            </a:r>
            <a:endParaRPr lang="en-GB" sz="2000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F32164D-7092-E916-DA26-D47615D0E909}"/>
              </a:ext>
            </a:extLst>
          </p:cNvPr>
          <p:cNvSpPr txBox="1"/>
          <p:nvPr/>
        </p:nvSpPr>
        <p:spPr>
          <a:xfrm>
            <a:off x="-1" y="6488668"/>
            <a:ext cx="1104924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Gill Sans MT"/>
              </a:rPr>
              <a:t>Name &gt; __________________________ // Hautlieu School </a:t>
            </a:r>
            <a:r>
              <a:rPr lang="en-GB" dirty="0">
                <a:solidFill>
                  <a:srgbClr val="C00000"/>
                </a:solidFill>
                <a:latin typeface="Gill Sans MT"/>
              </a:rPr>
              <a:t>C001735 </a:t>
            </a:r>
            <a:r>
              <a:rPr lang="en-GB" b="1" dirty="0">
                <a:solidFill>
                  <a:srgbClr val="C00000"/>
                </a:solidFill>
                <a:latin typeface="Gill Sans MT"/>
              </a:rPr>
              <a:t>// Design, Engineer, Construct Level 3</a:t>
            </a:r>
          </a:p>
        </p:txBody>
      </p:sp>
    </p:spTree>
    <p:extLst>
      <p:ext uri="{BB962C8B-B14F-4D97-AF65-F5344CB8AC3E}">
        <p14:creationId xmlns:p14="http://schemas.microsoft.com/office/powerpoint/2010/main" val="346489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D6E7A-BB6B-57F5-ADC6-A2087FE2A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FA320CC-52D0-03BB-DF1F-0F63B665E5A2}"/>
              </a:ext>
            </a:extLst>
          </p:cNvPr>
          <p:cNvSpPr/>
          <p:nvPr/>
        </p:nvSpPr>
        <p:spPr>
          <a:xfrm>
            <a:off x="10879878" y="282674"/>
            <a:ext cx="1312121" cy="65753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BEB9EA-EBEA-E799-4291-3429D8468B85}"/>
              </a:ext>
            </a:extLst>
          </p:cNvPr>
          <p:cNvGraphicFramePr>
            <a:graphicFrameLocks noGrp="1"/>
          </p:cNvGraphicFramePr>
          <p:nvPr/>
        </p:nvGraphicFramePr>
        <p:xfrm>
          <a:off x="-9293" y="631623"/>
          <a:ext cx="8796088" cy="329565"/>
        </p:xfrm>
        <a:graphic>
          <a:graphicData uri="http://schemas.openxmlformats.org/drawingml/2006/table">
            <a:tbl>
              <a:tblPr/>
              <a:tblGrid>
                <a:gridCol w="1325137">
                  <a:extLst>
                    <a:ext uri="{9D8B030D-6E8A-4147-A177-3AD203B41FA5}">
                      <a16:colId xmlns:a16="http://schemas.microsoft.com/office/drawing/2014/main" val="1229240123"/>
                    </a:ext>
                  </a:extLst>
                </a:gridCol>
                <a:gridCol w="7470951">
                  <a:extLst>
                    <a:ext uri="{9D8B030D-6E8A-4147-A177-3AD203B41FA5}">
                      <a16:colId xmlns:a16="http://schemas.microsoft.com/office/drawing/2014/main" val="1797330615"/>
                    </a:ext>
                  </a:extLst>
                </a:gridCol>
              </a:tblGrid>
              <a:tr h="22288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8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L3 u3 c1.1(K)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 b="0" i="0" u="none" strike="noStrike" kern="1200" noProof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Analyse</a:t>
                      </a:r>
                      <a:r>
                        <a:rPr lang="en-US" sz="1800" b="0" i="0" u="none" strike="noStrike" kern="1200" noProof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 relevant architectural precedents (summer task)</a:t>
                      </a:r>
                    </a:p>
                  </a:txBody>
                  <a:tcPr marL="9525" marR="9525" marT="952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6825677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98528464-9415-6E10-EA79-70789F8D23EB}"/>
              </a:ext>
            </a:extLst>
          </p:cNvPr>
          <p:cNvSpPr/>
          <p:nvPr/>
        </p:nvSpPr>
        <p:spPr>
          <a:xfrm>
            <a:off x="0" y="3285"/>
            <a:ext cx="12192000" cy="3454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5ED59084-2776-41A6-2711-C8485AFA6B20}"/>
              </a:ext>
            </a:extLst>
          </p:cNvPr>
          <p:cNvSpPr txBox="1"/>
          <p:nvPr/>
        </p:nvSpPr>
        <p:spPr>
          <a:xfrm>
            <a:off x="2451" y="-2186"/>
            <a:ext cx="13523977" cy="36933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Gill Sans MT"/>
              </a:rPr>
              <a:t>DEC L3 : UNIT 3 - </a:t>
            </a:r>
            <a:r>
              <a:rPr lang="en-GB" sz="1800" b="1" dirty="0">
                <a:solidFill>
                  <a:schemeClr val="bg1"/>
                </a:solidFill>
                <a:latin typeface="Gill Sans MT" panose="020B0502020104020203" pitchFamily="34" charset="0"/>
              </a:rPr>
              <a:t>INVESTIGATE DESIGN, STRUCTURAL &amp; SERVICES</a:t>
            </a:r>
            <a:r>
              <a:rPr lang="en-GB" sz="1400" dirty="0">
                <a:solidFill>
                  <a:schemeClr val="bg1"/>
                </a:solidFill>
                <a:latin typeface="Gill Sans MT" panose="020B0502020104020203" pitchFamily="34" charset="0"/>
              </a:rPr>
              <a:t> ASPECTS OF A SUSTAINABLE CONSTRUCTION PROJECT</a:t>
            </a:r>
            <a:endParaRPr lang="en-GB" sz="1400" dirty="0">
              <a:solidFill>
                <a:schemeClr val="bg1"/>
              </a:solidFill>
              <a:ea typeface="+mn-lt"/>
              <a:cs typeface="+mn-lt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4C64833-4211-1449-AC0C-D931F9455B42}"/>
              </a:ext>
            </a:extLst>
          </p:cNvPr>
          <p:cNvGraphicFramePr>
            <a:graphicFrameLocks noGrp="1"/>
          </p:cNvGraphicFramePr>
          <p:nvPr/>
        </p:nvGraphicFramePr>
        <p:xfrm>
          <a:off x="-1" y="371568"/>
          <a:ext cx="8806433" cy="222885"/>
        </p:xfrm>
        <a:graphic>
          <a:graphicData uri="http://schemas.openxmlformats.org/drawingml/2006/table">
            <a:tbl>
              <a:tblPr/>
              <a:tblGrid>
                <a:gridCol w="970866">
                  <a:extLst>
                    <a:ext uri="{9D8B030D-6E8A-4147-A177-3AD203B41FA5}">
                      <a16:colId xmlns:a16="http://schemas.microsoft.com/office/drawing/2014/main" val="1835131673"/>
                    </a:ext>
                  </a:extLst>
                </a:gridCol>
                <a:gridCol w="7835567">
                  <a:extLst>
                    <a:ext uri="{9D8B030D-6E8A-4147-A177-3AD203B41FA5}">
                      <a16:colId xmlns:a16="http://schemas.microsoft.com/office/drawing/2014/main" val="36902514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L3 u3 LO1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/>
                          <a:ea typeface="+mn-lt"/>
                          <a:cs typeface="+mn-lt"/>
                        </a:rPr>
                        <a:t>Gather &amp; analyse information to develop the design.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Gill Sans MT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97262"/>
                  </a:ext>
                </a:extLst>
              </a:tr>
            </a:tbl>
          </a:graphicData>
        </a:graphic>
      </p:graphicFrame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A7A1B64-3564-1F61-D6A1-5658F5DE1994}"/>
              </a:ext>
            </a:extLst>
          </p:cNvPr>
          <p:cNvSpPr/>
          <p:nvPr/>
        </p:nvSpPr>
        <p:spPr>
          <a:xfrm>
            <a:off x="11313686" y="399810"/>
            <a:ext cx="720025" cy="389285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accent2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UNIT 3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1C7F5FD3-F840-739D-DBCF-F5AB6CD702EA}"/>
              </a:ext>
            </a:extLst>
          </p:cNvPr>
          <p:cNvSpPr/>
          <p:nvPr/>
        </p:nvSpPr>
        <p:spPr>
          <a:xfrm>
            <a:off x="11391506" y="613178"/>
            <a:ext cx="720025" cy="3892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Criterion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1.1(K)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0628C6-6BC8-AE35-FD96-B68BBF444FA7}"/>
              </a:ext>
            </a:extLst>
          </p:cNvPr>
          <p:cNvSpPr txBox="1"/>
          <p:nvPr/>
        </p:nvSpPr>
        <p:spPr>
          <a:xfrm>
            <a:off x="-1" y="6488668"/>
            <a:ext cx="1104924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Gill Sans MT"/>
              </a:rPr>
              <a:t>Name &gt; __________________________ // Hautlieu School </a:t>
            </a:r>
            <a:r>
              <a:rPr lang="en-GB" dirty="0">
                <a:solidFill>
                  <a:srgbClr val="C00000"/>
                </a:solidFill>
                <a:latin typeface="Gill Sans MT"/>
              </a:rPr>
              <a:t>C001735 </a:t>
            </a:r>
            <a:r>
              <a:rPr lang="en-GB" b="1" dirty="0">
                <a:solidFill>
                  <a:srgbClr val="C00000"/>
                </a:solidFill>
                <a:latin typeface="Gill Sans MT"/>
              </a:rPr>
              <a:t>// Design, Engineer, Construct Level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770EE8-BAD6-6A24-005F-1F5596F55110}"/>
              </a:ext>
            </a:extLst>
          </p:cNvPr>
          <p:cNvSpPr txBox="1"/>
          <p:nvPr/>
        </p:nvSpPr>
        <p:spPr>
          <a:xfrm>
            <a:off x="353519" y="1176250"/>
            <a:ext cx="6878550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>
                <a:latin typeface="Aptos Black"/>
              </a:rPr>
              <a:t>INDUCTION LESSON : _________________________________________</a:t>
            </a:r>
            <a:endParaRPr lang="en-GB" b="1" dirty="0">
              <a:latin typeface="Apto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401E61-327D-1BC7-F378-9367B1B4FEC2}"/>
              </a:ext>
            </a:extLst>
          </p:cNvPr>
          <p:cNvSpPr txBox="1"/>
          <p:nvPr/>
        </p:nvSpPr>
        <p:spPr>
          <a:xfrm>
            <a:off x="-33868" y="901062"/>
            <a:ext cx="4230132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>
                <a:solidFill>
                  <a:srgbClr val="C55A11"/>
                </a:solidFill>
                <a:latin typeface="Aptos Black"/>
              </a:rPr>
              <a:t>THEME 1 : “RENOWNED PRECEDENT”</a:t>
            </a:r>
            <a:endParaRPr lang="en-GB">
              <a:solidFill>
                <a:srgbClr val="C55A11"/>
              </a:solidFill>
              <a:latin typeface="Aptos Black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909F12C-EEB8-4F82-314D-34C944A048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96"/>
          <a:stretch/>
        </p:blipFill>
        <p:spPr bwMode="auto">
          <a:xfrm>
            <a:off x="8878686" y="418986"/>
            <a:ext cx="2411524" cy="757264"/>
          </a:xfrm>
          <a:prstGeom prst="rect">
            <a:avLst/>
          </a:prstGeom>
          <a:noFill/>
          <a:ln w="57150">
            <a:solidFill>
              <a:srgbClr val="C55A1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27C748C-8AD5-9CCC-21F3-944668A78491}"/>
              </a:ext>
            </a:extLst>
          </p:cNvPr>
          <p:cNvSpPr txBox="1"/>
          <p:nvPr/>
        </p:nvSpPr>
        <p:spPr>
          <a:xfrm>
            <a:off x="10879878" y="1601161"/>
            <a:ext cx="135541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E-D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Images and a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short/brief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written description of each building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A99DD1-EDAB-4D2C-3D2F-7BE7FEA995BD}"/>
              </a:ext>
            </a:extLst>
          </p:cNvPr>
          <p:cNvSpPr txBox="1"/>
          <p:nvPr/>
        </p:nvSpPr>
        <p:spPr>
          <a:xfrm>
            <a:off x="10875497" y="3467796"/>
            <a:ext cx="135541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C-B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Complete ‘E-D’ </a:t>
            </a:r>
            <a:r>
              <a:rPr lang="en-US" sz="1100" i="1" u="sng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plus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added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detail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in your descriptions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EBBE01-359C-C90E-FBA1-1AE5175A6BE7}"/>
              </a:ext>
            </a:extLst>
          </p:cNvPr>
          <p:cNvSpPr txBox="1"/>
          <p:nvPr/>
        </p:nvSpPr>
        <p:spPr>
          <a:xfrm>
            <a:off x="10875498" y="5198382"/>
            <a:ext cx="135541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A-A*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Complete ‘C-B’</a:t>
            </a:r>
          </a:p>
          <a:p>
            <a:r>
              <a:rPr lang="en-US" sz="1100" i="1" u="sng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plus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added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analysis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in your descriptions: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8EEA163-5DD7-044C-4190-A65DD431813D}"/>
              </a:ext>
            </a:extLst>
          </p:cNvPr>
          <p:cNvSpPr/>
          <p:nvPr/>
        </p:nvSpPr>
        <p:spPr>
          <a:xfrm>
            <a:off x="126749" y="1545582"/>
            <a:ext cx="4389731" cy="4940850"/>
          </a:xfrm>
          <a:custGeom>
            <a:avLst/>
            <a:gdLst>
              <a:gd name="csX0" fmla="*/ 0 w 4389731"/>
              <a:gd name="csY0" fmla="*/ 306140 h 4940850"/>
              <a:gd name="csX1" fmla="*/ 306140 w 4389731"/>
              <a:gd name="csY1" fmla="*/ 0 h 4940850"/>
              <a:gd name="csX2" fmla="*/ 860166 w 4389731"/>
              <a:gd name="csY2" fmla="*/ 0 h 4940850"/>
              <a:gd name="csX3" fmla="*/ 1527516 w 4389731"/>
              <a:gd name="csY3" fmla="*/ 0 h 4940850"/>
              <a:gd name="csX4" fmla="*/ 2194866 w 4389731"/>
              <a:gd name="csY4" fmla="*/ 0 h 4940850"/>
              <a:gd name="csX5" fmla="*/ 2711117 w 4389731"/>
              <a:gd name="csY5" fmla="*/ 0 h 4940850"/>
              <a:gd name="csX6" fmla="*/ 3416241 w 4389731"/>
              <a:gd name="csY6" fmla="*/ 0 h 4940850"/>
              <a:gd name="csX7" fmla="*/ 4083591 w 4389731"/>
              <a:gd name="csY7" fmla="*/ 0 h 4940850"/>
              <a:gd name="csX8" fmla="*/ 4389731 w 4389731"/>
              <a:gd name="csY8" fmla="*/ 306140 h 4940850"/>
              <a:gd name="csX9" fmla="*/ 4389731 w 4389731"/>
              <a:gd name="csY9" fmla="*/ 1011079 h 4940850"/>
              <a:gd name="csX10" fmla="*/ 4389731 w 4389731"/>
              <a:gd name="csY10" fmla="*/ 1672731 h 4940850"/>
              <a:gd name="csX11" fmla="*/ 4389731 w 4389731"/>
              <a:gd name="csY11" fmla="*/ 2291099 h 4940850"/>
              <a:gd name="csX12" fmla="*/ 4389731 w 4389731"/>
              <a:gd name="csY12" fmla="*/ 2779609 h 4940850"/>
              <a:gd name="csX13" fmla="*/ 4389731 w 4389731"/>
              <a:gd name="csY13" fmla="*/ 3397976 h 4940850"/>
              <a:gd name="csX14" fmla="*/ 4389731 w 4389731"/>
              <a:gd name="csY14" fmla="*/ 4016343 h 4940850"/>
              <a:gd name="csX15" fmla="*/ 4389731 w 4389731"/>
              <a:gd name="csY15" fmla="*/ 4634710 h 4940850"/>
              <a:gd name="csX16" fmla="*/ 4083591 w 4389731"/>
              <a:gd name="csY16" fmla="*/ 4940850 h 4940850"/>
              <a:gd name="csX17" fmla="*/ 3378467 w 4389731"/>
              <a:gd name="csY17" fmla="*/ 4940850 h 4940850"/>
              <a:gd name="csX18" fmla="*/ 2786666 w 4389731"/>
              <a:gd name="csY18" fmla="*/ 4940850 h 4940850"/>
              <a:gd name="csX19" fmla="*/ 2081542 w 4389731"/>
              <a:gd name="csY19" fmla="*/ 4940850 h 4940850"/>
              <a:gd name="csX20" fmla="*/ 1451967 w 4389731"/>
              <a:gd name="csY20" fmla="*/ 4940850 h 4940850"/>
              <a:gd name="csX21" fmla="*/ 306140 w 4389731"/>
              <a:gd name="csY21" fmla="*/ 4940850 h 4940850"/>
              <a:gd name="csX22" fmla="*/ 0 w 4389731"/>
              <a:gd name="csY22" fmla="*/ 4634710 h 4940850"/>
              <a:gd name="csX23" fmla="*/ 0 w 4389731"/>
              <a:gd name="csY23" fmla="*/ 4102914 h 4940850"/>
              <a:gd name="csX24" fmla="*/ 0 w 4389731"/>
              <a:gd name="csY24" fmla="*/ 3441261 h 4940850"/>
              <a:gd name="csX25" fmla="*/ 0 w 4389731"/>
              <a:gd name="csY25" fmla="*/ 2779609 h 4940850"/>
              <a:gd name="csX26" fmla="*/ 0 w 4389731"/>
              <a:gd name="csY26" fmla="*/ 2117956 h 4940850"/>
              <a:gd name="csX27" fmla="*/ 0 w 4389731"/>
              <a:gd name="csY27" fmla="*/ 1413017 h 4940850"/>
              <a:gd name="csX28" fmla="*/ 0 w 4389731"/>
              <a:gd name="csY28" fmla="*/ 837936 h 4940850"/>
              <a:gd name="csX29" fmla="*/ 0 w 4389731"/>
              <a:gd name="csY29" fmla="*/ 306140 h 49408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4389731" h="4940850" extrusionOk="0">
                <a:moveTo>
                  <a:pt x="0" y="306140"/>
                </a:moveTo>
                <a:cubicBezTo>
                  <a:pt x="642" y="125663"/>
                  <a:pt x="150604" y="-27759"/>
                  <a:pt x="306140" y="0"/>
                </a:cubicBezTo>
                <a:cubicBezTo>
                  <a:pt x="439745" y="-6638"/>
                  <a:pt x="658659" y="16082"/>
                  <a:pt x="860166" y="0"/>
                </a:cubicBezTo>
                <a:cubicBezTo>
                  <a:pt x="1061673" y="-16082"/>
                  <a:pt x="1273963" y="-14399"/>
                  <a:pt x="1527516" y="0"/>
                </a:cubicBezTo>
                <a:cubicBezTo>
                  <a:pt x="1781069" y="14399"/>
                  <a:pt x="2040577" y="2649"/>
                  <a:pt x="2194866" y="0"/>
                </a:cubicBezTo>
                <a:cubicBezTo>
                  <a:pt x="2349155" y="-2649"/>
                  <a:pt x="2488339" y="1576"/>
                  <a:pt x="2711117" y="0"/>
                </a:cubicBezTo>
                <a:cubicBezTo>
                  <a:pt x="2933895" y="-1576"/>
                  <a:pt x="3217292" y="-10807"/>
                  <a:pt x="3416241" y="0"/>
                </a:cubicBezTo>
                <a:cubicBezTo>
                  <a:pt x="3615190" y="10807"/>
                  <a:pt x="3763487" y="26789"/>
                  <a:pt x="4083591" y="0"/>
                </a:cubicBezTo>
                <a:cubicBezTo>
                  <a:pt x="4251229" y="12344"/>
                  <a:pt x="4374159" y="138257"/>
                  <a:pt x="4389731" y="306140"/>
                </a:cubicBezTo>
                <a:cubicBezTo>
                  <a:pt x="4378872" y="578544"/>
                  <a:pt x="4387211" y="658680"/>
                  <a:pt x="4389731" y="1011079"/>
                </a:cubicBezTo>
                <a:cubicBezTo>
                  <a:pt x="4392251" y="1363478"/>
                  <a:pt x="4385043" y="1384014"/>
                  <a:pt x="4389731" y="1672731"/>
                </a:cubicBezTo>
                <a:cubicBezTo>
                  <a:pt x="4394419" y="1961448"/>
                  <a:pt x="4397907" y="1992540"/>
                  <a:pt x="4389731" y="2291099"/>
                </a:cubicBezTo>
                <a:cubicBezTo>
                  <a:pt x="4381555" y="2589658"/>
                  <a:pt x="4391302" y="2646128"/>
                  <a:pt x="4389731" y="2779609"/>
                </a:cubicBezTo>
                <a:cubicBezTo>
                  <a:pt x="4388161" y="2913090"/>
                  <a:pt x="4362899" y="3243300"/>
                  <a:pt x="4389731" y="3397976"/>
                </a:cubicBezTo>
                <a:cubicBezTo>
                  <a:pt x="4416563" y="3552652"/>
                  <a:pt x="4390451" y="3876568"/>
                  <a:pt x="4389731" y="4016343"/>
                </a:cubicBezTo>
                <a:cubicBezTo>
                  <a:pt x="4389011" y="4156118"/>
                  <a:pt x="4379902" y="4331634"/>
                  <a:pt x="4389731" y="4634710"/>
                </a:cubicBezTo>
                <a:cubicBezTo>
                  <a:pt x="4354536" y="4812385"/>
                  <a:pt x="4222488" y="4921587"/>
                  <a:pt x="4083591" y="4940850"/>
                </a:cubicBezTo>
                <a:cubicBezTo>
                  <a:pt x="3806110" y="4924775"/>
                  <a:pt x="3720402" y="4960272"/>
                  <a:pt x="3378467" y="4940850"/>
                </a:cubicBezTo>
                <a:cubicBezTo>
                  <a:pt x="3036532" y="4921428"/>
                  <a:pt x="2959779" y="4962685"/>
                  <a:pt x="2786666" y="4940850"/>
                </a:cubicBezTo>
                <a:cubicBezTo>
                  <a:pt x="2613553" y="4919015"/>
                  <a:pt x="2228808" y="4942302"/>
                  <a:pt x="2081542" y="4940850"/>
                </a:cubicBezTo>
                <a:cubicBezTo>
                  <a:pt x="1934276" y="4939398"/>
                  <a:pt x="1616551" y="4945604"/>
                  <a:pt x="1451967" y="4940850"/>
                </a:cubicBezTo>
                <a:cubicBezTo>
                  <a:pt x="1287384" y="4936096"/>
                  <a:pt x="836344" y="4909037"/>
                  <a:pt x="306140" y="4940850"/>
                </a:cubicBezTo>
                <a:cubicBezTo>
                  <a:pt x="174451" y="4952032"/>
                  <a:pt x="3967" y="4810074"/>
                  <a:pt x="0" y="4634710"/>
                </a:cubicBezTo>
                <a:cubicBezTo>
                  <a:pt x="-7264" y="4389516"/>
                  <a:pt x="7077" y="4260717"/>
                  <a:pt x="0" y="4102914"/>
                </a:cubicBezTo>
                <a:cubicBezTo>
                  <a:pt x="-7077" y="3945111"/>
                  <a:pt x="-20187" y="3659366"/>
                  <a:pt x="0" y="3441261"/>
                </a:cubicBezTo>
                <a:cubicBezTo>
                  <a:pt x="20187" y="3223156"/>
                  <a:pt x="-27152" y="3098297"/>
                  <a:pt x="0" y="2779609"/>
                </a:cubicBezTo>
                <a:cubicBezTo>
                  <a:pt x="27152" y="2460921"/>
                  <a:pt x="24050" y="2290285"/>
                  <a:pt x="0" y="2117956"/>
                </a:cubicBezTo>
                <a:cubicBezTo>
                  <a:pt x="-24050" y="1945627"/>
                  <a:pt x="18802" y="1580161"/>
                  <a:pt x="0" y="1413017"/>
                </a:cubicBezTo>
                <a:cubicBezTo>
                  <a:pt x="-18802" y="1245873"/>
                  <a:pt x="-27907" y="1094889"/>
                  <a:pt x="0" y="837936"/>
                </a:cubicBezTo>
                <a:cubicBezTo>
                  <a:pt x="27907" y="580983"/>
                  <a:pt x="-6610" y="486092"/>
                  <a:pt x="0" y="306140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6974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3A91F1-C427-CAC2-B9FE-402788604B0B}"/>
              </a:ext>
            </a:extLst>
          </p:cNvPr>
          <p:cNvSpPr txBox="1"/>
          <p:nvPr/>
        </p:nvSpPr>
        <p:spPr>
          <a:xfrm>
            <a:off x="192470" y="1547818"/>
            <a:ext cx="14530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Images / sketches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78A881D-DBB0-027D-88B1-D28C9A7958A4}"/>
              </a:ext>
            </a:extLst>
          </p:cNvPr>
          <p:cNvSpPr/>
          <p:nvPr/>
        </p:nvSpPr>
        <p:spPr>
          <a:xfrm>
            <a:off x="4617821" y="1545581"/>
            <a:ext cx="6223146" cy="1279099"/>
          </a:xfrm>
          <a:custGeom>
            <a:avLst/>
            <a:gdLst>
              <a:gd name="csX0" fmla="*/ 0 w 6223146"/>
              <a:gd name="csY0" fmla="*/ 335431 h 1279099"/>
              <a:gd name="csX1" fmla="*/ 335431 w 6223146"/>
              <a:gd name="csY1" fmla="*/ 0 h 1279099"/>
              <a:gd name="csX2" fmla="*/ 918421 w 6223146"/>
              <a:gd name="csY2" fmla="*/ 0 h 1279099"/>
              <a:gd name="csX3" fmla="*/ 1667979 w 6223146"/>
              <a:gd name="csY3" fmla="*/ 0 h 1279099"/>
              <a:gd name="csX4" fmla="*/ 2417538 w 6223146"/>
              <a:gd name="csY4" fmla="*/ 0 h 1279099"/>
              <a:gd name="csX5" fmla="*/ 2945004 w 6223146"/>
              <a:gd name="csY5" fmla="*/ 0 h 1279099"/>
              <a:gd name="csX6" fmla="*/ 3750086 w 6223146"/>
              <a:gd name="csY6" fmla="*/ 0 h 1279099"/>
              <a:gd name="csX7" fmla="*/ 4333075 w 6223146"/>
              <a:gd name="csY7" fmla="*/ 0 h 1279099"/>
              <a:gd name="csX8" fmla="*/ 5027111 w 6223146"/>
              <a:gd name="csY8" fmla="*/ 0 h 1279099"/>
              <a:gd name="csX9" fmla="*/ 5887715 w 6223146"/>
              <a:gd name="csY9" fmla="*/ 0 h 1279099"/>
              <a:gd name="csX10" fmla="*/ 6223146 w 6223146"/>
              <a:gd name="csY10" fmla="*/ 335431 h 1279099"/>
              <a:gd name="csX11" fmla="*/ 6223146 w 6223146"/>
              <a:gd name="csY11" fmla="*/ 943668 h 1279099"/>
              <a:gd name="csX12" fmla="*/ 5887715 w 6223146"/>
              <a:gd name="csY12" fmla="*/ 1279099 h 1279099"/>
              <a:gd name="csX13" fmla="*/ 5138157 w 6223146"/>
              <a:gd name="csY13" fmla="*/ 1279099 h 1279099"/>
              <a:gd name="csX14" fmla="*/ 4610690 w 6223146"/>
              <a:gd name="csY14" fmla="*/ 1279099 h 1279099"/>
              <a:gd name="csX15" fmla="*/ 4027700 w 6223146"/>
              <a:gd name="csY15" fmla="*/ 1279099 h 1279099"/>
              <a:gd name="csX16" fmla="*/ 3444710 w 6223146"/>
              <a:gd name="csY16" fmla="*/ 1279099 h 1279099"/>
              <a:gd name="csX17" fmla="*/ 2639629 w 6223146"/>
              <a:gd name="csY17" fmla="*/ 1279099 h 1279099"/>
              <a:gd name="csX18" fmla="*/ 2001116 w 6223146"/>
              <a:gd name="csY18" fmla="*/ 1279099 h 1279099"/>
              <a:gd name="csX19" fmla="*/ 1196035 w 6223146"/>
              <a:gd name="csY19" fmla="*/ 1279099 h 1279099"/>
              <a:gd name="csX20" fmla="*/ 335431 w 6223146"/>
              <a:gd name="csY20" fmla="*/ 1279099 h 1279099"/>
              <a:gd name="csX21" fmla="*/ 0 w 6223146"/>
              <a:gd name="csY21" fmla="*/ 943668 h 1279099"/>
              <a:gd name="csX22" fmla="*/ 0 w 6223146"/>
              <a:gd name="csY22" fmla="*/ 335431 h 127909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6223146" h="1279099" extrusionOk="0">
                <a:moveTo>
                  <a:pt x="0" y="335431"/>
                </a:moveTo>
                <a:cubicBezTo>
                  <a:pt x="1026" y="131936"/>
                  <a:pt x="154332" y="-8516"/>
                  <a:pt x="335431" y="0"/>
                </a:cubicBezTo>
                <a:cubicBezTo>
                  <a:pt x="581104" y="12632"/>
                  <a:pt x="741199" y="20864"/>
                  <a:pt x="918421" y="0"/>
                </a:cubicBezTo>
                <a:cubicBezTo>
                  <a:pt x="1095643" y="-20864"/>
                  <a:pt x="1317271" y="31194"/>
                  <a:pt x="1667979" y="0"/>
                </a:cubicBezTo>
                <a:cubicBezTo>
                  <a:pt x="2018687" y="-31194"/>
                  <a:pt x="2066493" y="23707"/>
                  <a:pt x="2417538" y="0"/>
                </a:cubicBezTo>
                <a:cubicBezTo>
                  <a:pt x="2768583" y="-23707"/>
                  <a:pt x="2731716" y="21650"/>
                  <a:pt x="2945004" y="0"/>
                </a:cubicBezTo>
                <a:cubicBezTo>
                  <a:pt x="3158292" y="-21650"/>
                  <a:pt x="3453622" y="26385"/>
                  <a:pt x="3750086" y="0"/>
                </a:cubicBezTo>
                <a:cubicBezTo>
                  <a:pt x="4046550" y="-26385"/>
                  <a:pt x="4210378" y="-19182"/>
                  <a:pt x="4333075" y="0"/>
                </a:cubicBezTo>
                <a:cubicBezTo>
                  <a:pt x="4455772" y="19182"/>
                  <a:pt x="4737479" y="28012"/>
                  <a:pt x="5027111" y="0"/>
                </a:cubicBezTo>
                <a:cubicBezTo>
                  <a:pt x="5316743" y="-28012"/>
                  <a:pt x="5544480" y="-39658"/>
                  <a:pt x="5887715" y="0"/>
                </a:cubicBezTo>
                <a:cubicBezTo>
                  <a:pt x="6074182" y="-6785"/>
                  <a:pt x="6214019" y="181443"/>
                  <a:pt x="6223146" y="335431"/>
                </a:cubicBezTo>
                <a:cubicBezTo>
                  <a:pt x="6222632" y="487557"/>
                  <a:pt x="6207760" y="660093"/>
                  <a:pt x="6223146" y="943668"/>
                </a:cubicBezTo>
                <a:cubicBezTo>
                  <a:pt x="6240250" y="1099655"/>
                  <a:pt x="6084988" y="1272994"/>
                  <a:pt x="5887715" y="1279099"/>
                </a:cubicBezTo>
                <a:cubicBezTo>
                  <a:pt x="5577143" y="1280308"/>
                  <a:pt x="5313141" y="1247253"/>
                  <a:pt x="5138157" y="1279099"/>
                </a:cubicBezTo>
                <a:cubicBezTo>
                  <a:pt x="4963173" y="1310945"/>
                  <a:pt x="4730279" y="1271429"/>
                  <a:pt x="4610690" y="1279099"/>
                </a:cubicBezTo>
                <a:cubicBezTo>
                  <a:pt x="4491101" y="1286769"/>
                  <a:pt x="4236386" y="1282938"/>
                  <a:pt x="4027700" y="1279099"/>
                </a:cubicBezTo>
                <a:cubicBezTo>
                  <a:pt x="3819014" y="1275261"/>
                  <a:pt x="3569804" y="1279086"/>
                  <a:pt x="3444710" y="1279099"/>
                </a:cubicBezTo>
                <a:cubicBezTo>
                  <a:pt x="3319616" y="1279113"/>
                  <a:pt x="3005574" y="1288646"/>
                  <a:pt x="2639629" y="1279099"/>
                </a:cubicBezTo>
                <a:cubicBezTo>
                  <a:pt x="2273684" y="1269552"/>
                  <a:pt x="2295603" y="1295208"/>
                  <a:pt x="2001116" y="1279099"/>
                </a:cubicBezTo>
                <a:cubicBezTo>
                  <a:pt x="1706629" y="1262990"/>
                  <a:pt x="1444745" y="1270798"/>
                  <a:pt x="1196035" y="1279099"/>
                </a:cubicBezTo>
                <a:cubicBezTo>
                  <a:pt x="947325" y="1287400"/>
                  <a:pt x="524152" y="1240993"/>
                  <a:pt x="335431" y="1279099"/>
                </a:cubicBezTo>
                <a:cubicBezTo>
                  <a:pt x="188019" y="1284755"/>
                  <a:pt x="-11723" y="1128202"/>
                  <a:pt x="0" y="943668"/>
                </a:cubicBezTo>
                <a:cubicBezTo>
                  <a:pt x="-23656" y="692808"/>
                  <a:pt x="-19592" y="527891"/>
                  <a:pt x="0" y="335431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26224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ADA1C3-F4C2-1335-C69F-FAE93CE5F9BE}"/>
              </a:ext>
            </a:extLst>
          </p:cNvPr>
          <p:cNvSpPr txBox="1"/>
          <p:nvPr/>
        </p:nvSpPr>
        <p:spPr>
          <a:xfrm>
            <a:off x="4683541" y="1547818"/>
            <a:ext cx="5999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Brief or more detailed description (E-B grade)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7DD5F03-9B36-A880-1C1B-8DC0D34CC48D}"/>
              </a:ext>
            </a:extLst>
          </p:cNvPr>
          <p:cNvSpPr/>
          <p:nvPr/>
        </p:nvSpPr>
        <p:spPr>
          <a:xfrm>
            <a:off x="4617821" y="2945508"/>
            <a:ext cx="6223146" cy="3540924"/>
          </a:xfrm>
          <a:custGeom>
            <a:avLst/>
            <a:gdLst>
              <a:gd name="csX0" fmla="*/ 0 w 6223146"/>
              <a:gd name="csY0" fmla="*/ 374169 h 3540924"/>
              <a:gd name="csX1" fmla="*/ 374169 w 6223146"/>
              <a:gd name="csY1" fmla="*/ 0 h 3540924"/>
              <a:gd name="csX2" fmla="*/ 949024 w 6223146"/>
              <a:gd name="csY2" fmla="*/ 0 h 3540924"/>
              <a:gd name="csX3" fmla="*/ 1688123 w 6223146"/>
              <a:gd name="csY3" fmla="*/ 0 h 3540924"/>
              <a:gd name="csX4" fmla="*/ 2427222 w 6223146"/>
              <a:gd name="csY4" fmla="*/ 0 h 3540924"/>
              <a:gd name="csX5" fmla="*/ 2947329 w 6223146"/>
              <a:gd name="csY5" fmla="*/ 0 h 3540924"/>
              <a:gd name="csX6" fmla="*/ 3741176 w 6223146"/>
              <a:gd name="csY6" fmla="*/ 0 h 3540924"/>
              <a:gd name="csX7" fmla="*/ 4316031 w 6223146"/>
              <a:gd name="csY7" fmla="*/ 0 h 3540924"/>
              <a:gd name="csX8" fmla="*/ 5000382 w 6223146"/>
              <a:gd name="csY8" fmla="*/ 0 h 3540924"/>
              <a:gd name="csX9" fmla="*/ 5848977 w 6223146"/>
              <a:gd name="csY9" fmla="*/ 0 h 3540924"/>
              <a:gd name="csX10" fmla="*/ 6223146 w 6223146"/>
              <a:gd name="csY10" fmla="*/ 374169 h 3540924"/>
              <a:gd name="csX11" fmla="*/ 6223146 w 6223146"/>
              <a:gd name="csY11" fmla="*/ 1128167 h 3540924"/>
              <a:gd name="csX12" fmla="*/ 6223146 w 6223146"/>
              <a:gd name="csY12" fmla="*/ 1742536 h 3540924"/>
              <a:gd name="csX13" fmla="*/ 6223146 w 6223146"/>
              <a:gd name="csY13" fmla="*/ 2440683 h 3540924"/>
              <a:gd name="csX14" fmla="*/ 6223146 w 6223146"/>
              <a:gd name="csY14" fmla="*/ 3166755 h 3540924"/>
              <a:gd name="csX15" fmla="*/ 5848977 w 6223146"/>
              <a:gd name="csY15" fmla="*/ 3540924 h 3540924"/>
              <a:gd name="csX16" fmla="*/ 5055130 w 6223146"/>
              <a:gd name="csY16" fmla="*/ 3540924 h 3540924"/>
              <a:gd name="csX17" fmla="*/ 4261283 w 6223146"/>
              <a:gd name="csY17" fmla="*/ 3540924 h 3540924"/>
              <a:gd name="csX18" fmla="*/ 3631680 w 6223146"/>
              <a:gd name="csY18" fmla="*/ 3540924 h 3540924"/>
              <a:gd name="csX19" fmla="*/ 2837833 w 6223146"/>
              <a:gd name="csY19" fmla="*/ 3540924 h 3540924"/>
              <a:gd name="csX20" fmla="*/ 2153482 w 6223146"/>
              <a:gd name="csY20" fmla="*/ 3540924 h 3540924"/>
              <a:gd name="csX21" fmla="*/ 1469131 w 6223146"/>
              <a:gd name="csY21" fmla="*/ 3540924 h 3540924"/>
              <a:gd name="csX22" fmla="*/ 374169 w 6223146"/>
              <a:gd name="csY22" fmla="*/ 3540924 h 3540924"/>
              <a:gd name="csX23" fmla="*/ 0 w 6223146"/>
              <a:gd name="csY23" fmla="*/ 3166755 h 3540924"/>
              <a:gd name="csX24" fmla="*/ 0 w 6223146"/>
              <a:gd name="csY24" fmla="*/ 2524460 h 3540924"/>
              <a:gd name="csX25" fmla="*/ 0 w 6223146"/>
              <a:gd name="csY25" fmla="*/ 1798388 h 3540924"/>
              <a:gd name="csX26" fmla="*/ 0 w 6223146"/>
              <a:gd name="csY26" fmla="*/ 1072316 h 3540924"/>
              <a:gd name="csX27" fmla="*/ 0 w 6223146"/>
              <a:gd name="csY27" fmla="*/ 374169 h 354092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6223146" h="3540924" extrusionOk="0">
                <a:moveTo>
                  <a:pt x="0" y="374169"/>
                </a:moveTo>
                <a:cubicBezTo>
                  <a:pt x="2292" y="126790"/>
                  <a:pt x="184230" y="-34255"/>
                  <a:pt x="374169" y="0"/>
                </a:cubicBezTo>
                <a:cubicBezTo>
                  <a:pt x="504457" y="-3920"/>
                  <a:pt x="691146" y="11261"/>
                  <a:pt x="949024" y="0"/>
                </a:cubicBezTo>
                <a:cubicBezTo>
                  <a:pt x="1206902" y="-11261"/>
                  <a:pt x="1516287" y="-12700"/>
                  <a:pt x="1688123" y="0"/>
                </a:cubicBezTo>
                <a:cubicBezTo>
                  <a:pt x="1859959" y="12700"/>
                  <a:pt x="2249619" y="-3312"/>
                  <a:pt x="2427222" y="0"/>
                </a:cubicBezTo>
                <a:cubicBezTo>
                  <a:pt x="2604825" y="3312"/>
                  <a:pt x="2691872" y="17971"/>
                  <a:pt x="2947329" y="0"/>
                </a:cubicBezTo>
                <a:cubicBezTo>
                  <a:pt x="3202786" y="-17971"/>
                  <a:pt x="3455252" y="-17079"/>
                  <a:pt x="3741176" y="0"/>
                </a:cubicBezTo>
                <a:cubicBezTo>
                  <a:pt x="4027100" y="17079"/>
                  <a:pt x="4163755" y="-23959"/>
                  <a:pt x="4316031" y="0"/>
                </a:cubicBezTo>
                <a:cubicBezTo>
                  <a:pt x="4468307" y="23959"/>
                  <a:pt x="4784077" y="-14140"/>
                  <a:pt x="5000382" y="0"/>
                </a:cubicBezTo>
                <a:cubicBezTo>
                  <a:pt x="5216687" y="14140"/>
                  <a:pt x="5569424" y="-17114"/>
                  <a:pt x="5848977" y="0"/>
                </a:cubicBezTo>
                <a:cubicBezTo>
                  <a:pt x="6062587" y="-38915"/>
                  <a:pt x="6214389" y="197519"/>
                  <a:pt x="6223146" y="374169"/>
                </a:cubicBezTo>
                <a:cubicBezTo>
                  <a:pt x="6205775" y="544102"/>
                  <a:pt x="6256472" y="928143"/>
                  <a:pt x="6223146" y="1128167"/>
                </a:cubicBezTo>
                <a:cubicBezTo>
                  <a:pt x="6189820" y="1328191"/>
                  <a:pt x="6224941" y="1491135"/>
                  <a:pt x="6223146" y="1742536"/>
                </a:cubicBezTo>
                <a:cubicBezTo>
                  <a:pt x="6221351" y="1993937"/>
                  <a:pt x="6245092" y="2246133"/>
                  <a:pt x="6223146" y="2440683"/>
                </a:cubicBezTo>
                <a:cubicBezTo>
                  <a:pt x="6201200" y="2635233"/>
                  <a:pt x="6258641" y="2927142"/>
                  <a:pt x="6223146" y="3166755"/>
                </a:cubicBezTo>
                <a:cubicBezTo>
                  <a:pt x="6228429" y="3383408"/>
                  <a:pt x="6053465" y="3565780"/>
                  <a:pt x="5848977" y="3540924"/>
                </a:cubicBezTo>
                <a:cubicBezTo>
                  <a:pt x="5505986" y="3559582"/>
                  <a:pt x="5391834" y="3524510"/>
                  <a:pt x="5055130" y="3540924"/>
                </a:cubicBezTo>
                <a:cubicBezTo>
                  <a:pt x="4718426" y="3557338"/>
                  <a:pt x="4606728" y="3542516"/>
                  <a:pt x="4261283" y="3540924"/>
                </a:cubicBezTo>
                <a:cubicBezTo>
                  <a:pt x="3915838" y="3539332"/>
                  <a:pt x="3932162" y="3518556"/>
                  <a:pt x="3631680" y="3540924"/>
                </a:cubicBezTo>
                <a:cubicBezTo>
                  <a:pt x="3331198" y="3563292"/>
                  <a:pt x="3017953" y="3552454"/>
                  <a:pt x="2837833" y="3540924"/>
                </a:cubicBezTo>
                <a:cubicBezTo>
                  <a:pt x="2657713" y="3529394"/>
                  <a:pt x="2403988" y="3528843"/>
                  <a:pt x="2153482" y="3540924"/>
                </a:cubicBezTo>
                <a:cubicBezTo>
                  <a:pt x="1902976" y="3553005"/>
                  <a:pt x="1699743" y="3574786"/>
                  <a:pt x="1469131" y="3540924"/>
                </a:cubicBezTo>
                <a:cubicBezTo>
                  <a:pt x="1238519" y="3507062"/>
                  <a:pt x="624358" y="3488297"/>
                  <a:pt x="374169" y="3540924"/>
                </a:cubicBezTo>
                <a:cubicBezTo>
                  <a:pt x="150472" y="3500815"/>
                  <a:pt x="6173" y="3395555"/>
                  <a:pt x="0" y="3166755"/>
                </a:cubicBezTo>
                <a:cubicBezTo>
                  <a:pt x="28592" y="2969348"/>
                  <a:pt x="-6856" y="2677115"/>
                  <a:pt x="0" y="2524460"/>
                </a:cubicBezTo>
                <a:cubicBezTo>
                  <a:pt x="6856" y="2371805"/>
                  <a:pt x="-243" y="2093831"/>
                  <a:pt x="0" y="1798388"/>
                </a:cubicBezTo>
                <a:cubicBezTo>
                  <a:pt x="243" y="1502945"/>
                  <a:pt x="-815" y="1351865"/>
                  <a:pt x="0" y="1072316"/>
                </a:cubicBezTo>
                <a:cubicBezTo>
                  <a:pt x="815" y="792767"/>
                  <a:pt x="-13773" y="722406"/>
                  <a:pt x="0" y="374169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10567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DA7191A-8F8C-D758-31CC-880EAF964D85}"/>
              </a:ext>
            </a:extLst>
          </p:cNvPr>
          <p:cNvSpPr txBox="1"/>
          <p:nvPr/>
        </p:nvSpPr>
        <p:spPr>
          <a:xfrm>
            <a:off x="4754565" y="2906850"/>
            <a:ext cx="5999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Analysis of the building (A-A* grade)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2490A1C-3298-696F-BBF7-D613A9564B0F}"/>
              </a:ext>
            </a:extLst>
          </p:cNvPr>
          <p:cNvSpPr/>
          <p:nvPr/>
        </p:nvSpPr>
        <p:spPr>
          <a:xfrm>
            <a:off x="8981038" y="3014804"/>
            <a:ext cx="1793118" cy="3424210"/>
          </a:xfrm>
          <a:custGeom>
            <a:avLst/>
            <a:gdLst>
              <a:gd name="csX0" fmla="*/ 0 w 1793118"/>
              <a:gd name="csY0" fmla="*/ 267999 h 3424210"/>
              <a:gd name="csX1" fmla="*/ 267999 w 1793118"/>
              <a:gd name="csY1" fmla="*/ 0 h 3424210"/>
              <a:gd name="csX2" fmla="*/ 871417 w 1793118"/>
              <a:gd name="csY2" fmla="*/ 0 h 3424210"/>
              <a:gd name="csX3" fmla="*/ 1525119 w 1793118"/>
              <a:gd name="csY3" fmla="*/ 0 h 3424210"/>
              <a:gd name="csX4" fmla="*/ 1793118 w 1793118"/>
              <a:gd name="csY4" fmla="*/ 267999 h 3424210"/>
              <a:gd name="csX5" fmla="*/ 1793118 w 1793118"/>
              <a:gd name="csY5" fmla="*/ 874524 h 3424210"/>
              <a:gd name="csX6" fmla="*/ 1793118 w 1793118"/>
              <a:gd name="csY6" fmla="*/ 1394402 h 3424210"/>
              <a:gd name="csX7" fmla="*/ 1793118 w 1793118"/>
              <a:gd name="csY7" fmla="*/ 1972044 h 3424210"/>
              <a:gd name="csX8" fmla="*/ 1793118 w 1793118"/>
              <a:gd name="csY8" fmla="*/ 2463040 h 3424210"/>
              <a:gd name="csX9" fmla="*/ 1793118 w 1793118"/>
              <a:gd name="csY9" fmla="*/ 3156211 h 3424210"/>
              <a:gd name="csX10" fmla="*/ 1525119 w 1793118"/>
              <a:gd name="csY10" fmla="*/ 3424210 h 3424210"/>
              <a:gd name="csX11" fmla="*/ 871417 w 1793118"/>
              <a:gd name="csY11" fmla="*/ 3424210 h 3424210"/>
              <a:gd name="csX12" fmla="*/ 267999 w 1793118"/>
              <a:gd name="csY12" fmla="*/ 3424210 h 3424210"/>
              <a:gd name="csX13" fmla="*/ 0 w 1793118"/>
              <a:gd name="csY13" fmla="*/ 3156211 h 3424210"/>
              <a:gd name="csX14" fmla="*/ 0 w 1793118"/>
              <a:gd name="csY14" fmla="*/ 2520804 h 3424210"/>
              <a:gd name="csX15" fmla="*/ 0 w 1793118"/>
              <a:gd name="csY15" fmla="*/ 2000926 h 3424210"/>
              <a:gd name="csX16" fmla="*/ 0 w 1793118"/>
              <a:gd name="csY16" fmla="*/ 1365520 h 3424210"/>
              <a:gd name="csX17" fmla="*/ 0 w 1793118"/>
              <a:gd name="csY17" fmla="*/ 816759 h 3424210"/>
              <a:gd name="csX18" fmla="*/ 0 w 1793118"/>
              <a:gd name="csY18" fmla="*/ 267999 h 342421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1793118" h="3424210" extrusionOk="0">
                <a:moveTo>
                  <a:pt x="0" y="267999"/>
                </a:moveTo>
                <a:cubicBezTo>
                  <a:pt x="1137" y="99788"/>
                  <a:pt x="127467" y="-15334"/>
                  <a:pt x="267999" y="0"/>
                </a:cubicBezTo>
                <a:cubicBezTo>
                  <a:pt x="554563" y="6973"/>
                  <a:pt x="641982" y="-27934"/>
                  <a:pt x="871417" y="0"/>
                </a:cubicBezTo>
                <a:cubicBezTo>
                  <a:pt x="1100852" y="27934"/>
                  <a:pt x="1233538" y="3429"/>
                  <a:pt x="1525119" y="0"/>
                </a:cubicBezTo>
                <a:cubicBezTo>
                  <a:pt x="1690317" y="2189"/>
                  <a:pt x="1780200" y="143170"/>
                  <a:pt x="1793118" y="267999"/>
                </a:cubicBezTo>
                <a:cubicBezTo>
                  <a:pt x="1815024" y="454416"/>
                  <a:pt x="1769691" y="586787"/>
                  <a:pt x="1793118" y="874524"/>
                </a:cubicBezTo>
                <a:cubicBezTo>
                  <a:pt x="1816545" y="1162262"/>
                  <a:pt x="1814266" y="1138524"/>
                  <a:pt x="1793118" y="1394402"/>
                </a:cubicBezTo>
                <a:cubicBezTo>
                  <a:pt x="1771970" y="1650280"/>
                  <a:pt x="1804494" y="1786436"/>
                  <a:pt x="1793118" y="1972044"/>
                </a:cubicBezTo>
                <a:cubicBezTo>
                  <a:pt x="1781742" y="2157652"/>
                  <a:pt x="1786981" y="2250231"/>
                  <a:pt x="1793118" y="2463040"/>
                </a:cubicBezTo>
                <a:cubicBezTo>
                  <a:pt x="1799255" y="2675849"/>
                  <a:pt x="1776461" y="2926347"/>
                  <a:pt x="1793118" y="3156211"/>
                </a:cubicBezTo>
                <a:cubicBezTo>
                  <a:pt x="1808511" y="3272417"/>
                  <a:pt x="1664983" y="3425345"/>
                  <a:pt x="1525119" y="3424210"/>
                </a:cubicBezTo>
                <a:cubicBezTo>
                  <a:pt x="1319945" y="3398166"/>
                  <a:pt x="1106544" y="3451794"/>
                  <a:pt x="871417" y="3424210"/>
                </a:cubicBezTo>
                <a:cubicBezTo>
                  <a:pt x="636290" y="3396626"/>
                  <a:pt x="532710" y="3401928"/>
                  <a:pt x="267999" y="3424210"/>
                </a:cubicBezTo>
                <a:cubicBezTo>
                  <a:pt x="119221" y="3434005"/>
                  <a:pt x="9439" y="3284970"/>
                  <a:pt x="0" y="3156211"/>
                </a:cubicBezTo>
                <a:cubicBezTo>
                  <a:pt x="26111" y="2996037"/>
                  <a:pt x="-13223" y="2712905"/>
                  <a:pt x="0" y="2520804"/>
                </a:cubicBezTo>
                <a:cubicBezTo>
                  <a:pt x="13223" y="2328703"/>
                  <a:pt x="-21453" y="2140683"/>
                  <a:pt x="0" y="2000926"/>
                </a:cubicBezTo>
                <a:cubicBezTo>
                  <a:pt x="21453" y="1861169"/>
                  <a:pt x="1265" y="1615618"/>
                  <a:pt x="0" y="1365520"/>
                </a:cubicBezTo>
                <a:cubicBezTo>
                  <a:pt x="-1265" y="1115422"/>
                  <a:pt x="14603" y="945942"/>
                  <a:pt x="0" y="816759"/>
                </a:cubicBezTo>
                <a:cubicBezTo>
                  <a:pt x="-14603" y="687576"/>
                  <a:pt x="-9582" y="530076"/>
                  <a:pt x="0" y="267999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1494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9C03115-FDF7-C920-C4E0-72C2BB75E8BC}"/>
              </a:ext>
            </a:extLst>
          </p:cNvPr>
          <p:cNvSpPr txBox="1"/>
          <p:nvPr/>
        </p:nvSpPr>
        <p:spPr>
          <a:xfrm>
            <a:off x="9052059" y="3068072"/>
            <a:ext cx="1767772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000" b="1" dirty="0"/>
              <a:t>1. Look at the design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shape is the building? Is it modern, traditional, simple or complex?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materials have been used (e.g. glass, brick, concrete)?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How does it look? (e.g. clean lines, curves, bright colours, natural textures)</a:t>
            </a:r>
          </a:p>
          <a:p>
            <a:pPr>
              <a:buNone/>
            </a:pPr>
            <a:r>
              <a:rPr lang="en-GB" sz="700" dirty="0"/>
              <a:t>🧠 </a:t>
            </a:r>
            <a:r>
              <a:rPr lang="en-GB" sz="700" i="1" dirty="0"/>
              <a:t>Tip: Sketch the shape and label some features.</a:t>
            </a:r>
            <a:br>
              <a:rPr lang="en-GB" sz="700" i="1" dirty="0"/>
            </a:br>
            <a:endParaRPr lang="en-GB" sz="700" dirty="0"/>
          </a:p>
          <a:p>
            <a:pPr>
              <a:buNone/>
            </a:pPr>
            <a:r>
              <a:rPr lang="en-GB" sz="1000" b="1" dirty="0"/>
              <a:t>2. Think about the purpose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is the building for? (e.g. school, museum, home)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Does the design match its purpose? (e.g. a hospital should feel calm and safe)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How do people move through the space? (e.g. wide entrances, clear paths)</a:t>
            </a:r>
          </a:p>
          <a:p>
            <a:pPr>
              <a:buNone/>
            </a:pPr>
            <a:r>
              <a:rPr lang="en-GB" sz="700" dirty="0"/>
              <a:t>🧠 </a:t>
            </a:r>
            <a:r>
              <a:rPr lang="en-GB" sz="700" i="1" dirty="0"/>
              <a:t>Tip: Think about whether you'd enjoy using the building and why.</a:t>
            </a:r>
            <a:br>
              <a:rPr lang="en-GB" sz="700" i="1" dirty="0"/>
            </a:br>
            <a:endParaRPr lang="en-GB" sz="700" dirty="0"/>
          </a:p>
          <a:p>
            <a:pPr>
              <a:buNone/>
            </a:pPr>
            <a:r>
              <a:rPr lang="en-GB" sz="1000" b="1" dirty="0"/>
              <a:t>3. Consider its place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Where is it located? (city, countryside, near water,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Does it suit the area? Does it stand out or blend in?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Is it sustainable or eco-friendly in any way? (e.g. solar panels, green roofs)</a:t>
            </a:r>
          </a:p>
          <a:p>
            <a:r>
              <a:rPr lang="en-GB" sz="700" dirty="0"/>
              <a:t>🧠 </a:t>
            </a:r>
            <a:r>
              <a:rPr lang="en-GB" sz="700" i="1" dirty="0"/>
              <a:t>Tip: Ask yourself—does this building improve its surroundings?</a:t>
            </a:r>
            <a:endParaRPr lang="en-GB" sz="7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4B4BC5A-6025-36C6-DFE7-C4F0B33BA039}"/>
              </a:ext>
            </a:extLst>
          </p:cNvPr>
          <p:cNvSpPr txBox="1"/>
          <p:nvPr/>
        </p:nvSpPr>
        <p:spPr>
          <a:xfrm>
            <a:off x="4696537" y="1772888"/>
            <a:ext cx="6144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  <a:latin typeface="Ink Free" panose="03080402000500000000" pitchFamily="66" charset="0"/>
              </a:rPr>
              <a:t>Write / type your answer here </a:t>
            </a: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</a:t>
            </a:r>
            <a:b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</a:b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61FB398-47E5-8C0A-7CC0-41CCA2AE8D11}"/>
              </a:ext>
            </a:extLst>
          </p:cNvPr>
          <p:cNvSpPr txBox="1"/>
          <p:nvPr/>
        </p:nvSpPr>
        <p:spPr>
          <a:xfrm>
            <a:off x="4696537" y="3133180"/>
            <a:ext cx="429547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  <a:latin typeface="Ink Free" panose="03080402000500000000" pitchFamily="66" charset="0"/>
              </a:rPr>
              <a:t>Write / type your answer here </a:t>
            </a: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</a:t>
            </a:r>
            <a:b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</a:b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  <a:p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pic>
        <p:nvPicPr>
          <p:cNvPr id="29" name="Picture 28" descr="Black book icon - Free black book icons">
            <a:extLst>
              <a:ext uri="{FF2B5EF4-FFF2-40B4-BE49-F238E27FC236}">
                <a16:creationId xmlns:a16="http://schemas.microsoft.com/office/drawing/2014/main" id="{30AA85DA-EA16-A5CF-CF79-E440D1EC9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64166"/>
            <a:ext cx="433917" cy="370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192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4C3D1-249A-00D3-5AF9-2A8D30103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3C21276-CE0C-7C05-D532-9B553EF0E69A}"/>
              </a:ext>
            </a:extLst>
          </p:cNvPr>
          <p:cNvSpPr/>
          <p:nvPr/>
        </p:nvSpPr>
        <p:spPr>
          <a:xfrm>
            <a:off x="10879878" y="282674"/>
            <a:ext cx="1312121" cy="65753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87007FC-BE6B-372A-9E6A-96D6B9E06A98}"/>
              </a:ext>
            </a:extLst>
          </p:cNvPr>
          <p:cNvGraphicFramePr>
            <a:graphicFrameLocks noGrp="1"/>
          </p:cNvGraphicFramePr>
          <p:nvPr/>
        </p:nvGraphicFramePr>
        <p:xfrm>
          <a:off x="-9293" y="631623"/>
          <a:ext cx="8796088" cy="329565"/>
        </p:xfrm>
        <a:graphic>
          <a:graphicData uri="http://schemas.openxmlformats.org/drawingml/2006/table">
            <a:tbl>
              <a:tblPr/>
              <a:tblGrid>
                <a:gridCol w="1325137">
                  <a:extLst>
                    <a:ext uri="{9D8B030D-6E8A-4147-A177-3AD203B41FA5}">
                      <a16:colId xmlns:a16="http://schemas.microsoft.com/office/drawing/2014/main" val="1229240123"/>
                    </a:ext>
                  </a:extLst>
                </a:gridCol>
                <a:gridCol w="7470951">
                  <a:extLst>
                    <a:ext uri="{9D8B030D-6E8A-4147-A177-3AD203B41FA5}">
                      <a16:colId xmlns:a16="http://schemas.microsoft.com/office/drawing/2014/main" val="1797330615"/>
                    </a:ext>
                  </a:extLst>
                </a:gridCol>
              </a:tblGrid>
              <a:tr h="22288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8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L3 u3 c1.1(K)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 b="0" i="0" u="none" strike="noStrike" kern="1200" noProof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Analyse</a:t>
                      </a:r>
                      <a:r>
                        <a:rPr lang="en-US" sz="1800" b="0" i="0" u="none" strike="noStrike" kern="1200" noProof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 relevant architectural precedents (summer task)</a:t>
                      </a:r>
                    </a:p>
                  </a:txBody>
                  <a:tcPr marL="9525" marR="9525" marT="952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6825677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32AE41E5-ADB8-9207-EB17-9247F6D4EB6D}"/>
              </a:ext>
            </a:extLst>
          </p:cNvPr>
          <p:cNvSpPr/>
          <p:nvPr/>
        </p:nvSpPr>
        <p:spPr>
          <a:xfrm>
            <a:off x="0" y="3285"/>
            <a:ext cx="12192000" cy="3454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87B85B90-2201-DAF4-51BA-86FB6AB9F0F1}"/>
              </a:ext>
            </a:extLst>
          </p:cNvPr>
          <p:cNvSpPr txBox="1"/>
          <p:nvPr/>
        </p:nvSpPr>
        <p:spPr>
          <a:xfrm>
            <a:off x="2451" y="-2186"/>
            <a:ext cx="13523977" cy="36933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Gill Sans MT"/>
              </a:rPr>
              <a:t>DEC L3 : UNIT 3 - </a:t>
            </a:r>
            <a:r>
              <a:rPr lang="en-GB" sz="1800" b="1" dirty="0">
                <a:solidFill>
                  <a:schemeClr val="bg1"/>
                </a:solidFill>
                <a:latin typeface="Gill Sans MT" panose="020B0502020104020203" pitchFamily="34" charset="0"/>
              </a:rPr>
              <a:t>INVESTIGATE DESIGN, STRUCTURAL &amp; SERVICES</a:t>
            </a:r>
            <a:r>
              <a:rPr lang="en-GB" sz="1400" dirty="0">
                <a:solidFill>
                  <a:schemeClr val="bg1"/>
                </a:solidFill>
                <a:latin typeface="Gill Sans MT" panose="020B0502020104020203" pitchFamily="34" charset="0"/>
              </a:rPr>
              <a:t> ASPECTS OF A SUSTAINABLE CONSTRUCTION PROJECT</a:t>
            </a:r>
            <a:endParaRPr lang="en-GB" sz="1400" dirty="0">
              <a:solidFill>
                <a:schemeClr val="bg1"/>
              </a:solidFill>
              <a:ea typeface="+mn-lt"/>
              <a:cs typeface="+mn-lt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CADBDA3-8965-B1F4-9C77-4B9D3DDA7827}"/>
              </a:ext>
            </a:extLst>
          </p:cNvPr>
          <p:cNvGraphicFramePr>
            <a:graphicFrameLocks noGrp="1"/>
          </p:cNvGraphicFramePr>
          <p:nvPr/>
        </p:nvGraphicFramePr>
        <p:xfrm>
          <a:off x="-1" y="371568"/>
          <a:ext cx="8806433" cy="222885"/>
        </p:xfrm>
        <a:graphic>
          <a:graphicData uri="http://schemas.openxmlformats.org/drawingml/2006/table">
            <a:tbl>
              <a:tblPr/>
              <a:tblGrid>
                <a:gridCol w="970866">
                  <a:extLst>
                    <a:ext uri="{9D8B030D-6E8A-4147-A177-3AD203B41FA5}">
                      <a16:colId xmlns:a16="http://schemas.microsoft.com/office/drawing/2014/main" val="1835131673"/>
                    </a:ext>
                  </a:extLst>
                </a:gridCol>
                <a:gridCol w="7835567">
                  <a:extLst>
                    <a:ext uri="{9D8B030D-6E8A-4147-A177-3AD203B41FA5}">
                      <a16:colId xmlns:a16="http://schemas.microsoft.com/office/drawing/2014/main" val="36902514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L3 u3 LO1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/>
                          <a:ea typeface="+mn-lt"/>
                          <a:cs typeface="+mn-lt"/>
                        </a:rPr>
                        <a:t>Gather &amp; analyse information to develop the design.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Gill Sans MT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97262"/>
                  </a:ext>
                </a:extLst>
              </a:tr>
            </a:tbl>
          </a:graphicData>
        </a:graphic>
      </p:graphicFrame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32BA6C3-8118-AB93-2570-5D72AFB478FD}"/>
              </a:ext>
            </a:extLst>
          </p:cNvPr>
          <p:cNvSpPr/>
          <p:nvPr/>
        </p:nvSpPr>
        <p:spPr>
          <a:xfrm>
            <a:off x="11313686" y="399810"/>
            <a:ext cx="720025" cy="389285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accent2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UNIT 3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4492CCB-7708-E1FF-D538-451B5CC7CEA9}"/>
              </a:ext>
            </a:extLst>
          </p:cNvPr>
          <p:cNvSpPr/>
          <p:nvPr/>
        </p:nvSpPr>
        <p:spPr>
          <a:xfrm>
            <a:off x="11391506" y="613178"/>
            <a:ext cx="720025" cy="3892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Criterion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1.1(K)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6DCEEA-FDE0-BCD5-7C5D-F996E0C185D4}"/>
              </a:ext>
            </a:extLst>
          </p:cNvPr>
          <p:cNvSpPr txBox="1"/>
          <p:nvPr/>
        </p:nvSpPr>
        <p:spPr>
          <a:xfrm>
            <a:off x="-1" y="6488668"/>
            <a:ext cx="1104924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Gill Sans MT"/>
              </a:rPr>
              <a:t>Name &gt; __________________________ // Hautlieu School </a:t>
            </a:r>
            <a:r>
              <a:rPr lang="en-GB" dirty="0">
                <a:solidFill>
                  <a:srgbClr val="C00000"/>
                </a:solidFill>
                <a:latin typeface="Gill Sans MT"/>
              </a:rPr>
              <a:t>C001735 </a:t>
            </a:r>
            <a:r>
              <a:rPr lang="en-GB" b="1" dirty="0">
                <a:solidFill>
                  <a:srgbClr val="C00000"/>
                </a:solidFill>
                <a:latin typeface="Gill Sans MT"/>
              </a:rPr>
              <a:t>// Design, Engineer, Construct Level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4C7EB4-40E9-9A28-6F72-B7C2B7AA1905}"/>
              </a:ext>
            </a:extLst>
          </p:cNvPr>
          <p:cNvSpPr txBox="1"/>
          <p:nvPr/>
        </p:nvSpPr>
        <p:spPr>
          <a:xfrm>
            <a:off x="353519" y="1176250"/>
            <a:ext cx="6389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ptos Black" panose="020F0502020204030204" pitchFamily="34" charset="0"/>
              </a:rPr>
              <a:t>LOCAL</a:t>
            </a:r>
            <a:r>
              <a:rPr lang="en-US" dirty="0">
                <a:latin typeface="Aptos Black" panose="020F0502020204030204" pitchFamily="34" charset="0"/>
              </a:rPr>
              <a:t> EXAMPLE :  </a:t>
            </a:r>
            <a:r>
              <a:rPr lang="en-US" dirty="0">
                <a:latin typeface="Aptos Black" panose="020B0004020202020204" pitchFamily="34" charset="0"/>
              </a:rPr>
              <a:t>Horizon</a:t>
            </a:r>
            <a:r>
              <a:rPr lang="en-US" b="1" dirty="0">
                <a:latin typeface="Aptos" panose="020B0004020202020204" pitchFamily="34" charset="0"/>
              </a:rPr>
              <a:t> Apartments (Jersey Waterfront)  </a:t>
            </a:r>
            <a:endParaRPr lang="en-GB" b="1" dirty="0">
              <a:latin typeface="Aptos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22E9B4-0ACC-DC9C-ADDB-00B5EDB10389}"/>
              </a:ext>
            </a:extLst>
          </p:cNvPr>
          <p:cNvSpPr txBox="1"/>
          <p:nvPr/>
        </p:nvSpPr>
        <p:spPr>
          <a:xfrm>
            <a:off x="-33868" y="901062"/>
            <a:ext cx="4550348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>
                <a:solidFill>
                  <a:srgbClr val="C55A11"/>
                </a:solidFill>
                <a:latin typeface="Aptos Black"/>
              </a:rPr>
              <a:t>THEME 2 : “STATEMENT ARCHITECTURE”</a:t>
            </a:r>
            <a:endParaRPr lang="en-GB">
              <a:solidFill>
                <a:srgbClr val="C55A11"/>
              </a:solidFill>
              <a:latin typeface="Aptos Black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F10E9BA-6D6F-F320-06AD-E9432304EE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96"/>
          <a:stretch/>
        </p:blipFill>
        <p:spPr bwMode="auto">
          <a:xfrm>
            <a:off x="8878686" y="418986"/>
            <a:ext cx="2411524" cy="757264"/>
          </a:xfrm>
          <a:prstGeom prst="rect">
            <a:avLst/>
          </a:prstGeom>
          <a:noFill/>
          <a:ln w="57150">
            <a:solidFill>
              <a:srgbClr val="C55A1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4E13EBE-25FA-6CC4-DDA5-31F3742BCB0E}"/>
              </a:ext>
            </a:extLst>
          </p:cNvPr>
          <p:cNvSpPr txBox="1"/>
          <p:nvPr/>
        </p:nvSpPr>
        <p:spPr>
          <a:xfrm>
            <a:off x="10879878" y="1601161"/>
            <a:ext cx="135541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E-D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Images and a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short/brief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written description of each building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E88DED-49FB-2EEC-E512-B44FA893F42E}"/>
              </a:ext>
            </a:extLst>
          </p:cNvPr>
          <p:cNvSpPr txBox="1"/>
          <p:nvPr/>
        </p:nvSpPr>
        <p:spPr>
          <a:xfrm>
            <a:off x="10875497" y="3467796"/>
            <a:ext cx="135541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C-B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Complete ‘E-D’ </a:t>
            </a:r>
            <a:r>
              <a:rPr lang="en-US" sz="1100" i="1" u="sng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plus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added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detail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in your descriptions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131A96-9164-AD45-65F6-26E03C6BA76A}"/>
              </a:ext>
            </a:extLst>
          </p:cNvPr>
          <p:cNvSpPr txBox="1"/>
          <p:nvPr/>
        </p:nvSpPr>
        <p:spPr>
          <a:xfrm>
            <a:off x="10875498" y="5198382"/>
            <a:ext cx="135541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A-A*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Complete ‘C-B’</a:t>
            </a:r>
          </a:p>
          <a:p>
            <a:r>
              <a:rPr lang="en-US" sz="1100" i="1" u="sng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plus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added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analysis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in your descriptions: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E4A7A29-0FDB-6C6A-51E2-A820D1D5D61E}"/>
              </a:ext>
            </a:extLst>
          </p:cNvPr>
          <p:cNvSpPr/>
          <p:nvPr/>
        </p:nvSpPr>
        <p:spPr>
          <a:xfrm>
            <a:off x="126749" y="1545582"/>
            <a:ext cx="4389731" cy="4940850"/>
          </a:xfrm>
          <a:custGeom>
            <a:avLst/>
            <a:gdLst>
              <a:gd name="csX0" fmla="*/ 0 w 4389731"/>
              <a:gd name="csY0" fmla="*/ 306140 h 4940850"/>
              <a:gd name="csX1" fmla="*/ 306140 w 4389731"/>
              <a:gd name="csY1" fmla="*/ 0 h 4940850"/>
              <a:gd name="csX2" fmla="*/ 860166 w 4389731"/>
              <a:gd name="csY2" fmla="*/ 0 h 4940850"/>
              <a:gd name="csX3" fmla="*/ 1527516 w 4389731"/>
              <a:gd name="csY3" fmla="*/ 0 h 4940850"/>
              <a:gd name="csX4" fmla="*/ 2194866 w 4389731"/>
              <a:gd name="csY4" fmla="*/ 0 h 4940850"/>
              <a:gd name="csX5" fmla="*/ 2711117 w 4389731"/>
              <a:gd name="csY5" fmla="*/ 0 h 4940850"/>
              <a:gd name="csX6" fmla="*/ 3416241 w 4389731"/>
              <a:gd name="csY6" fmla="*/ 0 h 4940850"/>
              <a:gd name="csX7" fmla="*/ 4083591 w 4389731"/>
              <a:gd name="csY7" fmla="*/ 0 h 4940850"/>
              <a:gd name="csX8" fmla="*/ 4389731 w 4389731"/>
              <a:gd name="csY8" fmla="*/ 306140 h 4940850"/>
              <a:gd name="csX9" fmla="*/ 4389731 w 4389731"/>
              <a:gd name="csY9" fmla="*/ 1011079 h 4940850"/>
              <a:gd name="csX10" fmla="*/ 4389731 w 4389731"/>
              <a:gd name="csY10" fmla="*/ 1672731 h 4940850"/>
              <a:gd name="csX11" fmla="*/ 4389731 w 4389731"/>
              <a:gd name="csY11" fmla="*/ 2291099 h 4940850"/>
              <a:gd name="csX12" fmla="*/ 4389731 w 4389731"/>
              <a:gd name="csY12" fmla="*/ 2779609 h 4940850"/>
              <a:gd name="csX13" fmla="*/ 4389731 w 4389731"/>
              <a:gd name="csY13" fmla="*/ 3397976 h 4940850"/>
              <a:gd name="csX14" fmla="*/ 4389731 w 4389731"/>
              <a:gd name="csY14" fmla="*/ 4016343 h 4940850"/>
              <a:gd name="csX15" fmla="*/ 4389731 w 4389731"/>
              <a:gd name="csY15" fmla="*/ 4634710 h 4940850"/>
              <a:gd name="csX16" fmla="*/ 4083591 w 4389731"/>
              <a:gd name="csY16" fmla="*/ 4940850 h 4940850"/>
              <a:gd name="csX17" fmla="*/ 3378467 w 4389731"/>
              <a:gd name="csY17" fmla="*/ 4940850 h 4940850"/>
              <a:gd name="csX18" fmla="*/ 2786666 w 4389731"/>
              <a:gd name="csY18" fmla="*/ 4940850 h 4940850"/>
              <a:gd name="csX19" fmla="*/ 2081542 w 4389731"/>
              <a:gd name="csY19" fmla="*/ 4940850 h 4940850"/>
              <a:gd name="csX20" fmla="*/ 1451967 w 4389731"/>
              <a:gd name="csY20" fmla="*/ 4940850 h 4940850"/>
              <a:gd name="csX21" fmla="*/ 306140 w 4389731"/>
              <a:gd name="csY21" fmla="*/ 4940850 h 4940850"/>
              <a:gd name="csX22" fmla="*/ 0 w 4389731"/>
              <a:gd name="csY22" fmla="*/ 4634710 h 4940850"/>
              <a:gd name="csX23" fmla="*/ 0 w 4389731"/>
              <a:gd name="csY23" fmla="*/ 4102914 h 4940850"/>
              <a:gd name="csX24" fmla="*/ 0 w 4389731"/>
              <a:gd name="csY24" fmla="*/ 3441261 h 4940850"/>
              <a:gd name="csX25" fmla="*/ 0 w 4389731"/>
              <a:gd name="csY25" fmla="*/ 2779609 h 4940850"/>
              <a:gd name="csX26" fmla="*/ 0 w 4389731"/>
              <a:gd name="csY26" fmla="*/ 2117956 h 4940850"/>
              <a:gd name="csX27" fmla="*/ 0 w 4389731"/>
              <a:gd name="csY27" fmla="*/ 1413017 h 4940850"/>
              <a:gd name="csX28" fmla="*/ 0 w 4389731"/>
              <a:gd name="csY28" fmla="*/ 837936 h 4940850"/>
              <a:gd name="csX29" fmla="*/ 0 w 4389731"/>
              <a:gd name="csY29" fmla="*/ 306140 h 49408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4389731" h="4940850" extrusionOk="0">
                <a:moveTo>
                  <a:pt x="0" y="306140"/>
                </a:moveTo>
                <a:cubicBezTo>
                  <a:pt x="642" y="125663"/>
                  <a:pt x="150604" y="-27759"/>
                  <a:pt x="306140" y="0"/>
                </a:cubicBezTo>
                <a:cubicBezTo>
                  <a:pt x="439745" y="-6638"/>
                  <a:pt x="658659" y="16082"/>
                  <a:pt x="860166" y="0"/>
                </a:cubicBezTo>
                <a:cubicBezTo>
                  <a:pt x="1061673" y="-16082"/>
                  <a:pt x="1273963" y="-14399"/>
                  <a:pt x="1527516" y="0"/>
                </a:cubicBezTo>
                <a:cubicBezTo>
                  <a:pt x="1781069" y="14399"/>
                  <a:pt x="2040577" y="2649"/>
                  <a:pt x="2194866" y="0"/>
                </a:cubicBezTo>
                <a:cubicBezTo>
                  <a:pt x="2349155" y="-2649"/>
                  <a:pt x="2488339" y="1576"/>
                  <a:pt x="2711117" y="0"/>
                </a:cubicBezTo>
                <a:cubicBezTo>
                  <a:pt x="2933895" y="-1576"/>
                  <a:pt x="3217292" y="-10807"/>
                  <a:pt x="3416241" y="0"/>
                </a:cubicBezTo>
                <a:cubicBezTo>
                  <a:pt x="3615190" y="10807"/>
                  <a:pt x="3763487" y="26789"/>
                  <a:pt x="4083591" y="0"/>
                </a:cubicBezTo>
                <a:cubicBezTo>
                  <a:pt x="4251229" y="12344"/>
                  <a:pt x="4374159" y="138257"/>
                  <a:pt x="4389731" y="306140"/>
                </a:cubicBezTo>
                <a:cubicBezTo>
                  <a:pt x="4378872" y="578544"/>
                  <a:pt x="4387211" y="658680"/>
                  <a:pt x="4389731" y="1011079"/>
                </a:cubicBezTo>
                <a:cubicBezTo>
                  <a:pt x="4392251" y="1363478"/>
                  <a:pt x="4385043" y="1384014"/>
                  <a:pt x="4389731" y="1672731"/>
                </a:cubicBezTo>
                <a:cubicBezTo>
                  <a:pt x="4394419" y="1961448"/>
                  <a:pt x="4397907" y="1992540"/>
                  <a:pt x="4389731" y="2291099"/>
                </a:cubicBezTo>
                <a:cubicBezTo>
                  <a:pt x="4381555" y="2589658"/>
                  <a:pt x="4391302" y="2646128"/>
                  <a:pt x="4389731" y="2779609"/>
                </a:cubicBezTo>
                <a:cubicBezTo>
                  <a:pt x="4388161" y="2913090"/>
                  <a:pt x="4362899" y="3243300"/>
                  <a:pt x="4389731" y="3397976"/>
                </a:cubicBezTo>
                <a:cubicBezTo>
                  <a:pt x="4416563" y="3552652"/>
                  <a:pt x="4390451" y="3876568"/>
                  <a:pt x="4389731" y="4016343"/>
                </a:cubicBezTo>
                <a:cubicBezTo>
                  <a:pt x="4389011" y="4156118"/>
                  <a:pt x="4379902" y="4331634"/>
                  <a:pt x="4389731" y="4634710"/>
                </a:cubicBezTo>
                <a:cubicBezTo>
                  <a:pt x="4354536" y="4812385"/>
                  <a:pt x="4222488" y="4921587"/>
                  <a:pt x="4083591" y="4940850"/>
                </a:cubicBezTo>
                <a:cubicBezTo>
                  <a:pt x="3806110" y="4924775"/>
                  <a:pt x="3720402" y="4960272"/>
                  <a:pt x="3378467" y="4940850"/>
                </a:cubicBezTo>
                <a:cubicBezTo>
                  <a:pt x="3036532" y="4921428"/>
                  <a:pt x="2959779" y="4962685"/>
                  <a:pt x="2786666" y="4940850"/>
                </a:cubicBezTo>
                <a:cubicBezTo>
                  <a:pt x="2613553" y="4919015"/>
                  <a:pt x="2228808" y="4942302"/>
                  <a:pt x="2081542" y="4940850"/>
                </a:cubicBezTo>
                <a:cubicBezTo>
                  <a:pt x="1934276" y="4939398"/>
                  <a:pt x="1616551" y="4945604"/>
                  <a:pt x="1451967" y="4940850"/>
                </a:cubicBezTo>
                <a:cubicBezTo>
                  <a:pt x="1287384" y="4936096"/>
                  <a:pt x="836344" y="4909037"/>
                  <a:pt x="306140" y="4940850"/>
                </a:cubicBezTo>
                <a:cubicBezTo>
                  <a:pt x="174451" y="4952032"/>
                  <a:pt x="3967" y="4810074"/>
                  <a:pt x="0" y="4634710"/>
                </a:cubicBezTo>
                <a:cubicBezTo>
                  <a:pt x="-7264" y="4389516"/>
                  <a:pt x="7077" y="4260717"/>
                  <a:pt x="0" y="4102914"/>
                </a:cubicBezTo>
                <a:cubicBezTo>
                  <a:pt x="-7077" y="3945111"/>
                  <a:pt x="-20187" y="3659366"/>
                  <a:pt x="0" y="3441261"/>
                </a:cubicBezTo>
                <a:cubicBezTo>
                  <a:pt x="20187" y="3223156"/>
                  <a:pt x="-27152" y="3098297"/>
                  <a:pt x="0" y="2779609"/>
                </a:cubicBezTo>
                <a:cubicBezTo>
                  <a:pt x="27152" y="2460921"/>
                  <a:pt x="24050" y="2290285"/>
                  <a:pt x="0" y="2117956"/>
                </a:cubicBezTo>
                <a:cubicBezTo>
                  <a:pt x="-24050" y="1945627"/>
                  <a:pt x="18802" y="1580161"/>
                  <a:pt x="0" y="1413017"/>
                </a:cubicBezTo>
                <a:cubicBezTo>
                  <a:pt x="-18802" y="1245873"/>
                  <a:pt x="-27907" y="1094889"/>
                  <a:pt x="0" y="837936"/>
                </a:cubicBezTo>
                <a:cubicBezTo>
                  <a:pt x="27907" y="580983"/>
                  <a:pt x="-6610" y="486092"/>
                  <a:pt x="0" y="306140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6974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8E2638-2AEE-C9ED-112E-63195D96E348}"/>
              </a:ext>
            </a:extLst>
          </p:cNvPr>
          <p:cNvSpPr txBox="1"/>
          <p:nvPr/>
        </p:nvSpPr>
        <p:spPr>
          <a:xfrm>
            <a:off x="192470" y="1547818"/>
            <a:ext cx="14530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Images / sketches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1A6EE51-40CF-F4A3-AF66-D98DD247089A}"/>
              </a:ext>
            </a:extLst>
          </p:cNvPr>
          <p:cNvSpPr/>
          <p:nvPr/>
        </p:nvSpPr>
        <p:spPr>
          <a:xfrm>
            <a:off x="4617821" y="1545581"/>
            <a:ext cx="6223146" cy="1279099"/>
          </a:xfrm>
          <a:custGeom>
            <a:avLst/>
            <a:gdLst>
              <a:gd name="csX0" fmla="*/ 0 w 6223146"/>
              <a:gd name="csY0" fmla="*/ 335431 h 1279099"/>
              <a:gd name="csX1" fmla="*/ 335431 w 6223146"/>
              <a:gd name="csY1" fmla="*/ 0 h 1279099"/>
              <a:gd name="csX2" fmla="*/ 918421 w 6223146"/>
              <a:gd name="csY2" fmla="*/ 0 h 1279099"/>
              <a:gd name="csX3" fmla="*/ 1667979 w 6223146"/>
              <a:gd name="csY3" fmla="*/ 0 h 1279099"/>
              <a:gd name="csX4" fmla="*/ 2417538 w 6223146"/>
              <a:gd name="csY4" fmla="*/ 0 h 1279099"/>
              <a:gd name="csX5" fmla="*/ 2945004 w 6223146"/>
              <a:gd name="csY5" fmla="*/ 0 h 1279099"/>
              <a:gd name="csX6" fmla="*/ 3750086 w 6223146"/>
              <a:gd name="csY6" fmla="*/ 0 h 1279099"/>
              <a:gd name="csX7" fmla="*/ 4333075 w 6223146"/>
              <a:gd name="csY7" fmla="*/ 0 h 1279099"/>
              <a:gd name="csX8" fmla="*/ 5027111 w 6223146"/>
              <a:gd name="csY8" fmla="*/ 0 h 1279099"/>
              <a:gd name="csX9" fmla="*/ 5887715 w 6223146"/>
              <a:gd name="csY9" fmla="*/ 0 h 1279099"/>
              <a:gd name="csX10" fmla="*/ 6223146 w 6223146"/>
              <a:gd name="csY10" fmla="*/ 335431 h 1279099"/>
              <a:gd name="csX11" fmla="*/ 6223146 w 6223146"/>
              <a:gd name="csY11" fmla="*/ 943668 h 1279099"/>
              <a:gd name="csX12" fmla="*/ 5887715 w 6223146"/>
              <a:gd name="csY12" fmla="*/ 1279099 h 1279099"/>
              <a:gd name="csX13" fmla="*/ 5138157 w 6223146"/>
              <a:gd name="csY13" fmla="*/ 1279099 h 1279099"/>
              <a:gd name="csX14" fmla="*/ 4610690 w 6223146"/>
              <a:gd name="csY14" fmla="*/ 1279099 h 1279099"/>
              <a:gd name="csX15" fmla="*/ 4027700 w 6223146"/>
              <a:gd name="csY15" fmla="*/ 1279099 h 1279099"/>
              <a:gd name="csX16" fmla="*/ 3444710 w 6223146"/>
              <a:gd name="csY16" fmla="*/ 1279099 h 1279099"/>
              <a:gd name="csX17" fmla="*/ 2639629 w 6223146"/>
              <a:gd name="csY17" fmla="*/ 1279099 h 1279099"/>
              <a:gd name="csX18" fmla="*/ 2001116 w 6223146"/>
              <a:gd name="csY18" fmla="*/ 1279099 h 1279099"/>
              <a:gd name="csX19" fmla="*/ 1196035 w 6223146"/>
              <a:gd name="csY19" fmla="*/ 1279099 h 1279099"/>
              <a:gd name="csX20" fmla="*/ 335431 w 6223146"/>
              <a:gd name="csY20" fmla="*/ 1279099 h 1279099"/>
              <a:gd name="csX21" fmla="*/ 0 w 6223146"/>
              <a:gd name="csY21" fmla="*/ 943668 h 1279099"/>
              <a:gd name="csX22" fmla="*/ 0 w 6223146"/>
              <a:gd name="csY22" fmla="*/ 335431 h 127909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6223146" h="1279099" extrusionOk="0">
                <a:moveTo>
                  <a:pt x="0" y="335431"/>
                </a:moveTo>
                <a:cubicBezTo>
                  <a:pt x="1026" y="131936"/>
                  <a:pt x="154332" y="-8516"/>
                  <a:pt x="335431" y="0"/>
                </a:cubicBezTo>
                <a:cubicBezTo>
                  <a:pt x="581104" y="12632"/>
                  <a:pt x="741199" y="20864"/>
                  <a:pt x="918421" y="0"/>
                </a:cubicBezTo>
                <a:cubicBezTo>
                  <a:pt x="1095643" y="-20864"/>
                  <a:pt x="1317271" y="31194"/>
                  <a:pt x="1667979" y="0"/>
                </a:cubicBezTo>
                <a:cubicBezTo>
                  <a:pt x="2018687" y="-31194"/>
                  <a:pt x="2066493" y="23707"/>
                  <a:pt x="2417538" y="0"/>
                </a:cubicBezTo>
                <a:cubicBezTo>
                  <a:pt x="2768583" y="-23707"/>
                  <a:pt x="2731716" y="21650"/>
                  <a:pt x="2945004" y="0"/>
                </a:cubicBezTo>
                <a:cubicBezTo>
                  <a:pt x="3158292" y="-21650"/>
                  <a:pt x="3453622" y="26385"/>
                  <a:pt x="3750086" y="0"/>
                </a:cubicBezTo>
                <a:cubicBezTo>
                  <a:pt x="4046550" y="-26385"/>
                  <a:pt x="4210378" y="-19182"/>
                  <a:pt x="4333075" y="0"/>
                </a:cubicBezTo>
                <a:cubicBezTo>
                  <a:pt x="4455772" y="19182"/>
                  <a:pt x="4737479" y="28012"/>
                  <a:pt x="5027111" y="0"/>
                </a:cubicBezTo>
                <a:cubicBezTo>
                  <a:pt x="5316743" y="-28012"/>
                  <a:pt x="5544480" y="-39658"/>
                  <a:pt x="5887715" y="0"/>
                </a:cubicBezTo>
                <a:cubicBezTo>
                  <a:pt x="6074182" y="-6785"/>
                  <a:pt x="6214019" y="181443"/>
                  <a:pt x="6223146" y="335431"/>
                </a:cubicBezTo>
                <a:cubicBezTo>
                  <a:pt x="6222632" y="487557"/>
                  <a:pt x="6207760" y="660093"/>
                  <a:pt x="6223146" y="943668"/>
                </a:cubicBezTo>
                <a:cubicBezTo>
                  <a:pt x="6240250" y="1099655"/>
                  <a:pt x="6084988" y="1272994"/>
                  <a:pt x="5887715" y="1279099"/>
                </a:cubicBezTo>
                <a:cubicBezTo>
                  <a:pt x="5577143" y="1280308"/>
                  <a:pt x="5313141" y="1247253"/>
                  <a:pt x="5138157" y="1279099"/>
                </a:cubicBezTo>
                <a:cubicBezTo>
                  <a:pt x="4963173" y="1310945"/>
                  <a:pt x="4730279" y="1271429"/>
                  <a:pt x="4610690" y="1279099"/>
                </a:cubicBezTo>
                <a:cubicBezTo>
                  <a:pt x="4491101" y="1286769"/>
                  <a:pt x="4236386" y="1282938"/>
                  <a:pt x="4027700" y="1279099"/>
                </a:cubicBezTo>
                <a:cubicBezTo>
                  <a:pt x="3819014" y="1275261"/>
                  <a:pt x="3569804" y="1279086"/>
                  <a:pt x="3444710" y="1279099"/>
                </a:cubicBezTo>
                <a:cubicBezTo>
                  <a:pt x="3319616" y="1279113"/>
                  <a:pt x="3005574" y="1288646"/>
                  <a:pt x="2639629" y="1279099"/>
                </a:cubicBezTo>
                <a:cubicBezTo>
                  <a:pt x="2273684" y="1269552"/>
                  <a:pt x="2295603" y="1295208"/>
                  <a:pt x="2001116" y="1279099"/>
                </a:cubicBezTo>
                <a:cubicBezTo>
                  <a:pt x="1706629" y="1262990"/>
                  <a:pt x="1444745" y="1270798"/>
                  <a:pt x="1196035" y="1279099"/>
                </a:cubicBezTo>
                <a:cubicBezTo>
                  <a:pt x="947325" y="1287400"/>
                  <a:pt x="524152" y="1240993"/>
                  <a:pt x="335431" y="1279099"/>
                </a:cubicBezTo>
                <a:cubicBezTo>
                  <a:pt x="188019" y="1284755"/>
                  <a:pt x="-11723" y="1128202"/>
                  <a:pt x="0" y="943668"/>
                </a:cubicBezTo>
                <a:cubicBezTo>
                  <a:pt x="-23656" y="692808"/>
                  <a:pt x="-19592" y="527891"/>
                  <a:pt x="0" y="335431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26224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DCBBEB-AAB7-37DA-D745-4C083C4BC0A6}"/>
              </a:ext>
            </a:extLst>
          </p:cNvPr>
          <p:cNvSpPr txBox="1"/>
          <p:nvPr/>
        </p:nvSpPr>
        <p:spPr>
          <a:xfrm>
            <a:off x="4683541" y="1547818"/>
            <a:ext cx="5999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Brief or more detailed description (E-B grade)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B701D9C-688F-D6BC-058F-1FB486A9DB23}"/>
              </a:ext>
            </a:extLst>
          </p:cNvPr>
          <p:cNvSpPr/>
          <p:nvPr/>
        </p:nvSpPr>
        <p:spPr>
          <a:xfrm>
            <a:off x="4617821" y="2945508"/>
            <a:ext cx="6223146" cy="3540924"/>
          </a:xfrm>
          <a:custGeom>
            <a:avLst/>
            <a:gdLst>
              <a:gd name="csX0" fmla="*/ 0 w 6223146"/>
              <a:gd name="csY0" fmla="*/ 374169 h 3540924"/>
              <a:gd name="csX1" fmla="*/ 374169 w 6223146"/>
              <a:gd name="csY1" fmla="*/ 0 h 3540924"/>
              <a:gd name="csX2" fmla="*/ 949024 w 6223146"/>
              <a:gd name="csY2" fmla="*/ 0 h 3540924"/>
              <a:gd name="csX3" fmla="*/ 1688123 w 6223146"/>
              <a:gd name="csY3" fmla="*/ 0 h 3540924"/>
              <a:gd name="csX4" fmla="*/ 2427222 w 6223146"/>
              <a:gd name="csY4" fmla="*/ 0 h 3540924"/>
              <a:gd name="csX5" fmla="*/ 2947329 w 6223146"/>
              <a:gd name="csY5" fmla="*/ 0 h 3540924"/>
              <a:gd name="csX6" fmla="*/ 3741176 w 6223146"/>
              <a:gd name="csY6" fmla="*/ 0 h 3540924"/>
              <a:gd name="csX7" fmla="*/ 4316031 w 6223146"/>
              <a:gd name="csY7" fmla="*/ 0 h 3540924"/>
              <a:gd name="csX8" fmla="*/ 5000382 w 6223146"/>
              <a:gd name="csY8" fmla="*/ 0 h 3540924"/>
              <a:gd name="csX9" fmla="*/ 5848977 w 6223146"/>
              <a:gd name="csY9" fmla="*/ 0 h 3540924"/>
              <a:gd name="csX10" fmla="*/ 6223146 w 6223146"/>
              <a:gd name="csY10" fmla="*/ 374169 h 3540924"/>
              <a:gd name="csX11" fmla="*/ 6223146 w 6223146"/>
              <a:gd name="csY11" fmla="*/ 1128167 h 3540924"/>
              <a:gd name="csX12" fmla="*/ 6223146 w 6223146"/>
              <a:gd name="csY12" fmla="*/ 1742536 h 3540924"/>
              <a:gd name="csX13" fmla="*/ 6223146 w 6223146"/>
              <a:gd name="csY13" fmla="*/ 2440683 h 3540924"/>
              <a:gd name="csX14" fmla="*/ 6223146 w 6223146"/>
              <a:gd name="csY14" fmla="*/ 3166755 h 3540924"/>
              <a:gd name="csX15" fmla="*/ 5848977 w 6223146"/>
              <a:gd name="csY15" fmla="*/ 3540924 h 3540924"/>
              <a:gd name="csX16" fmla="*/ 5055130 w 6223146"/>
              <a:gd name="csY16" fmla="*/ 3540924 h 3540924"/>
              <a:gd name="csX17" fmla="*/ 4261283 w 6223146"/>
              <a:gd name="csY17" fmla="*/ 3540924 h 3540924"/>
              <a:gd name="csX18" fmla="*/ 3631680 w 6223146"/>
              <a:gd name="csY18" fmla="*/ 3540924 h 3540924"/>
              <a:gd name="csX19" fmla="*/ 2837833 w 6223146"/>
              <a:gd name="csY19" fmla="*/ 3540924 h 3540924"/>
              <a:gd name="csX20" fmla="*/ 2153482 w 6223146"/>
              <a:gd name="csY20" fmla="*/ 3540924 h 3540924"/>
              <a:gd name="csX21" fmla="*/ 1469131 w 6223146"/>
              <a:gd name="csY21" fmla="*/ 3540924 h 3540924"/>
              <a:gd name="csX22" fmla="*/ 374169 w 6223146"/>
              <a:gd name="csY22" fmla="*/ 3540924 h 3540924"/>
              <a:gd name="csX23" fmla="*/ 0 w 6223146"/>
              <a:gd name="csY23" fmla="*/ 3166755 h 3540924"/>
              <a:gd name="csX24" fmla="*/ 0 w 6223146"/>
              <a:gd name="csY24" fmla="*/ 2524460 h 3540924"/>
              <a:gd name="csX25" fmla="*/ 0 w 6223146"/>
              <a:gd name="csY25" fmla="*/ 1798388 h 3540924"/>
              <a:gd name="csX26" fmla="*/ 0 w 6223146"/>
              <a:gd name="csY26" fmla="*/ 1072316 h 3540924"/>
              <a:gd name="csX27" fmla="*/ 0 w 6223146"/>
              <a:gd name="csY27" fmla="*/ 374169 h 354092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6223146" h="3540924" extrusionOk="0">
                <a:moveTo>
                  <a:pt x="0" y="374169"/>
                </a:moveTo>
                <a:cubicBezTo>
                  <a:pt x="2292" y="126790"/>
                  <a:pt x="184230" y="-34255"/>
                  <a:pt x="374169" y="0"/>
                </a:cubicBezTo>
                <a:cubicBezTo>
                  <a:pt x="504457" y="-3920"/>
                  <a:pt x="691146" y="11261"/>
                  <a:pt x="949024" y="0"/>
                </a:cubicBezTo>
                <a:cubicBezTo>
                  <a:pt x="1206902" y="-11261"/>
                  <a:pt x="1516287" y="-12700"/>
                  <a:pt x="1688123" y="0"/>
                </a:cubicBezTo>
                <a:cubicBezTo>
                  <a:pt x="1859959" y="12700"/>
                  <a:pt x="2249619" y="-3312"/>
                  <a:pt x="2427222" y="0"/>
                </a:cubicBezTo>
                <a:cubicBezTo>
                  <a:pt x="2604825" y="3312"/>
                  <a:pt x="2691872" y="17971"/>
                  <a:pt x="2947329" y="0"/>
                </a:cubicBezTo>
                <a:cubicBezTo>
                  <a:pt x="3202786" y="-17971"/>
                  <a:pt x="3455252" y="-17079"/>
                  <a:pt x="3741176" y="0"/>
                </a:cubicBezTo>
                <a:cubicBezTo>
                  <a:pt x="4027100" y="17079"/>
                  <a:pt x="4163755" y="-23959"/>
                  <a:pt x="4316031" y="0"/>
                </a:cubicBezTo>
                <a:cubicBezTo>
                  <a:pt x="4468307" y="23959"/>
                  <a:pt x="4784077" y="-14140"/>
                  <a:pt x="5000382" y="0"/>
                </a:cubicBezTo>
                <a:cubicBezTo>
                  <a:pt x="5216687" y="14140"/>
                  <a:pt x="5569424" y="-17114"/>
                  <a:pt x="5848977" y="0"/>
                </a:cubicBezTo>
                <a:cubicBezTo>
                  <a:pt x="6062587" y="-38915"/>
                  <a:pt x="6214389" y="197519"/>
                  <a:pt x="6223146" y="374169"/>
                </a:cubicBezTo>
                <a:cubicBezTo>
                  <a:pt x="6205775" y="544102"/>
                  <a:pt x="6256472" y="928143"/>
                  <a:pt x="6223146" y="1128167"/>
                </a:cubicBezTo>
                <a:cubicBezTo>
                  <a:pt x="6189820" y="1328191"/>
                  <a:pt x="6224941" y="1491135"/>
                  <a:pt x="6223146" y="1742536"/>
                </a:cubicBezTo>
                <a:cubicBezTo>
                  <a:pt x="6221351" y="1993937"/>
                  <a:pt x="6245092" y="2246133"/>
                  <a:pt x="6223146" y="2440683"/>
                </a:cubicBezTo>
                <a:cubicBezTo>
                  <a:pt x="6201200" y="2635233"/>
                  <a:pt x="6258641" y="2927142"/>
                  <a:pt x="6223146" y="3166755"/>
                </a:cubicBezTo>
                <a:cubicBezTo>
                  <a:pt x="6228429" y="3383408"/>
                  <a:pt x="6053465" y="3565780"/>
                  <a:pt x="5848977" y="3540924"/>
                </a:cubicBezTo>
                <a:cubicBezTo>
                  <a:pt x="5505986" y="3559582"/>
                  <a:pt x="5391834" y="3524510"/>
                  <a:pt x="5055130" y="3540924"/>
                </a:cubicBezTo>
                <a:cubicBezTo>
                  <a:pt x="4718426" y="3557338"/>
                  <a:pt x="4606728" y="3542516"/>
                  <a:pt x="4261283" y="3540924"/>
                </a:cubicBezTo>
                <a:cubicBezTo>
                  <a:pt x="3915838" y="3539332"/>
                  <a:pt x="3932162" y="3518556"/>
                  <a:pt x="3631680" y="3540924"/>
                </a:cubicBezTo>
                <a:cubicBezTo>
                  <a:pt x="3331198" y="3563292"/>
                  <a:pt x="3017953" y="3552454"/>
                  <a:pt x="2837833" y="3540924"/>
                </a:cubicBezTo>
                <a:cubicBezTo>
                  <a:pt x="2657713" y="3529394"/>
                  <a:pt x="2403988" y="3528843"/>
                  <a:pt x="2153482" y="3540924"/>
                </a:cubicBezTo>
                <a:cubicBezTo>
                  <a:pt x="1902976" y="3553005"/>
                  <a:pt x="1699743" y="3574786"/>
                  <a:pt x="1469131" y="3540924"/>
                </a:cubicBezTo>
                <a:cubicBezTo>
                  <a:pt x="1238519" y="3507062"/>
                  <a:pt x="624358" y="3488297"/>
                  <a:pt x="374169" y="3540924"/>
                </a:cubicBezTo>
                <a:cubicBezTo>
                  <a:pt x="150472" y="3500815"/>
                  <a:pt x="6173" y="3395555"/>
                  <a:pt x="0" y="3166755"/>
                </a:cubicBezTo>
                <a:cubicBezTo>
                  <a:pt x="28592" y="2969348"/>
                  <a:pt x="-6856" y="2677115"/>
                  <a:pt x="0" y="2524460"/>
                </a:cubicBezTo>
                <a:cubicBezTo>
                  <a:pt x="6856" y="2371805"/>
                  <a:pt x="-243" y="2093831"/>
                  <a:pt x="0" y="1798388"/>
                </a:cubicBezTo>
                <a:cubicBezTo>
                  <a:pt x="243" y="1502945"/>
                  <a:pt x="-815" y="1351865"/>
                  <a:pt x="0" y="1072316"/>
                </a:cubicBezTo>
                <a:cubicBezTo>
                  <a:pt x="815" y="792767"/>
                  <a:pt x="-13773" y="722406"/>
                  <a:pt x="0" y="374169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10567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06CE675-32B0-60F3-8E41-0AC3F61E885F}"/>
              </a:ext>
            </a:extLst>
          </p:cNvPr>
          <p:cNvSpPr txBox="1"/>
          <p:nvPr/>
        </p:nvSpPr>
        <p:spPr>
          <a:xfrm>
            <a:off x="4754565" y="2906850"/>
            <a:ext cx="5999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Analysis of the building (A-A* grade)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D78941F-142A-2616-2904-9431873E8596}"/>
              </a:ext>
            </a:extLst>
          </p:cNvPr>
          <p:cNvSpPr/>
          <p:nvPr/>
        </p:nvSpPr>
        <p:spPr>
          <a:xfrm>
            <a:off x="8981038" y="3014804"/>
            <a:ext cx="1793118" cy="3424210"/>
          </a:xfrm>
          <a:custGeom>
            <a:avLst/>
            <a:gdLst>
              <a:gd name="csX0" fmla="*/ 0 w 1793118"/>
              <a:gd name="csY0" fmla="*/ 267999 h 3424210"/>
              <a:gd name="csX1" fmla="*/ 267999 w 1793118"/>
              <a:gd name="csY1" fmla="*/ 0 h 3424210"/>
              <a:gd name="csX2" fmla="*/ 871417 w 1793118"/>
              <a:gd name="csY2" fmla="*/ 0 h 3424210"/>
              <a:gd name="csX3" fmla="*/ 1525119 w 1793118"/>
              <a:gd name="csY3" fmla="*/ 0 h 3424210"/>
              <a:gd name="csX4" fmla="*/ 1793118 w 1793118"/>
              <a:gd name="csY4" fmla="*/ 267999 h 3424210"/>
              <a:gd name="csX5" fmla="*/ 1793118 w 1793118"/>
              <a:gd name="csY5" fmla="*/ 874524 h 3424210"/>
              <a:gd name="csX6" fmla="*/ 1793118 w 1793118"/>
              <a:gd name="csY6" fmla="*/ 1394402 h 3424210"/>
              <a:gd name="csX7" fmla="*/ 1793118 w 1793118"/>
              <a:gd name="csY7" fmla="*/ 1972044 h 3424210"/>
              <a:gd name="csX8" fmla="*/ 1793118 w 1793118"/>
              <a:gd name="csY8" fmla="*/ 2463040 h 3424210"/>
              <a:gd name="csX9" fmla="*/ 1793118 w 1793118"/>
              <a:gd name="csY9" fmla="*/ 3156211 h 3424210"/>
              <a:gd name="csX10" fmla="*/ 1525119 w 1793118"/>
              <a:gd name="csY10" fmla="*/ 3424210 h 3424210"/>
              <a:gd name="csX11" fmla="*/ 871417 w 1793118"/>
              <a:gd name="csY11" fmla="*/ 3424210 h 3424210"/>
              <a:gd name="csX12" fmla="*/ 267999 w 1793118"/>
              <a:gd name="csY12" fmla="*/ 3424210 h 3424210"/>
              <a:gd name="csX13" fmla="*/ 0 w 1793118"/>
              <a:gd name="csY13" fmla="*/ 3156211 h 3424210"/>
              <a:gd name="csX14" fmla="*/ 0 w 1793118"/>
              <a:gd name="csY14" fmla="*/ 2520804 h 3424210"/>
              <a:gd name="csX15" fmla="*/ 0 w 1793118"/>
              <a:gd name="csY15" fmla="*/ 2000926 h 3424210"/>
              <a:gd name="csX16" fmla="*/ 0 w 1793118"/>
              <a:gd name="csY16" fmla="*/ 1365520 h 3424210"/>
              <a:gd name="csX17" fmla="*/ 0 w 1793118"/>
              <a:gd name="csY17" fmla="*/ 816759 h 3424210"/>
              <a:gd name="csX18" fmla="*/ 0 w 1793118"/>
              <a:gd name="csY18" fmla="*/ 267999 h 342421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1793118" h="3424210" extrusionOk="0">
                <a:moveTo>
                  <a:pt x="0" y="267999"/>
                </a:moveTo>
                <a:cubicBezTo>
                  <a:pt x="1137" y="99788"/>
                  <a:pt x="127467" y="-15334"/>
                  <a:pt x="267999" y="0"/>
                </a:cubicBezTo>
                <a:cubicBezTo>
                  <a:pt x="554563" y="6973"/>
                  <a:pt x="641982" y="-27934"/>
                  <a:pt x="871417" y="0"/>
                </a:cubicBezTo>
                <a:cubicBezTo>
                  <a:pt x="1100852" y="27934"/>
                  <a:pt x="1233538" y="3429"/>
                  <a:pt x="1525119" y="0"/>
                </a:cubicBezTo>
                <a:cubicBezTo>
                  <a:pt x="1690317" y="2189"/>
                  <a:pt x="1780200" y="143170"/>
                  <a:pt x="1793118" y="267999"/>
                </a:cubicBezTo>
                <a:cubicBezTo>
                  <a:pt x="1815024" y="454416"/>
                  <a:pt x="1769691" y="586787"/>
                  <a:pt x="1793118" y="874524"/>
                </a:cubicBezTo>
                <a:cubicBezTo>
                  <a:pt x="1816545" y="1162262"/>
                  <a:pt x="1814266" y="1138524"/>
                  <a:pt x="1793118" y="1394402"/>
                </a:cubicBezTo>
                <a:cubicBezTo>
                  <a:pt x="1771970" y="1650280"/>
                  <a:pt x="1804494" y="1786436"/>
                  <a:pt x="1793118" y="1972044"/>
                </a:cubicBezTo>
                <a:cubicBezTo>
                  <a:pt x="1781742" y="2157652"/>
                  <a:pt x="1786981" y="2250231"/>
                  <a:pt x="1793118" y="2463040"/>
                </a:cubicBezTo>
                <a:cubicBezTo>
                  <a:pt x="1799255" y="2675849"/>
                  <a:pt x="1776461" y="2926347"/>
                  <a:pt x="1793118" y="3156211"/>
                </a:cubicBezTo>
                <a:cubicBezTo>
                  <a:pt x="1808511" y="3272417"/>
                  <a:pt x="1664983" y="3425345"/>
                  <a:pt x="1525119" y="3424210"/>
                </a:cubicBezTo>
                <a:cubicBezTo>
                  <a:pt x="1319945" y="3398166"/>
                  <a:pt x="1106544" y="3451794"/>
                  <a:pt x="871417" y="3424210"/>
                </a:cubicBezTo>
                <a:cubicBezTo>
                  <a:pt x="636290" y="3396626"/>
                  <a:pt x="532710" y="3401928"/>
                  <a:pt x="267999" y="3424210"/>
                </a:cubicBezTo>
                <a:cubicBezTo>
                  <a:pt x="119221" y="3434005"/>
                  <a:pt x="9439" y="3284970"/>
                  <a:pt x="0" y="3156211"/>
                </a:cubicBezTo>
                <a:cubicBezTo>
                  <a:pt x="26111" y="2996037"/>
                  <a:pt x="-13223" y="2712905"/>
                  <a:pt x="0" y="2520804"/>
                </a:cubicBezTo>
                <a:cubicBezTo>
                  <a:pt x="13223" y="2328703"/>
                  <a:pt x="-21453" y="2140683"/>
                  <a:pt x="0" y="2000926"/>
                </a:cubicBezTo>
                <a:cubicBezTo>
                  <a:pt x="21453" y="1861169"/>
                  <a:pt x="1265" y="1615618"/>
                  <a:pt x="0" y="1365520"/>
                </a:cubicBezTo>
                <a:cubicBezTo>
                  <a:pt x="-1265" y="1115422"/>
                  <a:pt x="14603" y="945942"/>
                  <a:pt x="0" y="816759"/>
                </a:cubicBezTo>
                <a:cubicBezTo>
                  <a:pt x="-14603" y="687576"/>
                  <a:pt x="-9582" y="530076"/>
                  <a:pt x="0" y="267999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1494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D4AD6C9-B106-A800-D50E-8A66F3A07240}"/>
              </a:ext>
            </a:extLst>
          </p:cNvPr>
          <p:cNvSpPr txBox="1"/>
          <p:nvPr/>
        </p:nvSpPr>
        <p:spPr>
          <a:xfrm>
            <a:off x="9052059" y="3068072"/>
            <a:ext cx="1767772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000" b="1" dirty="0"/>
              <a:t>1. Look at the design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shape is the building? Is it modern, traditional, simple or complex?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materials have been used (e.g. glass, brick, concrete)?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How does it look? (e.g. clean lines, curves, bright colours, natural textures)</a:t>
            </a:r>
          </a:p>
          <a:p>
            <a:pPr>
              <a:buNone/>
            </a:pPr>
            <a:r>
              <a:rPr lang="en-GB" sz="700" dirty="0"/>
              <a:t>🧠 </a:t>
            </a:r>
            <a:r>
              <a:rPr lang="en-GB" sz="700" i="1" dirty="0"/>
              <a:t>Tip: Sketch the shape and label some features.</a:t>
            </a:r>
            <a:br>
              <a:rPr lang="en-GB" sz="700" i="1" dirty="0"/>
            </a:br>
            <a:endParaRPr lang="en-GB" sz="700" dirty="0"/>
          </a:p>
          <a:p>
            <a:pPr>
              <a:buNone/>
            </a:pPr>
            <a:r>
              <a:rPr lang="en-GB" sz="1000" b="1" dirty="0"/>
              <a:t>2. Think about the purpose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is the building for? (e.g. school, museum, home)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Does the design match its purpose? (e.g. a hospital should feel calm and safe)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How do people move through the space? (e.g. wide entrances, clear paths)</a:t>
            </a:r>
          </a:p>
          <a:p>
            <a:pPr>
              <a:buNone/>
            </a:pPr>
            <a:r>
              <a:rPr lang="en-GB" sz="700" dirty="0"/>
              <a:t>🧠 </a:t>
            </a:r>
            <a:r>
              <a:rPr lang="en-GB" sz="700" i="1" dirty="0"/>
              <a:t>Tip: Think about whether you'd enjoy using the building and why.</a:t>
            </a:r>
            <a:br>
              <a:rPr lang="en-GB" sz="700" i="1" dirty="0"/>
            </a:br>
            <a:endParaRPr lang="en-GB" sz="700" dirty="0"/>
          </a:p>
          <a:p>
            <a:pPr>
              <a:buNone/>
            </a:pPr>
            <a:r>
              <a:rPr lang="en-GB" sz="1000" b="1" dirty="0"/>
              <a:t>3. Consider its place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Where is it located? (city, countryside, near water,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Does it suit the area? Does it stand out or blend in?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Is it sustainable or eco-friendly in any way? (e.g. solar panels, green roofs)</a:t>
            </a:r>
          </a:p>
          <a:p>
            <a:r>
              <a:rPr lang="en-GB" sz="700" dirty="0"/>
              <a:t>🧠 </a:t>
            </a:r>
            <a:r>
              <a:rPr lang="en-GB" sz="700" i="1" dirty="0"/>
              <a:t>Tip: Ask yourself—does this building improve its surroundings?</a:t>
            </a:r>
            <a:endParaRPr lang="en-GB" sz="7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53BF9B1-B131-2951-0D2D-8F6CFE619082}"/>
              </a:ext>
            </a:extLst>
          </p:cNvPr>
          <p:cNvSpPr txBox="1"/>
          <p:nvPr/>
        </p:nvSpPr>
        <p:spPr>
          <a:xfrm>
            <a:off x="4696537" y="1772888"/>
            <a:ext cx="6144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  <a:latin typeface="Ink Free" panose="03080402000500000000" pitchFamily="66" charset="0"/>
              </a:rPr>
              <a:t>Write / type your answer here </a:t>
            </a: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</a:t>
            </a:r>
            <a:b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</a:b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0F028E-D365-2D4E-969D-AFF3127F22EE}"/>
              </a:ext>
            </a:extLst>
          </p:cNvPr>
          <p:cNvSpPr txBox="1"/>
          <p:nvPr/>
        </p:nvSpPr>
        <p:spPr>
          <a:xfrm>
            <a:off x="4696537" y="3133180"/>
            <a:ext cx="429547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  <a:latin typeface="Ink Free" panose="03080402000500000000" pitchFamily="66" charset="0"/>
              </a:rPr>
              <a:t>Write / type your answer here </a:t>
            </a: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</a:t>
            </a:r>
            <a:b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</a:b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  <a:p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159AE251-4DF6-4BDC-E10F-DC039DEC08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185" t="32490" r="68367" b="25153"/>
          <a:stretch/>
        </p:blipFill>
        <p:spPr>
          <a:xfrm>
            <a:off x="-9293" y="1225666"/>
            <a:ext cx="405573" cy="31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44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>
            <a:extLst>
              <a:ext uri="{FF2B5EF4-FFF2-40B4-BE49-F238E27FC236}">
                <a16:creationId xmlns:a16="http://schemas.microsoft.com/office/drawing/2014/main" id="{9B9CEFE9-74A3-B596-7A5B-84B983B6C3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6" y="1183446"/>
            <a:ext cx="317907" cy="435765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89C4468-8DEB-2BF0-D2A0-2DFCC9D6C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020772"/>
              </p:ext>
            </p:extLst>
          </p:nvPr>
        </p:nvGraphicFramePr>
        <p:xfrm>
          <a:off x="-9293" y="631623"/>
          <a:ext cx="8796088" cy="329565"/>
        </p:xfrm>
        <a:graphic>
          <a:graphicData uri="http://schemas.openxmlformats.org/drawingml/2006/table">
            <a:tbl>
              <a:tblPr/>
              <a:tblGrid>
                <a:gridCol w="1325137">
                  <a:extLst>
                    <a:ext uri="{9D8B030D-6E8A-4147-A177-3AD203B41FA5}">
                      <a16:colId xmlns:a16="http://schemas.microsoft.com/office/drawing/2014/main" val="1229240123"/>
                    </a:ext>
                  </a:extLst>
                </a:gridCol>
                <a:gridCol w="7470951">
                  <a:extLst>
                    <a:ext uri="{9D8B030D-6E8A-4147-A177-3AD203B41FA5}">
                      <a16:colId xmlns:a16="http://schemas.microsoft.com/office/drawing/2014/main" val="1797330615"/>
                    </a:ext>
                  </a:extLst>
                </a:gridCol>
              </a:tblGrid>
              <a:tr h="22288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8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L3 u3 c1.1(K)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 b="0" i="0" u="none" strike="noStrike" kern="1200" noProof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Analyse</a:t>
                      </a:r>
                      <a:r>
                        <a:rPr lang="en-US" sz="1800" b="0" i="0" u="none" strike="noStrike" kern="1200" noProof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 relevant architectural precedents (summer task)</a:t>
                      </a:r>
                    </a:p>
                  </a:txBody>
                  <a:tcPr marL="9525" marR="9525" marT="952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6825677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21131EEE-E560-A915-47D6-9C322F916511}"/>
              </a:ext>
            </a:extLst>
          </p:cNvPr>
          <p:cNvSpPr/>
          <p:nvPr/>
        </p:nvSpPr>
        <p:spPr>
          <a:xfrm>
            <a:off x="0" y="3285"/>
            <a:ext cx="12192000" cy="3454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E74CC195-E223-4133-03A9-9CA2D7AAD0AF}"/>
              </a:ext>
            </a:extLst>
          </p:cNvPr>
          <p:cNvSpPr txBox="1"/>
          <p:nvPr/>
        </p:nvSpPr>
        <p:spPr>
          <a:xfrm>
            <a:off x="2451" y="-2186"/>
            <a:ext cx="13523977" cy="36933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Gill Sans MT"/>
              </a:rPr>
              <a:t>DEC L3 : UNIT 3 - </a:t>
            </a:r>
            <a:r>
              <a:rPr lang="en-GB" sz="1800" b="1" dirty="0">
                <a:solidFill>
                  <a:schemeClr val="bg1"/>
                </a:solidFill>
                <a:latin typeface="Gill Sans MT" panose="020B0502020104020203" pitchFamily="34" charset="0"/>
              </a:rPr>
              <a:t>INVESTIGATE DESIGN, STRUCTURAL &amp; SERVICES</a:t>
            </a:r>
            <a:r>
              <a:rPr lang="en-GB" sz="1400" dirty="0">
                <a:solidFill>
                  <a:schemeClr val="bg1"/>
                </a:solidFill>
                <a:latin typeface="Gill Sans MT" panose="020B0502020104020203" pitchFamily="34" charset="0"/>
              </a:rPr>
              <a:t> ASPECTS OF A SUSTAINABLE CONSTRUCTION PROJECT</a:t>
            </a:r>
            <a:endParaRPr lang="en-GB" sz="1400" dirty="0">
              <a:solidFill>
                <a:schemeClr val="bg1"/>
              </a:solidFill>
              <a:ea typeface="+mn-lt"/>
              <a:cs typeface="+mn-lt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AFB907-968F-18DF-4F90-BE18460F0FE1}"/>
              </a:ext>
            </a:extLst>
          </p:cNvPr>
          <p:cNvGraphicFramePr>
            <a:graphicFrameLocks noGrp="1"/>
          </p:cNvGraphicFramePr>
          <p:nvPr/>
        </p:nvGraphicFramePr>
        <p:xfrm>
          <a:off x="-1" y="371568"/>
          <a:ext cx="8806433" cy="222885"/>
        </p:xfrm>
        <a:graphic>
          <a:graphicData uri="http://schemas.openxmlformats.org/drawingml/2006/table">
            <a:tbl>
              <a:tblPr/>
              <a:tblGrid>
                <a:gridCol w="970866">
                  <a:extLst>
                    <a:ext uri="{9D8B030D-6E8A-4147-A177-3AD203B41FA5}">
                      <a16:colId xmlns:a16="http://schemas.microsoft.com/office/drawing/2014/main" val="1835131673"/>
                    </a:ext>
                  </a:extLst>
                </a:gridCol>
                <a:gridCol w="7835567">
                  <a:extLst>
                    <a:ext uri="{9D8B030D-6E8A-4147-A177-3AD203B41FA5}">
                      <a16:colId xmlns:a16="http://schemas.microsoft.com/office/drawing/2014/main" val="36902514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L3 u3 LO1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/>
                          <a:ea typeface="+mn-lt"/>
                          <a:cs typeface="+mn-lt"/>
                        </a:rPr>
                        <a:t>Gather &amp; analyse information to develop the design.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Gill Sans MT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9726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C167A2F-DDAA-DFDB-F68C-32D70EC12759}"/>
              </a:ext>
            </a:extLst>
          </p:cNvPr>
          <p:cNvSpPr txBox="1"/>
          <p:nvPr/>
        </p:nvSpPr>
        <p:spPr>
          <a:xfrm>
            <a:off x="216112" y="1176250"/>
            <a:ext cx="6648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ptos Black" panose="020F0502020204030204" pitchFamily="34" charset="0"/>
              </a:rPr>
              <a:t>NATIONAL</a:t>
            </a:r>
            <a:r>
              <a:rPr lang="en-US" dirty="0">
                <a:latin typeface="Aptos Black" panose="020F0502020204030204" pitchFamily="34" charset="0"/>
              </a:rPr>
              <a:t> EXAMPLE : </a:t>
            </a:r>
            <a:r>
              <a:rPr lang="en-US" b="1" dirty="0">
                <a:latin typeface="Aptos" panose="020B0004020202020204" pitchFamily="34" charset="0"/>
              </a:rPr>
              <a:t>‘</a:t>
            </a:r>
            <a:r>
              <a:rPr lang="en-US" dirty="0">
                <a:latin typeface="Aptos Black" panose="020B0004020202020204" pitchFamily="34" charset="0"/>
              </a:rPr>
              <a:t>Hill House</a:t>
            </a:r>
            <a:r>
              <a:rPr lang="en-US" b="1" dirty="0">
                <a:latin typeface="Aptos" panose="020B0004020202020204" pitchFamily="34" charset="0"/>
              </a:rPr>
              <a:t>’ by Alison Brooks Architects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444E5D-3000-2B8D-DEC6-DC44A285B945}"/>
              </a:ext>
            </a:extLst>
          </p:cNvPr>
          <p:cNvSpPr txBox="1"/>
          <p:nvPr/>
        </p:nvSpPr>
        <p:spPr>
          <a:xfrm>
            <a:off x="-33868" y="901062"/>
            <a:ext cx="4550348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>
                <a:solidFill>
                  <a:srgbClr val="C55A11"/>
                </a:solidFill>
                <a:latin typeface="Aptos Black"/>
              </a:rPr>
              <a:t>THEME 2 : “STATEMENT ARCHITECTURE”</a:t>
            </a:r>
            <a:endParaRPr lang="en-GB">
              <a:solidFill>
                <a:srgbClr val="C55A11"/>
              </a:solidFill>
              <a:latin typeface="Aptos Black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149F3C7-6E00-523B-D943-8A3979F5FF06}"/>
              </a:ext>
            </a:extLst>
          </p:cNvPr>
          <p:cNvSpPr/>
          <p:nvPr/>
        </p:nvSpPr>
        <p:spPr>
          <a:xfrm>
            <a:off x="10879878" y="282674"/>
            <a:ext cx="1312121" cy="65753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2AC27C6-CF62-9938-23A3-E84A98122478}"/>
              </a:ext>
            </a:extLst>
          </p:cNvPr>
          <p:cNvSpPr/>
          <p:nvPr/>
        </p:nvSpPr>
        <p:spPr>
          <a:xfrm>
            <a:off x="11313686" y="399810"/>
            <a:ext cx="720025" cy="389285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accent2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UNIT 3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DBC3A9D-591E-2224-5799-4F8036276F73}"/>
              </a:ext>
            </a:extLst>
          </p:cNvPr>
          <p:cNvSpPr/>
          <p:nvPr/>
        </p:nvSpPr>
        <p:spPr>
          <a:xfrm>
            <a:off x="11391506" y="613178"/>
            <a:ext cx="720025" cy="3892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Criterion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1.1(K)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2C7A831A-35C3-28EF-A510-97FF3881DA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96"/>
          <a:stretch/>
        </p:blipFill>
        <p:spPr bwMode="auto">
          <a:xfrm>
            <a:off x="8878686" y="418986"/>
            <a:ext cx="2411524" cy="757264"/>
          </a:xfrm>
          <a:prstGeom prst="rect">
            <a:avLst/>
          </a:prstGeom>
          <a:noFill/>
          <a:ln w="57150">
            <a:solidFill>
              <a:srgbClr val="C55A1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2E287496-E7D4-EA2D-6B07-7DF370908F6D}"/>
              </a:ext>
            </a:extLst>
          </p:cNvPr>
          <p:cNvSpPr txBox="1"/>
          <p:nvPr/>
        </p:nvSpPr>
        <p:spPr>
          <a:xfrm>
            <a:off x="10879878" y="1601161"/>
            <a:ext cx="135541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E-D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Images and a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short/brief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written description of each building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8A6517B-F7BE-C91A-B3BA-E5EF3A367AF0}"/>
              </a:ext>
            </a:extLst>
          </p:cNvPr>
          <p:cNvSpPr txBox="1"/>
          <p:nvPr/>
        </p:nvSpPr>
        <p:spPr>
          <a:xfrm>
            <a:off x="10875497" y="3467796"/>
            <a:ext cx="135541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C-B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Complete ‘E-D’ </a:t>
            </a:r>
            <a:r>
              <a:rPr lang="en-US" sz="1100" i="1" u="sng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plus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added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detail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in your descriptions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65E58C7-9658-86C9-672C-81841A68B4B1}"/>
              </a:ext>
            </a:extLst>
          </p:cNvPr>
          <p:cNvSpPr txBox="1"/>
          <p:nvPr/>
        </p:nvSpPr>
        <p:spPr>
          <a:xfrm>
            <a:off x="10875498" y="5198382"/>
            <a:ext cx="135541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A-A*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Complete ‘C-B’</a:t>
            </a:r>
          </a:p>
          <a:p>
            <a:r>
              <a:rPr lang="en-US" sz="1100" i="1" u="sng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plus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added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analysis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in your descriptions: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EDDDEFAC-BD40-7CC3-FC3A-AF6344CE37BB}"/>
              </a:ext>
            </a:extLst>
          </p:cNvPr>
          <p:cNvSpPr/>
          <p:nvPr/>
        </p:nvSpPr>
        <p:spPr>
          <a:xfrm>
            <a:off x="126749" y="1545582"/>
            <a:ext cx="4389731" cy="4940850"/>
          </a:xfrm>
          <a:custGeom>
            <a:avLst/>
            <a:gdLst>
              <a:gd name="csX0" fmla="*/ 0 w 4389731"/>
              <a:gd name="csY0" fmla="*/ 306140 h 4940850"/>
              <a:gd name="csX1" fmla="*/ 306140 w 4389731"/>
              <a:gd name="csY1" fmla="*/ 0 h 4940850"/>
              <a:gd name="csX2" fmla="*/ 860166 w 4389731"/>
              <a:gd name="csY2" fmla="*/ 0 h 4940850"/>
              <a:gd name="csX3" fmla="*/ 1527516 w 4389731"/>
              <a:gd name="csY3" fmla="*/ 0 h 4940850"/>
              <a:gd name="csX4" fmla="*/ 2194866 w 4389731"/>
              <a:gd name="csY4" fmla="*/ 0 h 4940850"/>
              <a:gd name="csX5" fmla="*/ 2711117 w 4389731"/>
              <a:gd name="csY5" fmla="*/ 0 h 4940850"/>
              <a:gd name="csX6" fmla="*/ 3416241 w 4389731"/>
              <a:gd name="csY6" fmla="*/ 0 h 4940850"/>
              <a:gd name="csX7" fmla="*/ 4083591 w 4389731"/>
              <a:gd name="csY7" fmla="*/ 0 h 4940850"/>
              <a:gd name="csX8" fmla="*/ 4389731 w 4389731"/>
              <a:gd name="csY8" fmla="*/ 306140 h 4940850"/>
              <a:gd name="csX9" fmla="*/ 4389731 w 4389731"/>
              <a:gd name="csY9" fmla="*/ 1011079 h 4940850"/>
              <a:gd name="csX10" fmla="*/ 4389731 w 4389731"/>
              <a:gd name="csY10" fmla="*/ 1672731 h 4940850"/>
              <a:gd name="csX11" fmla="*/ 4389731 w 4389731"/>
              <a:gd name="csY11" fmla="*/ 2291099 h 4940850"/>
              <a:gd name="csX12" fmla="*/ 4389731 w 4389731"/>
              <a:gd name="csY12" fmla="*/ 2779609 h 4940850"/>
              <a:gd name="csX13" fmla="*/ 4389731 w 4389731"/>
              <a:gd name="csY13" fmla="*/ 3397976 h 4940850"/>
              <a:gd name="csX14" fmla="*/ 4389731 w 4389731"/>
              <a:gd name="csY14" fmla="*/ 4016343 h 4940850"/>
              <a:gd name="csX15" fmla="*/ 4389731 w 4389731"/>
              <a:gd name="csY15" fmla="*/ 4634710 h 4940850"/>
              <a:gd name="csX16" fmla="*/ 4083591 w 4389731"/>
              <a:gd name="csY16" fmla="*/ 4940850 h 4940850"/>
              <a:gd name="csX17" fmla="*/ 3378467 w 4389731"/>
              <a:gd name="csY17" fmla="*/ 4940850 h 4940850"/>
              <a:gd name="csX18" fmla="*/ 2786666 w 4389731"/>
              <a:gd name="csY18" fmla="*/ 4940850 h 4940850"/>
              <a:gd name="csX19" fmla="*/ 2081542 w 4389731"/>
              <a:gd name="csY19" fmla="*/ 4940850 h 4940850"/>
              <a:gd name="csX20" fmla="*/ 1451967 w 4389731"/>
              <a:gd name="csY20" fmla="*/ 4940850 h 4940850"/>
              <a:gd name="csX21" fmla="*/ 306140 w 4389731"/>
              <a:gd name="csY21" fmla="*/ 4940850 h 4940850"/>
              <a:gd name="csX22" fmla="*/ 0 w 4389731"/>
              <a:gd name="csY22" fmla="*/ 4634710 h 4940850"/>
              <a:gd name="csX23" fmla="*/ 0 w 4389731"/>
              <a:gd name="csY23" fmla="*/ 4102914 h 4940850"/>
              <a:gd name="csX24" fmla="*/ 0 w 4389731"/>
              <a:gd name="csY24" fmla="*/ 3441261 h 4940850"/>
              <a:gd name="csX25" fmla="*/ 0 w 4389731"/>
              <a:gd name="csY25" fmla="*/ 2779609 h 4940850"/>
              <a:gd name="csX26" fmla="*/ 0 w 4389731"/>
              <a:gd name="csY26" fmla="*/ 2117956 h 4940850"/>
              <a:gd name="csX27" fmla="*/ 0 w 4389731"/>
              <a:gd name="csY27" fmla="*/ 1413017 h 4940850"/>
              <a:gd name="csX28" fmla="*/ 0 w 4389731"/>
              <a:gd name="csY28" fmla="*/ 837936 h 4940850"/>
              <a:gd name="csX29" fmla="*/ 0 w 4389731"/>
              <a:gd name="csY29" fmla="*/ 306140 h 49408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4389731" h="4940850" extrusionOk="0">
                <a:moveTo>
                  <a:pt x="0" y="306140"/>
                </a:moveTo>
                <a:cubicBezTo>
                  <a:pt x="642" y="125663"/>
                  <a:pt x="150604" y="-27759"/>
                  <a:pt x="306140" y="0"/>
                </a:cubicBezTo>
                <a:cubicBezTo>
                  <a:pt x="439745" y="-6638"/>
                  <a:pt x="658659" y="16082"/>
                  <a:pt x="860166" y="0"/>
                </a:cubicBezTo>
                <a:cubicBezTo>
                  <a:pt x="1061673" y="-16082"/>
                  <a:pt x="1273963" y="-14399"/>
                  <a:pt x="1527516" y="0"/>
                </a:cubicBezTo>
                <a:cubicBezTo>
                  <a:pt x="1781069" y="14399"/>
                  <a:pt x="2040577" y="2649"/>
                  <a:pt x="2194866" y="0"/>
                </a:cubicBezTo>
                <a:cubicBezTo>
                  <a:pt x="2349155" y="-2649"/>
                  <a:pt x="2488339" y="1576"/>
                  <a:pt x="2711117" y="0"/>
                </a:cubicBezTo>
                <a:cubicBezTo>
                  <a:pt x="2933895" y="-1576"/>
                  <a:pt x="3217292" y="-10807"/>
                  <a:pt x="3416241" y="0"/>
                </a:cubicBezTo>
                <a:cubicBezTo>
                  <a:pt x="3615190" y="10807"/>
                  <a:pt x="3763487" y="26789"/>
                  <a:pt x="4083591" y="0"/>
                </a:cubicBezTo>
                <a:cubicBezTo>
                  <a:pt x="4251229" y="12344"/>
                  <a:pt x="4374159" y="138257"/>
                  <a:pt x="4389731" y="306140"/>
                </a:cubicBezTo>
                <a:cubicBezTo>
                  <a:pt x="4378872" y="578544"/>
                  <a:pt x="4387211" y="658680"/>
                  <a:pt x="4389731" y="1011079"/>
                </a:cubicBezTo>
                <a:cubicBezTo>
                  <a:pt x="4392251" y="1363478"/>
                  <a:pt x="4385043" y="1384014"/>
                  <a:pt x="4389731" y="1672731"/>
                </a:cubicBezTo>
                <a:cubicBezTo>
                  <a:pt x="4394419" y="1961448"/>
                  <a:pt x="4397907" y="1992540"/>
                  <a:pt x="4389731" y="2291099"/>
                </a:cubicBezTo>
                <a:cubicBezTo>
                  <a:pt x="4381555" y="2589658"/>
                  <a:pt x="4391302" y="2646128"/>
                  <a:pt x="4389731" y="2779609"/>
                </a:cubicBezTo>
                <a:cubicBezTo>
                  <a:pt x="4388161" y="2913090"/>
                  <a:pt x="4362899" y="3243300"/>
                  <a:pt x="4389731" y="3397976"/>
                </a:cubicBezTo>
                <a:cubicBezTo>
                  <a:pt x="4416563" y="3552652"/>
                  <a:pt x="4390451" y="3876568"/>
                  <a:pt x="4389731" y="4016343"/>
                </a:cubicBezTo>
                <a:cubicBezTo>
                  <a:pt x="4389011" y="4156118"/>
                  <a:pt x="4379902" y="4331634"/>
                  <a:pt x="4389731" y="4634710"/>
                </a:cubicBezTo>
                <a:cubicBezTo>
                  <a:pt x="4354536" y="4812385"/>
                  <a:pt x="4222488" y="4921587"/>
                  <a:pt x="4083591" y="4940850"/>
                </a:cubicBezTo>
                <a:cubicBezTo>
                  <a:pt x="3806110" y="4924775"/>
                  <a:pt x="3720402" y="4960272"/>
                  <a:pt x="3378467" y="4940850"/>
                </a:cubicBezTo>
                <a:cubicBezTo>
                  <a:pt x="3036532" y="4921428"/>
                  <a:pt x="2959779" y="4962685"/>
                  <a:pt x="2786666" y="4940850"/>
                </a:cubicBezTo>
                <a:cubicBezTo>
                  <a:pt x="2613553" y="4919015"/>
                  <a:pt x="2228808" y="4942302"/>
                  <a:pt x="2081542" y="4940850"/>
                </a:cubicBezTo>
                <a:cubicBezTo>
                  <a:pt x="1934276" y="4939398"/>
                  <a:pt x="1616551" y="4945604"/>
                  <a:pt x="1451967" y="4940850"/>
                </a:cubicBezTo>
                <a:cubicBezTo>
                  <a:pt x="1287384" y="4936096"/>
                  <a:pt x="836344" y="4909037"/>
                  <a:pt x="306140" y="4940850"/>
                </a:cubicBezTo>
                <a:cubicBezTo>
                  <a:pt x="174451" y="4952032"/>
                  <a:pt x="3967" y="4810074"/>
                  <a:pt x="0" y="4634710"/>
                </a:cubicBezTo>
                <a:cubicBezTo>
                  <a:pt x="-7264" y="4389516"/>
                  <a:pt x="7077" y="4260717"/>
                  <a:pt x="0" y="4102914"/>
                </a:cubicBezTo>
                <a:cubicBezTo>
                  <a:pt x="-7077" y="3945111"/>
                  <a:pt x="-20187" y="3659366"/>
                  <a:pt x="0" y="3441261"/>
                </a:cubicBezTo>
                <a:cubicBezTo>
                  <a:pt x="20187" y="3223156"/>
                  <a:pt x="-27152" y="3098297"/>
                  <a:pt x="0" y="2779609"/>
                </a:cubicBezTo>
                <a:cubicBezTo>
                  <a:pt x="27152" y="2460921"/>
                  <a:pt x="24050" y="2290285"/>
                  <a:pt x="0" y="2117956"/>
                </a:cubicBezTo>
                <a:cubicBezTo>
                  <a:pt x="-24050" y="1945627"/>
                  <a:pt x="18802" y="1580161"/>
                  <a:pt x="0" y="1413017"/>
                </a:cubicBezTo>
                <a:cubicBezTo>
                  <a:pt x="-18802" y="1245873"/>
                  <a:pt x="-27907" y="1094889"/>
                  <a:pt x="0" y="837936"/>
                </a:cubicBezTo>
                <a:cubicBezTo>
                  <a:pt x="27907" y="580983"/>
                  <a:pt x="-6610" y="486092"/>
                  <a:pt x="0" y="306140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6974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6FB05ED-7CD8-8A58-7A49-5E5A51FE0042}"/>
              </a:ext>
            </a:extLst>
          </p:cNvPr>
          <p:cNvSpPr txBox="1"/>
          <p:nvPr/>
        </p:nvSpPr>
        <p:spPr>
          <a:xfrm>
            <a:off x="192470" y="1547818"/>
            <a:ext cx="14530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Images / sketches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2A8CDD04-D401-7DDB-1537-D377E485A72C}"/>
              </a:ext>
            </a:extLst>
          </p:cNvPr>
          <p:cNvSpPr/>
          <p:nvPr/>
        </p:nvSpPr>
        <p:spPr>
          <a:xfrm>
            <a:off x="4617821" y="1545581"/>
            <a:ext cx="6223146" cy="1279099"/>
          </a:xfrm>
          <a:custGeom>
            <a:avLst/>
            <a:gdLst>
              <a:gd name="csX0" fmla="*/ 0 w 6223146"/>
              <a:gd name="csY0" fmla="*/ 335431 h 1279099"/>
              <a:gd name="csX1" fmla="*/ 335431 w 6223146"/>
              <a:gd name="csY1" fmla="*/ 0 h 1279099"/>
              <a:gd name="csX2" fmla="*/ 918421 w 6223146"/>
              <a:gd name="csY2" fmla="*/ 0 h 1279099"/>
              <a:gd name="csX3" fmla="*/ 1667979 w 6223146"/>
              <a:gd name="csY3" fmla="*/ 0 h 1279099"/>
              <a:gd name="csX4" fmla="*/ 2417538 w 6223146"/>
              <a:gd name="csY4" fmla="*/ 0 h 1279099"/>
              <a:gd name="csX5" fmla="*/ 2945004 w 6223146"/>
              <a:gd name="csY5" fmla="*/ 0 h 1279099"/>
              <a:gd name="csX6" fmla="*/ 3750086 w 6223146"/>
              <a:gd name="csY6" fmla="*/ 0 h 1279099"/>
              <a:gd name="csX7" fmla="*/ 4333075 w 6223146"/>
              <a:gd name="csY7" fmla="*/ 0 h 1279099"/>
              <a:gd name="csX8" fmla="*/ 5027111 w 6223146"/>
              <a:gd name="csY8" fmla="*/ 0 h 1279099"/>
              <a:gd name="csX9" fmla="*/ 5887715 w 6223146"/>
              <a:gd name="csY9" fmla="*/ 0 h 1279099"/>
              <a:gd name="csX10" fmla="*/ 6223146 w 6223146"/>
              <a:gd name="csY10" fmla="*/ 335431 h 1279099"/>
              <a:gd name="csX11" fmla="*/ 6223146 w 6223146"/>
              <a:gd name="csY11" fmla="*/ 943668 h 1279099"/>
              <a:gd name="csX12" fmla="*/ 5887715 w 6223146"/>
              <a:gd name="csY12" fmla="*/ 1279099 h 1279099"/>
              <a:gd name="csX13" fmla="*/ 5138157 w 6223146"/>
              <a:gd name="csY13" fmla="*/ 1279099 h 1279099"/>
              <a:gd name="csX14" fmla="*/ 4610690 w 6223146"/>
              <a:gd name="csY14" fmla="*/ 1279099 h 1279099"/>
              <a:gd name="csX15" fmla="*/ 4027700 w 6223146"/>
              <a:gd name="csY15" fmla="*/ 1279099 h 1279099"/>
              <a:gd name="csX16" fmla="*/ 3444710 w 6223146"/>
              <a:gd name="csY16" fmla="*/ 1279099 h 1279099"/>
              <a:gd name="csX17" fmla="*/ 2639629 w 6223146"/>
              <a:gd name="csY17" fmla="*/ 1279099 h 1279099"/>
              <a:gd name="csX18" fmla="*/ 2001116 w 6223146"/>
              <a:gd name="csY18" fmla="*/ 1279099 h 1279099"/>
              <a:gd name="csX19" fmla="*/ 1196035 w 6223146"/>
              <a:gd name="csY19" fmla="*/ 1279099 h 1279099"/>
              <a:gd name="csX20" fmla="*/ 335431 w 6223146"/>
              <a:gd name="csY20" fmla="*/ 1279099 h 1279099"/>
              <a:gd name="csX21" fmla="*/ 0 w 6223146"/>
              <a:gd name="csY21" fmla="*/ 943668 h 1279099"/>
              <a:gd name="csX22" fmla="*/ 0 w 6223146"/>
              <a:gd name="csY22" fmla="*/ 335431 h 127909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6223146" h="1279099" extrusionOk="0">
                <a:moveTo>
                  <a:pt x="0" y="335431"/>
                </a:moveTo>
                <a:cubicBezTo>
                  <a:pt x="1026" y="131936"/>
                  <a:pt x="154332" y="-8516"/>
                  <a:pt x="335431" y="0"/>
                </a:cubicBezTo>
                <a:cubicBezTo>
                  <a:pt x="581104" y="12632"/>
                  <a:pt x="741199" y="20864"/>
                  <a:pt x="918421" y="0"/>
                </a:cubicBezTo>
                <a:cubicBezTo>
                  <a:pt x="1095643" y="-20864"/>
                  <a:pt x="1317271" y="31194"/>
                  <a:pt x="1667979" y="0"/>
                </a:cubicBezTo>
                <a:cubicBezTo>
                  <a:pt x="2018687" y="-31194"/>
                  <a:pt x="2066493" y="23707"/>
                  <a:pt x="2417538" y="0"/>
                </a:cubicBezTo>
                <a:cubicBezTo>
                  <a:pt x="2768583" y="-23707"/>
                  <a:pt x="2731716" y="21650"/>
                  <a:pt x="2945004" y="0"/>
                </a:cubicBezTo>
                <a:cubicBezTo>
                  <a:pt x="3158292" y="-21650"/>
                  <a:pt x="3453622" y="26385"/>
                  <a:pt x="3750086" y="0"/>
                </a:cubicBezTo>
                <a:cubicBezTo>
                  <a:pt x="4046550" y="-26385"/>
                  <a:pt x="4210378" y="-19182"/>
                  <a:pt x="4333075" y="0"/>
                </a:cubicBezTo>
                <a:cubicBezTo>
                  <a:pt x="4455772" y="19182"/>
                  <a:pt x="4737479" y="28012"/>
                  <a:pt x="5027111" y="0"/>
                </a:cubicBezTo>
                <a:cubicBezTo>
                  <a:pt x="5316743" y="-28012"/>
                  <a:pt x="5544480" y="-39658"/>
                  <a:pt x="5887715" y="0"/>
                </a:cubicBezTo>
                <a:cubicBezTo>
                  <a:pt x="6074182" y="-6785"/>
                  <a:pt x="6214019" y="181443"/>
                  <a:pt x="6223146" y="335431"/>
                </a:cubicBezTo>
                <a:cubicBezTo>
                  <a:pt x="6222632" y="487557"/>
                  <a:pt x="6207760" y="660093"/>
                  <a:pt x="6223146" y="943668"/>
                </a:cubicBezTo>
                <a:cubicBezTo>
                  <a:pt x="6240250" y="1099655"/>
                  <a:pt x="6084988" y="1272994"/>
                  <a:pt x="5887715" y="1279099"/>
                </a:cubicBezTo>
                <a:cubicBezTo>
                  <a:pt x="5577143" y="1280308"/>
                  <a:pt x="5313141" y="1247253"/>
                  <a:pt x="5138157" y="1279099"/>
                </a:cubicBezTo>
                <a:cubicBezTo>
                  <a:pt x="4963173" y="1310945"/>
                  <a:pt x="4730279" y="1271429"/>
                  <a:pt x="4610690" y="1279099"/>
                </a:cubicBezTo>
                <a:cubicBezTo>
                  <a:pt x="4491101" y="1286769"/>
                  <a:pt x="4236386" y="1282938"/>
                  <a:pt x="4027700" y="1279099"/>
                </a:cubicBezTo>
                <a:cubicBezTo>
                  <a:pt x="3819014" y="1275261"/>
                  <a:pt x="3569804" y="1279086"/>
                  <a:pt x="3444710" y="1279099"/>
                </a:cubicBezTo>
                <a:cubicBezTo>
                  <a:pt x="3319616" y="1279113"/>
                  <a:pt x="3005574" y="1288646"/>
                  <a:pt x="2639629" y="1279099"/>
                </a:cubicBezTo>
                <a:cubicBezTo>
                  <a:pt x="2273684" y="1269552"/>
                  <a:pt x="2295603" y="1295208"/>
                  <a:pt x="2001116" y="1279099"/>
                </a:cubicBezTo>
                <a:cubicBezTo>
                  <a:pt x="1706629" y="1262990"/>
                  <a:pt x="1444745" y="1270798"/>
                  <a:pt x="1196035" y="1279099"/>
                </a:cubicBezTo>
                <a:cubicBezTo>
                  <a:pt x="947325" y="1287400"/>
                  <a:pt x="524152" y="1240993"/>
                  <a:pt x="335431" y="1279099"/>
                </a:cubicBezTo>
                <a:cubicBezTo>
                  <a:pt x="188019" y="1284755"/>
                  <a:pt x="-11723" y="1128202"/>
                  <a:pt x="0" y="943668"/>
                </a:cubicBezTo>
                <a:cubicBezTo>
                  <a:pt x="-23656" y="692808"/>
                  <a:pt x="-19592" y="527891"/>
                  <a:pt x="0" y="335431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26224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252C11A-CB4D-859B-BA29-DA75816A6A6E}"/>
              </a:ext>
            </a:extLst>
          </p:cNvPr>
          <p:cNvSpPr txBox="1"/>
          <p:nvPr/>
        </p:nvSpPr>
        <p:spPr>
          <a:xfrm>
            <a:off x="4683541" y="1547818"/>
            <a:ext cx="5999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Brief or more detailed description (E-B grade)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67E8D792-BF35-0AF7-8444-04EE91496C02}"/>
              </a:ext>
            </a:extLst>
          </p:cNvPr>
          <p:cNvSpPr/>
          <p:nvPr/>
        </p:nvSpPr>
        <p:spPr>
          <a:xfrm>
            <a:off x="4617821" y="2945508"/>
            <a:ext cx="6223146" cy="3540924"/>
          </a:xfrm>
          <a:custGeom>
            <a:avLst/>
            <a:gdLst>
              <a:gd name="csX0" fmla="*/ 0 w 6223146"/>
              <a:gd name="csY0" fmla="*/ 374169 h 3540924"/>
              <a:gd name="csX1" fmla="*/ 374169 w 6223146"/>
              <a:gd name="csY1" fmla="*/ 0 h 3540924"/>
              <a:gd name="csX2" fmla="*/ 949024 w 6223146"/>
              <a:gd name="csY2" fmla="*/ 0 h 3540924"/>
              <a:gd name="csX3" fmla="*/ 1688123 w 6223146"/>
              <a:gd name="csY3" fmla="*/ 0 h 3540924"/>
              <a:gd name="csX4" fmla="*/ 2427222 w 6223146"/>
              <a:gd name="csY4" fmla="*/ 0 h 3540924"/>
              <a:gd name="csX5" fmla="*/ 2947329 w 6223146"/>
              <a:gd name="csY5" fmla="*/ 0 h 3540924"/>
              <a:gd name="csX6" fmla="*/ 3741176 w 6223146"/>
              <a:gd name="csY6" fmla="*/ 0 h 3540924"/>
              <a:gd name="csX7" fmla="*/ 4316031 w 6223146"/>
              <a:gd name="csY7" fmla="*/ 0 h 3540924"/>
              <a:gd name="csX8" fmla="*/ 5000382 w 6223146"/>
              <a:gd name="csY8" fmla="*/ 0 h 3540924"/>
              <a:gd name="csX9" fmla="*/ 5848977 w 6223146"/>
              <a:gd name="csY9" fmla="*/ 0 h 3540924"/>
              <a:gd name="csX10" fmla="*/ 6223146 w 6223146"/>
              <a:gd name="csY10" fmla="*/ 374169 h 3540924"/>
              <a:gd name="csX11" fmla="*/ 6223146 w 6223146"/>
              <a:gd name="csY11" fmla="*/ 1128167 h 3540924"/>
              <a:gd name="csX12" fmla="*/ 6223146 w 6223146"/>
              <a:gd name="csY12" fmla="*/ 1742536 h 3540924"/>
              <a:gd name="csX13" fmla="*/ 6223146 w 6223146"/>
              <a:gd name="csY13" fmla="*/ 2440683 h 3540924"/>
              <a:gd name="csX14" fmla="*/ 6223146 w 6223146"/>
              <a:gd name="csY14" fmla="*/ 3166755 h 3540924"/>
              <a:gd name="csX15" fmla="*/ 5848977 w 6223146"/>
              <a:gd name="csY15" fmla="*/ 3540924 h 3540924"/>
              <a:gd name="csX16" fmla="*/ 5055130 w 6223146"/>
              <a:gd name="csY16" fmla="*/ 3540924 h 3540924"/>
              <a:gd name="csX17" fmla="*/ 4261283 w 6223146"/>
              <a:gd name="csY17" fmla="*/ 3540924 h 3540924"/>
              <a:gd name="csX18" fmla="*/ 3631680 w 6223146"/>
              <a:gd name="csY18" fmla="*/ 3540924 h 3540924"/>
              <a:gd name="csX19" fmla="*/ 2837833 w 6223146"/>
              <a:gd name="csY19" fmla="*/ 3540924 h 3540924"/>
              <a:gd name="csX20" fmla="*/ 2153482 w 6223146"/>
              <a:gd name="csY20" fmla="*/ 3540924 h 3540924"/>
              <a:gd name="csX21" fmla="*/ 1469131 w 6223146"/>
              <a:gd name="csY21" fmla="*/ 3540924 h 3540924"/>
              <a:gd name="csX22" fmla="*/ 374169 w 6223146"/>
              <a:gd name="csY22" fmla="*/ 3540924 h 3540924"/>
              <a:gd name="csX23" fmla="*/ 0 w 6223146"/>
              <a:gd name="csY23" fmla="*/ 3166755 h 3540924"/>
              <a:gd name="csX24" fmla="*/ 0 w 6223146"/>
              <a:gd name="csY24" fmla="*/ 2524460 h 3540924"/>
              <a:gd name="csX25" fmla="*/ 0 w 6223146"/>
              <a:gd name="csY25" fmla="*/ 1798388 h 3540924"/>
              <a:gd name="csX26" fmla="*/ 0 w 6223146"/>
              <a:gd name="csY26" fmla="*/ 1072316 h 3540924"/>
              <a:gd name="csX27" fmla="*/ 0 w 6223146"/>
              <a:gd name="csY27" fmla="*/ 374169 h 354092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6223146" h="3540924" extrusionOk="0">
                <a:moveTo>
                  <a:pt x="0" y="374169"/>
                </a:moveTo>
                <a:cubicBezTo>
                  <a:pt x="2292" y="126790"/>
                  <a:pt x="184230" y="-34255"/>
                  <a:pt x="374169" y="0"/>
                </a:cubicBezTo>
                <a:cubicBezTo>
                  <a:pt x="504457" y="-3920"/>
                  <a:pt x="691146" y="11261"/>
                  <a:pt x="949024" y="0"/>
                </a:cubicBezTo>
                <a:cubicBezTo>
                  <a:pt x="1206902" y="-11261"/>
                  <a:pt x="1516287" y="-12700"/>
                  <a:pt x="1688123" y="0"/>
                </a:cubicBezTo>
                <a:cubicBezTo>
                  <a:pt x="1859959" y="12700"/>
                  <a:pt x="2249619" y="-3312"/>
                  <a:pt x="2427222" y="0"/>
                </a:cubicBezTo>
                <a:cubicBezTo>
                  <a:pt x="2604825" y="3312"/>
                  <a:pt x="2691872" y="17971"/>
                  <a:pt x="2947329" y="0"/>
                </a:cubicBezTo>
                <a:cubicBezTo>
                  <a:pt x="3202786" y="-17971"/>
                  <a:pt x="3455252" y="-17079"/>
                  <a:pt x="3741176" y="0"/>
                </a:cubicBezTo>
                <a:cubicBezTo>
                  <a:pt x="4027100" y="17079"/>
                  <a:pt x="4163755" y="-23959"/>
                  <a:pt x="4316031" y="0"/>
                </a:cubicBezTo>
                <a:cubicBezTo>
                  <a:pt x="4468307" y="23959"/>
                  <a:pt x="4784077" y="-14140"/>
                  <a:pt x="5000382" y="0"/>
                </a:cubicBezTo>
                <a:cubicBezTo>
                  <a:pt x="5216687" y="14140"/>
                  <a:pt x="5569424" y="-17114"/>
                  <a:pt x="5848977" y="0"/>
                </a:cubicBezTo>
                <a:cubicBezTo>
                  <a:pt x="6062587" y="-38915"/>
                  <a:pt x="6214389" y="197519"/>
                  <a:pt x="6223146" y="374169"/>
                </a:cubicBezTo>
                <a:cubicBezTo>
                  <a:pt x="6205775" y="544102"/>
                  <a:pt x="6256472" y="928143"/>
                  <a:pt x="6223146" y="1128167"/>
                </a:cubicBezTo>
                <a:cubicBezTo>
                  <a:pt x="6189820" y="1328191"/>
                  <a:pt x="6224941" y="1491135"/>
                  <a:pt x="6223146" y="1742536"/>
                </a:cubicBezTo>
                <a:cubicBezTo>
                  <a:pt x="6221351" y="1993937"/>
                  <a:pt x="6245092" y="2246133"/>
                  <a:pt x="6223146" y="2440683"/>
                </a:cubicBezTo>
                <a:cubicBezTo>
                  <a:pt x="6201200" y="2635233"/>
                  <a:pt x="6258641" y="2927142"/>
                  <a:pt x="6223146" y="3166755"/>
                </a:cubicBezTo>
                <a:cubicBezTo>
                  <a:pt x="6228429" y="3383408"/>
                  <a:pt x="6053465" y="3565780"/>
                  <a:pt x="5848977" y="3540924"/>
                </a:cubicBezTo>
                <a:cubicBezTo>
                  <a:pt x="5505986" y="3559582"/>
                  <a:pt x="5391834" y="3524510"/>
                  <a:pt x="5055130" y="3540924"/>
                </a:cubicBezTo>
                <a:cubicBezTo>
                  <a:pt x="4718426" y="3557338"/>
                  <a:pt x="4606728" y="3542516"/>
                  <a:pt x="4261283" y="3540924"/>
                </a:cubicBezTo>
                <a:cubicBezTo>
                  <a:pt x="3915838" y="3539332"/>
                  <a:pt x="3932162" y="3518556"/>
                  <a:pt x="3631680" y="3540924"/>
                </a:cubicBezTo>
                <a:cubicBezTo>
                  <a:pt x="3331198" y="3563292"/>
                  <a:pt x="3017953" y="3552454"/>
                  <a:pt x="2837833" y="3540924"/>
                </a:cubicBezTo>
                <a:cubicBezTo>
                  <a:pt x="2657713" y="3529394"/>
                  <a:pt x="2403988" y="3528843"/>
                  <a:pt x="2153482" y="3540924"/>
                </a:cubicBezTo>
                <a:cubicBezTo>
                  <a:pt x="1902976" y="3553005"/>
                  <a:pt x="1699743" y="3574786"/>
                  <a:pt x="1469131" y="3540924"/>
                </a:cubicBezTo>
                <a:cubicBezTo>
                  <a:pt x="1238519" y="3507062"/>
                  <a:pt x="624358" y="3488297"/>
                  <a:pt x="374169" y="3540924"/>
                </a:cubicBezTo>
                <a:cubicBezTo>
                  <a:pt x="150472" y="3500815"/>
                  <a:pt x="6173" y="3395555"/>
                  <a:pt x="0" y="3166755"/>
                </a:cubicBezTo>
                <a:cubicBezTo>
                  <a:pt x="28592" y="2969348"/>
                  <a:pt x="-6856" y="2677115"/>
                  <a:pt x="0" y="2524460"/>
                </a:cubicBezTo>
                <a:cubicBezTo>
                  <a:pt x="6856" y="2371805"/>
                  <a:pt x="-243" y="2093831"/>
                  <a:pt x="0" y="1798388"/>
                </a:cubicBezTo>
                <a:cubicBezTo>
                  <a:pt x="243" y="1502945"/>
                  <a:pt x="-815" y="1351865"/>
                  <a:pt x="0" y="1072316"/>
                </a:cubicBezTo>
                <a:cubicBezTo>
                  <a:pt x="815" y="792767"/>
                  <a:pt x="-13773" y="722406"/>
                  <a:pt x="0" y="374169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10567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2430BF9-92CA-5635-F3BE-15669E98621D}"/>
              </a:ext>
            </a:extLst>
          </p:cNvPr>
          <p:cNvSpPr txBox="1"/>
          <p:nvPr/>
        </p:nvSpPr>
        <p:spPr>
          <a:xfrm>
            <a:off x="4754565" y="2906850"/>
            <a:ext cx="5999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Analysis of the building (A-A* grade)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665E35C-4CDB-24DB-0A80-036087CD449B}"/>
              </a:ext>
            </a:extLst>
          </p:cNvPr>
          <p:cNvSpPr/>
          <p:nvPr/>
        </p:nvSpPr>
        <p:spPr>
          <a:xfrm>
            <a:off x="8981038" y="3014804"/>
            <a:ext cx="1793118" cy="3424210"/>
          </a:xfrm>
          <a:custGeom>
            <a:avLst/>
            <a:gdLst>
              <a:gd name="csX0" fmla="*/ 0 w 1793118"/>
              <a:gd name="csY0" fmla="*/ 267999 h 3424210"/>
              <a:gd name="csX1" fmla="*/ 267999 w 1793118"/>
              <a:gd name="csY1" fmla="*/ 0 h 3424210"/>
              <a:gd name="csX2" fmla="*/ 871417 w 1793118"/>
              <a:gd name="csY2" fmla="*/ 0 h 3424210"/>
              <a:gd name="csX3" fmla="*/ 1525119 w 1793118"/>
              <a:gd name="csY3" fmla="*/ 0 h 3424210"/>
              <a:gd name="csX4" fmla="*/ 1793118 w 1793118"/>
              <a:gd name="csY4" fmla="*/ 267999 h 3424210"/>
              <a:gd name="csX5" fmla="*/ 1793118 w 1793118"/>
              <a:gd name="csY5" fmla="*/ 874524 h 3424210"/>
              <a:gd name="csX6" fmla="*/ 1793118 w 1793118"/>
              <a:gd name="csY6" fmla="*/ 1394402 h 3424210"/>
              <a:gd name="csX7" fmla="*/ 1793118 w 1793118"/>
              <a:gd name="csY7" fmla="*/ 1972044 h 3424210"/>
              <a:gd name="csX8" fmla="*/ 1793118 w 1793118"/>
              <a:gd name="csY8" fmla="*/ 2463040 h 3424210"/>
              <a:gd name="csX9" fmla="*/ 1793118 w 1793118"/>
              <a:gd name="csY9" fmla="*/ 3156211 h 3424210"/>
              <a:gd name="csX10" fmla="*/ 1525119 w 1793118"/>
              <a:gd name="csY10" fmla="*/ 3424210 h 3424210"/>
              <a:gd name="csX11" fmla="*/ 871417 w 1793118"/>
              <a:gd name="csY11" fmla="*/ 3424210 h 3424210"/>
              <a:gd name="csX12" fmla="*/ 267999 w 1793118"/>
              <a:gd name="csY12" fmla="*/ 3424210 h 3424210"/>
              <a:gd name="csX13" fmla="*/ 0 w 1793118"/>
              <a:gd name="csY13" fmla="*/ 3156211 h 3424210"/>
              <a:gd name="csX14" fmla="*/ 0 w 1793118"/>
              <a:gd name="csY14" fmla="*/ 2520804 h 3424210"/>
              <a:gd name="csX15" fmla="*/ 0 w 1793118"/>
              <a:gd name="csY15" fmla="*/ 2000926 h 3424210"/>
              <a:gd name="csX16" fmla="*/ 0 w 1793118"/>
              <a:gd name="csY16" fmla="*/ 1365520 h 3424210"/>
              <a:gd name="csX17" fmla="*/ 0 w 1793118"/>
              <a:gd name="csY17" fmla="*/ 816759 h 3424210"/>
              <a:gd name="csX18" fmla="*/ 0 w 1793118"/>
              <a:gd name="csY18" fmla="*/ 267999 h 342421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1793118" h="3424210" extrusionOk="0">
                <a:moveTo>
                  <a:pt x="0" y="267999"/>
                </a:moveTo>
                <a:cubicBezTo>
                  <a:pt x="1137" y="99788"/>
                  <a:pt x="127467" y="-15334"/>
                  <a:pt x="267999" y="0"/>
                </a:cubicBezTo>
                <a:cubicBezTo>
                  <a:pt x="554563" y="6973"/>
                  <a:pt x="641982" y="-27934"/>
                  <a:pt x="871417" y="0"/>
                </a:cubicBezTo>
                <a:cubicBezTo>
                  <a:pt x="1100852" y="27934"/>
                  <a:pt x="1233538" y="3429"/>
                  <a:pt x="1525119" y="0"/>
                </a:cubicBezTo>
                <a:cubicBezTo>
                  <a:pt x="1690317" y="2189"/>
                  <a:pt x="1780200" y="143170"/>
                  <a:pt x="1793118" y="267999"/>
                </a:cubicBezTo>
                <a:cubicBezTo>
                  <a:pt x="1815024" y="454416"/>
                  <a:pt x="1769691" y="586787"/>
                  <a:pt x="1793118" y="874524"/>
                </a:cubicBezTo>
                <a:cubicBezTo>
                  <a:pt x="1816545" y="1162262"/>
                  <a:pt x="1814266" y="1138524"/>
                  <a:pt x="1793118" y="1394402"/>
                </a:cubicBezTo>
                <a:cubicBezTo>
                  <a:pt x="1771970" y="1650280"/>
                  <a:pt x="1804494" y="1786436"/>
                  <a:pt x="1793118" y="1972044"/>
                </a:cubicBezTo>
                <a:cubicBezTo>
                  <a:pt x="1781742" y="2157652"/>
                  <a:pt x="1786981" y="2250231"/>
                  <a:pt x="1793118" y="2463040"/>
                </a:cubicBezTo>
                <a:cubicBezTo>
                  <a:pt x="1799255" y="2675849"/>
                  <a:pt x="1776461" y="2926347"/>
                  <a:pt x="1793118" y="3156211"/>
                </a:cubicBezTo>
                <a:cubicBezTo>
                  <a:pt x="1808511" y="3272417"/>
                  <a:pt x="1664983" y="3425345"/>
                  <a:pt x="1525119" y="3424210"/>
                </a:cubicBezTo>
                <a:cubicBezTo>
                  <a:pt x="1319945" y="3398166"/>
                  <a:pt x="1106544" y="3451794"/>
                  <a:pt x="871417" y="3424210"/>
                </a:cubicBezTo>
                <a:cubicBezTo>
                  <a:pt x="636290" y="3396626"/>
                  <a:pt x="532710" y="3401928"/>
                  <a:pt x="267999" y="3424210"/>
                </a:cubicBezTo>
                <a:cubicBezTo>
                  <a:pt x="119221" y="3434005"/>
                  <a:pt x="9439" y="3284970"/>
                  <a:pt x="0" y="3156211"/>
                </a:cubicBezTo>
                <a:cubicBezTo>
                  <a:pt x="26111" y="2996037"/>
                  <a:pt x="-13223" y="2712905"/>
                  <a:pt x="0" y="2520804"/>
                </a:cubicBezTo>
                <a:cubicBezTo>
                  <a:pt x="13223" y="2328703"/>
                  <a:pt x="-21453" y="2140683"/>
                  <a:pt x="0" y="2000926"/>
                </a:cubicBezTo>
                <a:cubicBezTo>
                  <a:pt x="21453" y="1861169"/>
                  <a:pt x="1265" y="1615618"/>
                  <a:pt x="0" y="1365520"/>
                </a:cubicBezTo>
                <a:cubicBezTo>
                  <a:pt x="-1265" y="1115422"/>
                  <a:pt x="14603" y="945942"/>
                  <a:pt x="0" y="816759"/>
                </a:cubicBezTo>
                <a:cubicBezTo>
                  <a:pt x="-14603" y="687576"/>
                  <a:pt x="-9582" y="530076"/>
                  <a:pt x="0" y="267999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1494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2BD0C32-45E7-FB3D-6696-B5ABC9C32070}"/>
              </a:ext>
            </a:extLst>
          </p:cNvPr>
          <p:cNvSpPr txBox="1"/>
          <p:nvPr/>
        </p:nvSpPr>
        <p:spPr>
          <a:xfrm>
            <a:off x="9052059" y="3068072"/>
            <a:ext cx="1767772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000" b="1" dirty="0"/>
              <a:t>1. Look at the design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shape is the building? Is it modern, traditional, simple or complex?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materials have been used (e.g. glass, brick, concrete)?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How does it look? (e.g. clean lines, curves, bright colours, natural textures)</a:t>
            </a:r>
          </a:p>
          <a:p>
            <a:pPr>
              <a:buNone/>
            </a:pPr>
            <a:r>
              <a:rPr lang="en-GB" sz="700" dirty="0"/>
              <a:t>🧠 </a:t>
            </a:r>
            <a:r>
              <a:rPr lang="en-GB" sz="700" i="1" dirty="0"/>
              <a:t>Tip: Sketch the shape and label some features.</a:t>
            </a:r>
            <a:br>
              <a:rPr lang="en-GB" sz="700" i="1" dirty="0"/>
            </a:br>
            <a:endParaRPr lang="en-GB" sz="700" dirty="0"/>
          </a:p>
          <a:p>
            <a:pPr>
              <a:buNone/>
            </a:pPr>
            <a:r>
              <a:rPr lang="en-GB" sz="1000" b="1" dirty="0"/>
              <a:t>2. Think about the purpose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is the building for? (e.g. school, museum, home)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Does the design match its purpose? (e.g. a hospital should feel calm and safe)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How do people move through the space? (e.g. wide entrances, clear paths)</a:t>
            </a:r>
          </a:p>
          <a:p>
            <a:pPr>
              <a:buNone/>
            </a:pPr>
            <a:r>
              <a:rPr lang="en-GB" sz="700" dirty="0"/>
              <a:t>🧠 </a:t>
            </a:r>
            <a:r>
              <a:rPr lang="en-GB" sz="700" i="1" dirty="0"/>
              <a:t>Tip: Think about whether you'd enjoy using the building and why.</a:t>
            </a:r>
            <a:br>
              <a:rPr lang="en-GB" sz="700" i="1" dirty="0"/>
            </a:br>
            <a:endParaRPr lang="en-GB" sz="700" dirty="0"/>
          </a:p>
          <a:p>
            <a:pPr>
              <a:buNone/>
            </a:pPr>
            <a:r>
              <a:rPr lang="en-GB" sz="1000" b="1" dirty="0"/>
              <a:t>3. Consider its place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Where is it located? (city, countryside, near water,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Does it suit the area? Does it stand out or blend in?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Is it sustainable or eco-friendly in any way? (e.g. solar panels, green roofs)</a:t>
            </a:r>
          </a:p>
          <a:p>
            <a:r>
              <a:rPr lang="en-GB" sz="700" dirty="0"/>
              <a:t>🧠 </a:t>
            </a:r>
            <a:r>
              <a:rPr lang="en-GB" sz="700" i="1" dirty="0"/>
              <a:t>Tip: Ask yourself—does this building improve its surroundings?</a:t>
            </a:r>
            <a:endParaRPr lang="en-GB" sz="7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CD53DA-22A9-67CB-405B-B2181910D8EB}"/>
              </a:ext>
            </a:extLst>
          </p:cNvPr>
          <p:cNvSpPr txBox="1"/>
          <p:nvPr/>
        </p:nvSpPr>
        <p:spPr>
          <a:xfrm>
            <a:off x="4696537" y="1772888"/>
            <a:ext cx="6144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  <a:latin typeface="Ink Free" panose="03080402000500000000" pitchFamily="66" charset="0"/>
              </a:rPr>
              <a:t>Write / type your answer here </a:t>
            </a: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</a:t>
            </a:r>
            <a:b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</a:b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74DF8F9-8DED-C8C8-7BC4-A393C2CBCDD9}"/>
              </a:ext>
            </a:extLst>
          </p:cNvPr>
          <p:cNvSpPr txBox="1"/>
          <p:nvPr/>
        </p:nvSpPr>
        <p:spPr>
          <a:xfrm>
            <a:off x="4696537" y="3133180"/>
            <a:ext cx="429547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  <a:latin typeface="Ink Free" panose="03080402000500000000" pitchFamily="66" charset="0"/>
              </a:rPr>
              <a:t>Write / type your answer here </a:t>
            </a: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</a:t>
            </a:r>
            <a:b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</a:b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  <a:p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608F781-403D-D8E1-C82E-7D02E74D34D1}"/>
              </a:ext>
            </a:extLst>
          </p:cNvPr>
          <p:cNvSpPr txBox="1"/>
          <p:nvPr/>
        </p:nvSpPr>
        <p:spPr>
          <a:xfrm>
            <a:off x="-1" y="6488668"/>
            <a:ext cx="1104924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Gill Sans MT"/>
              </a:rPr>
              <a:t>Name &gt; __________________________ // Hautlieu School </a:t>
            </a:r>
            <a:r>
              <a:rPr lang="en-GB" dirty="0">
                <a:solidFill>
                  <a:srgbClr val="C00000"/>
                </a:solidFill>
                <a:latin typeface="Gill Sans MT"/>
              </a:rPr>
              <a:t>C001735 </a:t>
            </a:r>
            <a:r>
              <a:rPr lang="en-GB" b="1" dirty="0">
                <a:solidFill>
                  <a:srgbClr val="C00000"/>
                </a:solidFill>
                <a:latin typeface="Gill Sans MT"/>
              </a:rPr>
              <a:t>// Design, Engineer, Construct Level 3</a:t>
            </a:r>
          </a:p>
        </p:txBody>
      </p:sp>
    </p:spTree>
    <p:extLst>
      <p:ext uri="{BB962C8B-B14F-4D97-AF65-F5344CB8AC3E}">
        <p14:creationId xmlns:p14="http://schemas.microsoft.com/office/powerpoint/2010/main" val="150692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30C57E68-8172-4D5D-DDA8-2BEDF017BB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3458" t="25054" r="719" b="16884"/>
          <a:stretch/>
        </p:blipFill>
        <p:spPr>
          <a:xfrm>
            <a:off x="-9293" y="1140870"/>
            <a:ext cx="428393" cy="430659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89C4468-8DEB-2BF0-D2A0-2DFCC9D6CD5F}"/>
              </a:ext>
            </a:extLst>
          </p:cNvPr>
          <p:cNvGraphicFramePr>
            <a:graphicFrameLocks noGrp="1"/>
          </p:cNvGraphicFramePr>
          <p:nvPr/>
        </p:nvGraphicFramePr>
        <p:xfrm>
          <a:off x="-9293" y="631623"/>
          <a:ext cx="8796088" cy="329565"/>
        </p:xfrm>
        <a:graphic>
          <a:graphicData uri="http://schemas.openxmlformats.org/drawingml/2006/table">
            <a:tbl>
              <a:tblPr/>
              <a:tblGrid>
                <a:gridCol w="1325137">
                  <a:extLst>
                    <a:ext uri="{9D8B030D-6E8A-4147-A177-3AD203B41FA5}">
                      <a16:colId xmlns:a16="http://schemas.microsoft.com/office/drawing/2014/main" val="1229240123"/>
                    </a:ext>
                  </a:extLst>
                </a:gridCol>
                <a:gridCol w="7470951">
                  <a:extLst>
                    <a:ext uri="{9D8B030D-6E8A-4147-A177-3AD203B41FA5}">
                      <a16:colId xmlns:a16="http://schemas.microsoft.com/office/drawing/2014/main" val="1797330615"/>
                    </a:ext>
                  </a:extLst>
                </a:gridCol>
              </a:tblGrid>
              <a:tr h="22288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8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L3 u3 c1.1(K)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 b="0" i="0" u="none" strike="noStrike" kern="1200" noProof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Analyse</a:t>
                      </a:r>
                      <a:r>
                        <a:rPr lang="en-US" sz="1800" b="0" i="0" u="none" strike="noStrike" kern="1200" noProof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Gill Sans MT"/>
                        </a:rPr>
                        <a:t> relevant architectural precedents (summer task)</a:t>
                      </a:r>
                    </a:p>
                  </a:txBody>
                  <a:tcPr marL="9525" marR="9525" marT="9525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6825677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21131EEE-E560-A915-47D6-9C322F916511}"/>
              </a:ext>
            </a:extLst>
          </p:cNvPr>
          <p:cNvSpPr/>
          <p:nvPr/>
        </p:nvSpPr>
        <p:spPr>
          <a:xfrm>
            <a:off x="0" y="3285"/>
            <a:ext cx="12192000" cy="3454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E74CC195-E223-4133-03A9-9CA2D7AAD0AF}"/>
              </a:ext>
            </a:extLst>
          </p:cNvPr>
          <p:cNvSpPr txBox="1"/>
          <p:nvPr/>
        </p:nvSpPr>
        <p:spPr>
          <a:xfrm>
            <a:off x="2451" y="-2186"/>
            <a:ext cx="13523977" cy="36933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Gill Sans MT"/>
              </a:rPr>
              <a:t>DEC L3 : UNIT 3 - </a:t>
            </a:r>
            <a:r>
              <a:rPr lang="en-GB" sz="1800" b="1" dirty="0">
                <a:solidFill>
                  <a:schemeClr val="bg1"/>
                </a:solidFill>
                <a:latin typeface="Gill Sans MT" panose="020B0502020104020203" pitchFamily="34" charset="0"/>
              </a:rPr>
              <a:t>INVESTIGATE DESIGN, STRUCTURAL &amp; SERVICES</a:t>
            </a:r>
            <a:r>
              <a:rPr lang="en-GB" sz="1400" dirty="0">
                <a:solidFill>
                  <a:schemeClr val="bg1"/>
                </a:solidFill>
                <a:latin typeface="Gill Sans MT" panose="020B0502020104020203" pitchFamily="34" charset="0"/>
              </a:rPr>
              <a:t> ASPECTS OF A SUSTAINABLE CONSTRUCTION PROJECT</a:t>
            </a:r>
            <a:endParaRPr lang="en-GB" sz="1400" dirty="0">
              <a:solidFill>
                <a:schemeClr val="bg1"/>
              </a:solidFill>
              <a:ea typeface="+mn-lt"/>
              <a:cs typeface="+mn-lt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AFB907-968F-18DF-4F90-BE18460F0FE1}"/>
              </a:ext>
            </a:extLst>
          </p:cNvPr>
          <p:cNvGraphicFramePr>
            <a:graphicFrameLocks noGrp="1"/>
          </p:cNvGraphicFramePr>
          <p:nvPr/>
        </p:nvGraphicFramePr>
        <p:xfrm>
          <a:off x="-1" y="371568"/>
          <a:ext cx="8806433" cy="222885"/>
        </p:xfrm>
        <a:graphic>
          <a:graphicData uri="http://schemas.openxmlformats.org/drawingml/2006/table">
            <a:tbl>
              <a:tblPr/>
              <a:tblGrid>
                <a:gridCol w="970866">
                  <a:extLst>
                    <a:ext uri="{9D8B030D-6E8A-4147-A177-3AD203B41FA5}">
                      <a16:colId xmlns:a16="http://schemas.microsoft.com/office/drawing/2014/main" val="1835131673"/>
                    </a:ext>
                  </a:extLst>
                </a:gridCol>
                <a:gridCol w="7835567">
                  <a:extLst>
                    <a:ext uri="{9D8B030D-6E8A-4147-A177-3AD203B41FA5}">
                      <a16:colId xmlns:a16="http://schemas.microsoft.com/office/drawing/2014/main" val="36902514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L3 u3 LO1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Gill Sans MT"/>
                          <a:ea typeface="+mn-lt"/>
                          <a:cs typeface="+mn-lt"/>
                        </a:rPr>
                        <a:t>Gather &amp; analyse information to develop the design.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Gill Sans MT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9726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70117B1-1316-4B92-148A-86FCD1D72B9A}"/>
              </a:ext>
            </a:extLst>
          </p:cNvPr>
          <p:cNvSpPr txBox="1"/>
          <p:nvPr/>
        </p:nvSpPr>
        <p:spPr>
          <a:xfrm>
            <a:off x="-33868" y="901062"/>
            <a:ext cx="4550348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>
                <a:solidFill>
                  <a:srgbClr val="C55A11"/>
                </a:solidFill>
                <a:latin typeface="Aptos Black"/>
              </a:rPr>
              <a:t>THEME 2 : “STATEMENT ARCHITECTURE”</a:t>
            </a:r>
            <a:endParaRPr lang="en-GB">
              <a:solidFill>
                <a:srgbClr val="C55A11"/>
              </a:solidFill>
              <a:latin typeface="Aptos Black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5AFF1F-148D-784B-19EE-05367243CAFD}"/>
              </a:ext>
            </a:extLst>
          </p:cNvPr>
          <p:cNvSpPr txBox="1"/>
          <p:nvPr/>
        </p:nvSpPr>
        <p:spPr>
          <a:xfrm>
            <a:off x="358490" y="1176250"/>
            <a:ext cx="778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ptos Black" panose="020F0502020204030204" pitchFamily="34" charset="0"/>
              </a:rPr>
              <a:t>INTERNATIONAL</a:t>
            </a:r>
            <a:r>
              <a:rPr lang="en-US" dirty="0">
                <a:latin typeface="Aptos Black" panose="020F0502020204030204" pitchFamily="34" charset="0"/>
              </a:rPr>
              <a:t> EXAMPLE : </a:t>
            </a:r>
            <a:r>
              <a:rPr lang="en-GB" b="1" i="0" dirty="0">
                <a:effectLst/>
                <a:latin typeface="Aptos" panose="020B0004020202020204" pitchFamily="34" charset="0"/>
              </a:rPr>
              <a:t>The </a:t>
            </a:r>
            <a:r>
              <a:rPr lang="en-GB" b="1" i="0" dirty="0">
                <a:effectLst/>
                <a:latin typeface="Aptos Black" panose="020B0004020202020204" pitchFamily="34" charset="0"/>
              </a:rPr>
              <a:t>Opus </a:t>
            </a:r>
            <a:r>
              <a:rPr lang="en-GB" b="1" i="0" dirty="0">
                <a:effectLst/>
                <a:latin typeface="Aptos" panose="020B0004020202020204" pitchFamily="34" charset="0"/>
              </a:rPr>
              <a:t>by OMNIYAT by </a:t>
            </a:r>
            <a:r>
              <a:rPr lang="en-GB" i="0" dirty="0">
                <a:effectLst/>
                <a:latin typeface="Aptos Black" panose="020B0004020202020204" pitchFamily="34" charset="0"/>
              </a:rPr>
              <a:t>Zaha Hadid</a:t>
            </a:r>
            <a:r>
              <a:rPr lang="en-GB" b="1" i="0" dirty="0">
                <a:effectLst/>
                <a:latin typeface="Aptos" panose="020B0004020202020204" pitchFamily="34" charset="0"/>
              </a:rPr>
              <a:t> (Dubai)</a:t>
            </a:r>
            <a:endParaRPr lang="en-GB" b="1" dirty="0">
              <a:latin typeface="Aptos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3567A4-FC9E-EB53-5F19-1455B83F1D7B}"/>
              </a:ext>
            </a:extLst>
          </p:cNvPr>
          <p:cNvSpPr/>
          <p:nvPr/>
        </p:nvSpPr>
        <p:spPr>
          <a:xfrm>
            <a:off x="10879878" y="282674"/>
            <a:ext cx="1312121" cy="65753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C652897-7AC2-F690-C068-EA8C6E584349}"/>
              </a:ext>
            </a:extLst>
          </p:cNvPr>
          <p:cNvSpPr/>
          <p:nvPr/>
        </p:nvSpPr>
        <p:spPr>
          <a:xfrm>
            <a:off x="11313686" y="399810"/>
            <a:ext cx="720025" cy="389285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accent2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UNIT 3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3FBD44F-D9E7-B6EB-63B9-B075356BB8BC}"/>
              </a:ext>
            </a:extLst>
          </p:cNvPr>
          <p:cNvSpPr/>
          <p:nvPr/>
        </p:nvSpPr>
        <p:spPr>
          <a:xfrm>
            <a:off x="11391506" y="613178"/>
            <a:ext cx="720025" cy="3892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Criterion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Berlin Sans FB Demi" panose="020E0802020502020306" pitchFamily="34" charset="0"/>
                <a:cs typeface="Aharoni" panose="020B0604020202020204" pitchFamily="2" charset="-79"/>
              </a:rPr>
              <a:t>1.1(K)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E082D5B9-2665-7BF0-735C-6A37BBCB49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96"/>
          <a:stretch/>
        </p:blipFill>
        <p:spPr bwMode="auto">
          <a:xfrm>
            <a:off x="8878686" y="418986"/>
            <a:ext cx="2411524" cy="757264"/>
          </a:xfrm>
          <a:prstGeom prst="rect">
            <a:avLst/>
          </a:prstGeom>
          <a:noFill/>
          <a:ln w="57150">
            <a:solidFill>
              <a:srgbClr val="C55A1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0384767-E3CE-F47A-5D3D-9BD806B9EF2C}"/>
              </a:ext>
            </a:extLst>
          </p:cNvPr>
          <p:cNvSpPr txBox="1"/>
          <p:nvPr/>
        </p:nvSpPr>
        <p:spPr>
          <a:xfrm>
            <a:off x="10879878" y="1601161"/>
            <a:ext cx="135541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E-D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Images and a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short/brief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written description of each building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6A6BE6-4D8C-297F-8A4A-FD207060E0D2}"/>
              </a:ext>
            </a:extLst>
          </p:cNvPr>
          <p:cNvSpPr txBox="1"/>
          <p:nvPr/>
        </p:nvSpPr>
        <p:spPr>
          <a:xfrm>
            <a:off x="10875497" y="3467796"/>
            <a:ext cx="135541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C-B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Complete ‘E-D’ </a:t>
            </a:r>
            <a:r>
              <a:rPr lang="en-US" sz="1100" i="1" u="sng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plus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added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detail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in your descriptions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67055C-0E37-A130-DFA6-D8141608783B}"/>
              </a:ext>
            </a:extLst>
          </p:cNvPr>
          <p:cNvSpPr txBox="1"/>
          <p:nvPr/>
        </p:nvSpPr>
        <p:spPr>
          <a:xfrm>
            <a:off x="10875498" y="5198382"/>
            <a:ext cx="135541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ptos Black" panose="020B0004020202020204" pitchFamily="34" charset="0"/>
              </a:rPr>
              <a:t>A-A* grade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Complete ‘C-B’</a:t>
            </a:r>
          </a:p>
          <a:p>
            <a:r>
              <a:rPr lang="en-US" sz="1100" i="1" u="sng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plus</a:t>
            </a:r>
            <a:r>
              <a:rPr lang="en-US" sz="1100" i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added </a:t>
            </a:r>
            <a:r>
              <a:rPr lang="en-US" sz="1100" b="1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analysis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in your descriptions:</a:t>
            </a:r>
            <a:endParaRPr lang="en-GB" sz="1100" dirty="0">
              <a:solidFill>
                <a:schemeClr val="bg1">
                  <a:lumMod val="9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0C370A6-7D5F-027D-4439-F5AD3F3E535E}"/>
              </a:ext>
            </a:extLst>
          </p:cNvPr>
          <p:cNvSpPr/>
          <p:nvPr/>
        </p:nvSpPr>
        <p:spPr>
          <a:xfrm>
            <a:off x="126749" y="1545582"/>
            <a:ext cx="4389731" cy="4940850"/>
          </a:xfrm>
          <a:custGeom>
            <a:avLst/>
            <a:gdLst>
              <a:gd name="csX0" fmla="*/ 0 w 4389731"/>
              <a:gd name="csY0" fmla="*/ 306140 h 4940850"/>
              <a:gd name="csX1" fmla="*/ 306140 w 4389731"/>
              <a:gd name="csY1" fmla="*/ 0 h 4940850"/>
              <a:gd name="csX2" fmla="*/ 860166 w 4389731"/>
              <a:gd name="csY2" fmla="*/ 0 h 4940850"/>
              <a:gd name="csX3" fmla="*/ 1527516 w 4389731"/>
              <a:gd name="csY3" fmla="*/ 0 h 4940850"/>
              <a:gd name="csX4" fmla="*/ 2194866 w 4389731"/>
              <a:gd name="csY4" fmla="*/ 0 h 4940850"/>
              <a:gd name="csX5" fmla="*/ 2711117 w 4389731"/>
              <a:gd name="csY5" fmla="*/ 0 h 4940850"/>
              <a:gd name="csX6" fmla="*/ 3416241 w 4389731"/>
              <a:gd name="csY6" fmla="*/ 0 h 4940850"/>
              <a:gd name="csX7" fmla="*/ 4083591 w 4389731"/>
              <a:gd name="csY7" fmla="*/ 0 h 4940850"/>
              <a:gd name="csX8" fmla="*/ 4389731 w 4389731"/>
              <a:gd name="csY8" fmla="*/ 306140 h 4940850"/>
              <a:gd name="csX9" fmla="*/ 4389731 w 4389731"/>
              <a:gd name="csY9" fmla="*/ 1011079 h 4940850"/>
              <a:gd name="csX10" fmla="*/ 4389731 w 4389731"/>
              <a:gd name="csY10" fmla="*/ 1672731 h 4940850"/>
              <a:gd name="csX11" fmla="*/ 4389731 w 4389731"/>
              <a:gd name="csY11" fmla="*/ 2291099 h 4940850"/>
              <a:gd name="csX12" fmla="*/ 4389731 w 4389731"/>
              <a:gd name="csY12" fmla="*/ 2779609 h 4940850"/>
              <a:gd name="csX13" fmla="*/ 4389731 w 4389731"/>
              <a:gd name="csY13" fmla="*/ 3397976 h 4940850"/>
              <a:gd name="csX14" fmla="*/ 4389731 w 4389731"/>
              <a:gd name="csY14" fmla="*/ 4016343 h 4940850"/>
              <a:gd name="csX15" fmla="*/ 4389731 w 4389731"/>
              <a:gd name="csY15" fmla="*/ 4634710 h 4940850"/>
              <a:gd name="csX16" fmla="*/ 4083591 w 4389731"/>
              <a:gd name="csY16" fmla="*/ 4940850 h 4940850"/>
              <a:gd name="csX17" fmla="*/ 3378467 w 4389731"/>
              <a:gd name="csY17" fmla="*/ 4940850 h 4940850"/>
              <a:gd name="csX18" fmla="*/ 2786666 w 4389731"/>
              <a:gd name="csY18" fmla="*/ 4940850 h 4940850"/>
              <a:gd name="csX19" fmla="*/ 2081542 w 4389731"/>
              <a:gd name="csY19" fmla="*/ 4940850 h 4940850"/>
              <a:gd name="csX20" fmla="*/ 1451967 w 4389731"/>
              <a:gd name="csY20" fmla="*/ 4940850 h 4940850"/>
              <a:gd name="csX21" fmla="*/ 306140 w 4389731"/>
              <a:gd name="csY21" fmla="*/ 4940850 h 4940850"/>
              <a:gd name="csX22" fmla="*/ 0 w 4389731"/>
              <a:gd name="csY22" fmla="*/ 4634710 h 4940850"/>
              <a:gd name="csX23" fmla="*/ 0 w 4389731"/>
              <a:gd name="csY23" fmla="*/ 4102914 h 4940850"/>
              <a:gd name="csX24" fmla="*/ 0 w 4389731"/>
              <a:gd name="csY24" fmla="*/ 3441261 h 4940850"/>
              <a:gd name="csX25" fmla="*/ 0 w 4389731"/>
              <a:gd name="csY25" fmla="*/ 2779609 h 4940850"/>
              <a:gd name="csX26" fmla="*/ 0 w 4389731"/>
              <a:gd name="csY26" fmla="*/ 2117956 h 4940850"/>
              <a:gd name="csX27" fmla="*/ 0 w 4389731"/>
              <a:gd name="csY27" fmla="*/ 1413017 h 4940850"/>
              <a:gd name="csX28" fmla="*/ 0 w 4389731"/>
              <a:gd name="csY28" fmla="*/ 837936 h 4940850"/>
              <a:gd name="csX29" fmla="*/ 0 w 4389731"/>
              <a:gd name="csY29" fmla="*/ 306140 h 49408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4389731" h="4940850" extrusionOk="0">
                <a:moveTo>
                  <a:pt x="0" y="306140"/>
                </a:moveTo>
                <a:cubicBezTo>
                  <a:pt x="642" y="125663"/>
                  <a:pt x="150604" y="-27759"/>
                  <a:pt x="306140" y="0"/>
                </a:cubicBezTo>
                <a:cubicBezTo>
                  <a:pt x="439745" y="-6638"/>
                  <a:pt x="658659" y="16082"/>
                  <a:pt x="860166" y="0"/>
                </a:cubicBezTo>
                <a:cubicBezTo>
                  <a:pt x="1061673" y="-16082"/>
                  <a:pt x="1273963" y="-14399"/>
                  <a:pt x="1527516" y="0"/>
                </a:cubicBezTo>
                <a:cubicBezTo>
                  <a:pt x="1781069" y="14399"/>
                  <a:pt x="2040577" y="2649"/>
                  <a:pt x="2194866" y="0"/>
                </a:cubicBezTo>
                <a:cubicBezTo>
                  <a:pt x="2349155" y="-2649"/>
                  <a:pt x="2488339" y="1576"/>
                  <a:pt x="2711117" y="0"/>
                </a:cubicBezTo>
                <a:cubicBezTo>
                  <a:pt x="2933895" y="-1576"/>
                  <a:pt x="3217292" y="-10807"/>
                  <a:pt x="3416241" y="0"/>
                </a:cubicBezTo>
                <a:cubicBezTo>
                  <a:pt x="3615190" y="10807"/>
                  <a:pt x="3763487" y="26789"/>
                  <a:pt x="4083591" y="0"/>
                </a:cubicBezTo>
                <a:cubicBezTo>
                  <a:pt x="4251229" y="12344"/>
                  <a:pt x="4374159" y="138257"/>
                  <a:pt x="4389731" y="306140"/>
                </a:cubicBezTo>
                <a:cubicBezTo>
                  <a:pt x="4378872" y="578544"/>
                  <a:pt x="4387211" y="658680"/>
                  <a:pt x="4389731" y="1011079"/>
                </a:cubicBezTo>
                <a:cubicBezTo>
                  <a:pt x="4392251" y="1363478"/>
                  <a:pt x="4385043" y="1384014"/>
                  <a:pt x="4389731" y="1672731"/>
                </a:cubicBezTo>
                <a:cubicBezTo>
                  <a:pt x="4394419" y="1961448"/>
                  <a:pt x="4397907" y="1992540"/>
                  <a:pt x="4389731" y="2291099"/>
                </a:cubicBezTo>
                <a:cubicBezTo>
                  <a:pt x="4381555" y="2589658"/>
                  <a:pt x="4391302" y="2646128"/>
                  <a:pt x="4389731" y="2779609"/>
                </a:cubicBezTo>
                <a:cubicBezTo>
                  <a:pt x="4388161" y="2913090"/>
                  <a:pt x="4362899" y="3243300"/>
                  <a:pt x="4389731" y="3397976"/>
                </a:cubicBezTo>
                <a:cubicBezTo>
                  <a:pt x="4416563" y="3552652"/>
                  <a:pt x="4390451" y="3876568"/>
                  <a:pt x="4389731" y="4016343"/>
                </a:cubicBezTo>
                <a:cubicBezTo>
                  <a:pt x="4389011" y="4156118"/>
                  <a:pt x="4379902" y="4331634"/>
                  <a:pt x="4389731" y="4634710"/>
                </a:cubicBezTo>
                <a:cubicBezTo>
                  <a:pt x="4354536" y="4812385"/>
                  <a:pt x="4222488" y="4921587"/>
                  <a:pt x="4083591" y="4940850"/>
                </a:cubicBezTo>
                <a:cubicBezTo>
                  <a:pt x="3806110" y="4924775"/>
                  <a:pt x="3720402" y="4960272"/>
                  <a:pt x="3378467" y="4940850"/>
                </a:cubicBezTo>
                <a:cubicBezTo>
                  <a:pt x="3036532" y="4921428"/>
                  <a:pt x="2959779" y="4962685"/>
                  <a:pt x="2786666" y="4940850"/>
                </a:cubicBezTo>
                <a:cubicBezTo>
                  <a:pt x="2613553" y="4919015"/>
                  <a:pt x="2228808" y="4942302"/>
                  <a:pt x="2081542" y="4940850"/>
                </a:cubicBezTo>
                <a:cubicBezTo>
                  <a:pt x="1934276" y="4939398"/>
                  <a:pt x="1616551" y="4945604"/>
                  <a:pt x="1451967" y="4940850"/>
                </a:cubicBezTo>
                <a:cubicBezTo>
                  <a:pt x="1287384" y="4936096"/>
                  <a:pt x="836344" y="4909037"/>
                  <a:pt x="306140" y="4940850"/>
                </a:cubicBezTo>
                <a:cubicBezTo>
                  <a:pt x="174451" y="4952032"/>
                  <a:pt x="3967" y="4810074"/>
                  <a:pt x="0" y="4634710"/>
                </a:cubicBezTo>
                <a:cubicBezTo>
                  <a:pt x="-7264" y="4389516"/>
                  <a:pt x="7077" y="4260717"/>
                  <a:pt x="0" y="4102914"/>
                </a:cubicBezTo>
                <a:cubicBezTo>
                  <a:pt x="-7077" y="3945111"/>
                  <a:pt x="-20187" y="3659366"/>
                  <a:pt x="0" y="3441261"/>
                </a:cubicBezTo>
                <a:cubicBezTo>
                  <a:pt x="20187" y="3223156"/>
                  <a:pt x="-27152" y="3098297"/>
                  <a:pt x="0" y="2779609"/>
                </a:cubicBezTo>
                <a:cubicBezTo>
                  <a:pt x="27152" y="2460921"/>
                  <a:pt x="24050" y="2290285"/>
                  <a:pt x="0" y="2117956"/>
                </a:cubicBezTo>
                <a:cubicBezTo>
                  <a:pt x="-24050" y="1945627"/>
                  <a:pt x="18802" y="1580161"/>
                  <a:pt x="0" y="1413017"/>
                </a:cubicBezTo>
                <a:cubicBezTo>
                  <a:pt x="-18802" y="1245873"/>
                  <a:pt x="-27907" y="1094889"/>
                  <a:pt x="0" y="837936"/>
                </a:cubicBezTo>
                <a:cubicBezTo>
                  <a:pt x="27907" y="580983"/>
                  <a:pt x="-6610" y="486092"/>
                  <a:pt x="0" y="306140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6974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004C94-A485-30BE-AD5E-C9159D4CD778}"/>
              </a:ext>
            </a:extLst>
          </p:cNvPr>
          <p:cNvSpPr txBox="1"/>
          <p:nvPr/>
        </p:nvSpPr>
        <p:spPr>
          <a:xfrm>
            <a:off x="192470" y="1547818"/>
            <a:ext cx="14530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Images / sketches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FAF5773-AD3D-BB88-7685-979D92DFE694}"/>
              </a:ext>
            </a:extLst>
          </p:cNvPr>
          <p:cNvSpPr/>
          <p:nvPr/>
        </p:nvSpPr>
        <p:spPr>
          <a:xfrm>
            <a:off x="4617821" y="1545581"/>
            <a:ext cx="6223146" cy="1279099"/>
          </a:xfrm>
          <a:custGeom>
            <a:avLst/>
            <a:gdLst>
              <a:gd name="csX0" fmla="*/ 0 w 6223146"/>
              <a:gd name="csY0" fmla="*/ 335431 h 1279099"/>
              <a:gd name="csX1" fmla="*/ 335431 w 6223146"/>
              <a:gd name="csY1" fmla="*/ 0 h 1279099"/>
              <a:gd name="csX2" fmla="*/ 918421 w 6223146"/>
              <a:gd name="csY2" fmla="*/ 0 h 1279099"/>
              <a:gd name="csX3" fmla="*/ 1667979 w 6223146"/>
              <a:gd name="csY3" fmla="*/ 0 h 1279099"/>
              <a:gd name="csX4" fmla="*/ 2417538 w 6223146"/>
              <a:gd name="csY4" fmla="*/ 0 h 1279099"/>
              <a:gd name="csX5" fmla="*/ 2945004 w 6223146"/>
              <a:gd name="csY5" fmla="*/ 0 h 1279099"/>
              <a:gd name="csX6" fmla="*/ 3750086 w 6223146"/>
              <a:gd name="csY6" fmla="*/ 0 h 1279099"/>
              <a:gd name="csX7" fmla="*/ 4333075 w 6223146"/>
              <a:gd name="csY7" fmla="*/ 0 h 1279099"/>
              <a:gd name="csX8" fmla="*/ 5027111 w 6223146"/>
              <a:gd name="csY8" fmla="*/ 0 h 1279099"/>
              <a:gd name="csX9" fmla="*/ 5887715 w 6223146"/>
              <a:gd name="csY9" fmla="*/ 0 h 1279099"/>
              <a:gd name="csX10" fmla="*/ 6223146 w 6223146"/>
              <a:gd name="csY10" fmla="*/ 335431 h 1279099"/>
              <a:gd name="csX11" fmla="*/ 6223146 w 6223146"/>
              <a:gd name="csY11" fmla="*/ 943668 h 1279099"/>
              <a:gd name="csX12" fmla="*/ 5887715 w 6223146"/>
              <a:gd name="csY12" fmla="*/ 1279099 h 1279099"/>
              <a:gd name="csX13" fmla="*/ 5138157 w 6223146"/>
              <a:gd name="csY13" fmla="*/ 1279099 h 1279099"/>
              <a:gd name="csX14" fmla="*/ 4610690 w 6223146"/>
              <a:gd name="csY14" fmla="*/ 1279099 h 1279099"/>
              <a:gd name="csX15" fmla="*/ 4027700 w 6223146"/>
              <a:gd name="csY15" fmla="*/ 1279099 h 1279099"/>
              <a:gd name="csX16" fmla="*/ 3444710 w 6223146"/>
              <a:gd name="csY16" fmla="*/ 1279099 h 1279099"/>
              <a:gd name="csX17" fmla="*/ 2639629 w 6223146"/>
              <a:gd name="csY17" fmla="*/ 1279099 h 1279099"/>
              <a:gd name="csX18" fmla="*/ 2001116 w 6223146"/>
              <a:gd name="csY18" fmla="*/ 1279099 h 1279099"/>
              <a:gd name="csX19" fmla="*/ 1196035 w 6223146"/>
              <a:gd name="csY19" fmla="*/ 1279099 h 1279099"/>
              <a:gd name="csX20" fmla="*/ 335431 w 6223146"/>
              <a:gd name="csY20" fmla="*/ 1279099 h 1279099"/>
              <a:gd name="csX21" fmla="*/ 0 w 6223146"/>
              <a:gd name="csY21" fmla="*/ 943668 h 1279099"/>
              <a:gd name="csX22" fmla="*/ 0 w 6223146"/>
              <a:gd name="csY22" fmla="*/ 335431 h 127909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6223146" h="1279099" extrusionOk="0">
                <a:moveTo>
                  <a:pt x="0" y="335431"/>
                </a:moveTo>
                <a:cubicBezTo>
                  <a:pt x="1026" y="131936"/>
                  <a:pt x="154332" y="-8516"/>
                  <a:pt x="335431" y="0"/>
                </a:cubicBezTo>
                <a:cubicBezTo>
                  <a:pt x="581104" y="12632"/>
                  <a:pt x="741199" y="20864"/>
                  <a:pt x="918421" y="0"/>
                </a:cubicBezTo>
                <a:cubicBezTo>
                  <a:pt x="1095643" y="-20864"/>
                  <a:pt x="1317271" y="31194"/>
                  <a:pt x="1667979" y="0"/>
                </a:cubicBezTo>
                <a:cubicBezTo>
                  <a:pt x="2018687" y="-31194"/>
                  <a:pt x="2066493" y="23707"/>
                  <a:pt x="2417538" y="0"/>
                </a:cubicBezTo>
                <a:cubicBezTo>
                  <a:pt x="2768583" y="-23707"/>
                  <a:pt x="2731716" y="21650"/>
                  <a:pt x="2945004" y="0"/>
                </a:cubicBezTo>
                <a:cubicBezTo>
                  <a:pt x="3158292" y="-21650"/>
                  <a:pt x="3453622" y="26385"/>
                  <a:pt x="3750086" y="0"/>
                </a:cubicBezTo>
                <a:cubicBezTo>
                  <a:pt x="4046550" y="-26385"/>
                  <a:pt x="4210378" y="-19182"/>
                  <a:pt x="4333075" y="0"/>
                </a:cubicBezTo>
                <a:cubicBezTo>
                  <a:pt x="4455772" y="19182"/>
                  <a:pt x="4737479" y="28012"/>
                  <a:pt x="5027111" y="0"/>
                </a:cubicBezTo>
                <a:cubicBezTo>
                  <a:pt x="5316743" y="-28012"/>
                  <a:pt x="5544480" y="-39658"/>
                  <a:pt x="5887715" y="0"/>
                </a:cubicBezTo>
                <a:cubicBezTo>
                  <a:pt x="6074182" y="-6785"/>
                  <a:pt x="6214019" y="181443"/>
                  <a:pt x="6223146" y="335431"/>
                </a:cubicBezTo>
                <a:cubicBezTo>
                  <a:pt x="6222632" y="487557"/>
                  <a:pt x="6207760" y="660093"/>
                  <a:pt x="6223146" y="943668"/>
                </a:cubicBezTo>
                <a:cubicBezTo>
                  <a:pt x="6240250" y="1099655"/>
                  <a:pt x="6084988" y="1272994"/>
                  <a:pt x="5887715" y="1279099"/>
                </a:cubicBezTo>
                <a:cubicBezTo>
                  <a:pt x="5577143" y="1280308"/>
                  <a:pt x="5313141" y="1247253"/>
                  <a:pt x="5138157" y="1279099"/>
                </a:cubicBezTo>
                <a:cubicBezTo>
                  <a:pt x="4963173" y="1310945"/>
                  <a:pt x="4730279" y="1271429"/>
                  <a:pt x="4610690" y="1279099"/>
                </a:cubicBezTo>
                <a:cubicBezTo>
                  <a:pt x="4491101" y="1286769"/>
                  <a:pt x="4236386" y="1282938"/>
                  <a:pt x="4027700" y="1279099"/>
                </a:cubicBezTo>
                <a:cubicBezTo>
                  <a:pt x="3819014" y="1275261"/>
                  <a:pt x="3569804" y="1279086"/>
                  <a:pt x="3444710" y="1279099"/>
                </a:cubicBezTo>
                <a:cubicBezTo>
                  <a:pt x="3319616" y="1279113"/>
                  <a:pt x="3005574" y="1288646"/>
                  <a:pt x="2639629" y="1279099"/>
                </a:cubicBezTo>
                <a:cubicBezTo>
                  <a:pt x="2273684" y="1269552"/>
                  <a:pt x="2295603" y="1295208"/>
                  <a:pt x="2001116" y="1279099"/>
                </a:cubicBezTo>
                <a:cubicBezTo>
                  <a:pt x="1706629" y="1262990"/>
                  <a:pt x="1444745" y="1270798"/>
                  <a:pt x="1196035" y="1279099"/>
                </a:cubicBezTo>
                <a:cubicBezTo>
                  <a:pt x="947325" y="1287400"/>
                  <a:pt x="524152" y="1240993"/>
                  <a:pt x="335431" y="1279099"/>
                </a:cubicBezTo>
                <a:cubicBezTo>
                  <a:pt x="188019" y="1284755"/>
                  <a:pt x="-11723" y="1128202"/>
                  <a:pt x="0" y="943668"/>
                </a:cubicBezTo>
                <a:cubicBezTo>
                  <a:pt x="-23656" y="692808"/>
                  <a:pt x="-19592" y="527891"/>
                  <a:pt x="0" y="335431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26224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0F679B-F1E1-C6DF-7DA6-CB2EF2E6EFC5}"/>
              </a:ext>
            </a:extLst>
          </p:cNvPr>
          <p:cNvSpPr txBox="1"/>
          <p:nvPr/>
        </p:nvSpPr>
        <p:spPr>
          <a:xfrm>
            <a:off x="4683541" y="1547818"/>
            <a:ext cx="5999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Brief or more detailed description (E-B grade)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15CB979-122C-0780-F8D9-3A870C105E35}"/>
              </a:ext>
            </a:extLst>
          </p:cNvPr>
          <p:cNvSpPr/>
          <p:nvPr/>
        </p:nvSpPr>
        <p:spPr>
          <a:xfrm>
            <a:off x="4617821" y="2945508"/>
            <a:ext cx="6223146" cy="3540924"/>
          </a:xfrm>
          <a:custGeom>
            <a:avLst/>
            <a:gdLst>
              <a:gd name="csX0" fmla="*/ 0 w 6223146"/>
              <a:gd name="csY0" fmla="*/ 374169 h 3540924"/>
              <a:gd name="csX1" fmla="*/ 374169 w 6223146"/>
              <a:gd name="csY1" fmla="*/ 0 h 3540924"/>
              <a:gd name="csX2" fmla="*/ 949024 w 6223146"/>
              <a:gd name="csY2" fmla="*/ 0 h 3540924"/>
              <a:gd name="csX3" fmla="*/ 1688123 w 6223146"/>
              <a:gd name="csY3" fmla="*/ 0 h 3540924"/>
              <a:gd name="csX4" fmla="*/ 2427222 w 6223146"/>
              <a:gd name="csY4" fmla="*/ 0 h 3540924"/>
              <a:gd name="csX5" fmla="*/ 2947329 w 6223146"/>
              <a:gd name="csY5" fmla="*/ 0 h 3540924"/>
              <a:gd name="csX6" fmla="*/ 3741176 w 6223146"/>
              <a:gd name="csY6" fmla="*/ 0 h 3540924"/>
              <a:gd name="csX7" fmla="*/ 4316031 w 6223146"/>
              <a:gd name="csY7" fmla="*/ 0 h 3540924"/>
              <a:gd name="csX8" fmla="*/ 5000382 w 6223146"/>
              <a:gd name="csY8" fmla="*/ 0 h 3540924"/>
              <a:gd name="csX9" fmla="*/ 5848977 w 6223146"/>
              <a:gd name="csY9" fmla="*/ 0 h 3540924"/>
              <a:gd name="csX10" fmla="*/ 6223146 w 6223146"/>
              <a:gd name="csY10" fmla="*/ 374169 h 3540924"/>
              <a:gd name="csX11" fmla="*/ 6223146 w 6223146"/>
              <a:gd name="csY11" fmla="*/ 1128167 h 3540924"/>
              <a:gd name="csX12" fmla="*/ 6223146 w 6223146"/>
              <a:gd name="csY12" fmla="*/ 1742536 h 3540924"/>
              <a:gd name="csX13" fmla="*/ 6223146 w 6223146"/>
              <a:gd name="csY13" fmla="*/ 2440683 h 3540924"/>
              <a:gd name="csX14" fmla="*/ 6223146 w 6223146"/>
              <a:gd name="csY14" fmla="*/ 3166755 h 3540924"/>
              <a:gd name="csX15" fmla="*/ 5848977 w 6223146"/>
              <a:gd name="csY15" fmla="*/ 3540924 h 3540924"/>
              <a:gd name="csX16" fmla="*/ 5055130 w 6223146"/>
              <a:gd name="csY16" fmla="*/ 3540924 h 3540924"/>
              <a:gd name="csX17" fmla="*/ 4261283 w 6223146"/>
              <a:gd name="csY17" fmla="*/ 3540924 h 3540924"/>
              <a:gd name="csX18" fmla="*/ 3631680 w 6223146"/>
              <a:gd name="csY18" fmla="*/ 3540924 h 3540924"/>
              <a:gd name="csX19" fmla="*/ 2837833 w 6223146"/>
              <a:gd name="csY19" fmla="*/ 3540924 h 3540924"/>
              <a:gd name="csX20" fmla="*/ 2153482 w 6223146"/>
              <a:gd name="csY20" fmla="*/ 3540924 h 3540924"/>
              <a:gd name="csX21" fmla="*/ 1469131 w 6223146"/>
              <a:gd name="csY21" fmla="*/ 3540924 h 3540924"/>
              <a:gd name="csX22" fmla="*/ 374169 w 6223146"/>
              <a:gd name="csY22" fmla="*/ 3540924 h 3540924"/>
              <a:gd name="csX23" fmla="*/ 0 w 6223146"/>
              <a:gd name="csY23" fmla="*/ 3166755 h 3540924"/>
              <a:gd name="csX24" fmla="*/ 0 w 6223146"/>
              <a:gd name="csY24" fmla="*/ 2524460 h 3540924"/>
              <a:gd name="csX25" fmla="*/ 0 w 6223146"/>
              <a:gd name="csY25" fmla="*/ 1798388 h 3540924"/>
              <a:gd name="csX26" fmla="*/ 0 w 6223146"/>
              <a:gd name="csY26" fmla="*/ 1072316 h 3540924"/>
              <a:gd name="csX27" fmla="*/ 0 w 6223146"/>
              <a:gd name="csY27" fmla="*/ 374169 h 354092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6223146" h="3540924" extrusionOk="0">
                <a:moveTo>
                  <a:pt x="0" y="374169"/>
                </a:moveTo>
                <a:cubicBezTo>
                  <a:pt x="2292" y="126790"/>
                  <a:pt x="184230" y="-34255"/>
                  <a:pt x="374169" y="0"/>
                </a:cubicBezTo>
                <a:cubicBezTo>
                  <a:pt x="504457" y="-3920"/>
                  <a:pt x="691146" y="11261"/>
                  <a:pt x="949024" y="0"/>
                </a:cubicBezTo>
                <a:cubicBezTo>
                  <a:pt x="1206902" y="-11261"/>
                  <a:pt x="1516287" y="-12700"/>
                  <a:pt x="1688123" y="0"/>
                </a:cubicBezTo>
                <a:cubicBezTo>
                  <a:pt x="1859959" y="12700"/>
                  <a:pt x="2249619" y="-3312"/>
                  <a:pt x="2427222" y="0"/>
                </a:cubicBezTo>
                <a:cubicBezTo>
                  <a:pt x="2604825" y="3312"/>
                  <a:pt x="2691872" y="17971"/>
                  <a:pt x="2947329" y="0"/>
                </a:cubicBezTo>
                <a:cubicBezTo>
                  <a:pt x="3202786" y="-17971"/>
                  <a:pt x="3455252" y="-17079"/>
                  <a:pt x="3741176" y="0"/>
                </a:cubicBezTo>
                <a:cubicBezTo>
                  <a:pt x="4027100" y="17079"/>
                  <a:pt x="4163755" y="-23959"/>
                  <a:pt x="4316031" y="0"/>
                </a:cubicBezTo>
                <a:cubicBezTo>
                  <a:pt x="4468307" y="23959"/>
                  <a:pt x="4784077" y="-14140"/>
                  <a:pt x="5000382" y="0"/>
                </a:cubicBezTo>
                <a:cubicBezTo>
                  <a:pt x="5216687" y="14140"/>
                  <a:pt x="5569424" y="-17114"/>
                  <a:pt x="5848977" y="0"/>
                </a:cubicBezTo>
                <a:cubicBezTo>
                  <a:pt x="6062587" y="-38915"/>
                  <a:pt x="6214389" y="197519"/>
                  <a:pt x="6223146" y="374169"/>
                </a:cubicBezTo>
                <a:cubicBezTo>
                  <a:pt x="6205775" y="544102"/>
                  <a:pt x="6256472" y="928143"/>
                  <a:pt x="6223146" y="1128167"/>
                </a:cubicBezTo>
                <a:cubicBezTo>
                  <a:pt x="6189820" y="1328191"/>
                  <a:pt x="6224941" y="1491135"/>
                  <a:pt x="6223146" y="1742536"/>
                </a:cubicBezTo>
                <a:cubicBezTo>
                  <a:pt x="6221351" y="1993937"/>
                  <a:pt x="6245092" y="2246133"/>
                  <a:pt x="6223146" y="2440683"/>
                </a:cubicBezTo>
                <a:cubicBezTo>
                  <a:pt x="6201200" y="2635233"/>
                  <a:pt x="6258641" y="2927142"/>
                  <a:pt x="6223146" y="3166755"/>
                </a:cubicBezTo>
                <a:cubicBezTo>
                  <a:pt x="6228429" y="3383408"/>
                  <a:pt x="6053465" y="3565780"/>
                  <a:pt x="5848977" y="3540924"/>
                </a:cubicBezTo>
                <a:cubicBezTo>
                  <a:pt x="5505986" y="3559582"/>
                  <a:pt x="5391834" y="3524510"/>
                  <a:pt x="5055130" y="3540924"/>
                </a:cubicBezTo>
                <a:cubicBezTo>
                  <a:pt x="4718426" y="3557338"/>
                  <a:pt x="4606728" y="3542516"/>
                  <a:pt x="4261283" y="3540924"/>
                </a:cubicBezTo>
                <a:cubicBezTo>
                  <a:pt x="3915838" y="3539332"/>
                  <a:pt x="3932162" y="3518556"/>
                  <a:pt x="3631680" y="3540924"/>
                </a:cubicBezTo>
                <a:cubicBezTo>
                  <a:pt x="3331198" y="3563292"/>
                  <a:pt x="3017953" y="3552454"/>
                  <a:pt x="2837833" y="3540924"/>
                </a:cubicBezTo>
                <a:cubicBezTo>
                  <a:pt x="2657713" y="3529394"/>
                  <a:pt x="2403988" y="3528843"/>
                  <a:pt x="2153482" y="3540924"/>
                </a:cubicBezTo>
                <a:cubicBezTo>
                  <a:pt x="1902976" y="3553005"/>
                  <a:pt x="1699743" y="3574786"/>
                  <a:pt x="1469131" y="3540924"/>
                </a:cubicBezTo>
                <a:cubicBezTo>
                  <a:pt x="1238519" y="3507062"/>
                  <a:pt x="624358" y="3488297"/>
                  <a:pt x="374169" y="3540924"/>
                </a:cubicBezTo>
                <a:cubicBezTo>
                  <a:pt x="150472" y="3500815"/>
                  <a:pt x="6173" y="3395555"/>
                  <a:pt x="0" y="3166755"/>
                </a:cubicBezTo>
                <a:cubicBezTo>
                  <a:pt x="28592" y="2969348"/>
                  <a:pt x="-6856" y="2677115"/>
                  <a:pt x="0" y="2524460"/>
                </a:cubicBezTo>
                <a:cubicBezTo>
                  <a:pt x="6856" y="2371805"/>
                  <a:pt x="-243" y="2093831"/>
                  <a:pt x="0" y="1798388"/>
                </a:cubicBezTo>
                <a:cubicBezTo>
                  <a:pt x="243" y="1502945"/>
                  <a:pt x="-815" y="1351865"/>
                  <a:pt x="0" y="1072316"/>
                </a:cubicBezTo>
                <a:cubicBezTo>
                  <a:pt x="815" y="792767"/>
                  <a:pt x="-13773" y="722406"/>
                  <a:pt x="0" y="374169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10567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BC115-7034-6DBF-6726-404340ECD815}"/>
              </a:ext>
            </a:extLst>
          </p:cNvPr>
          <p:cNvSpPr txBox="1"/>
          <p:nvPr/>
        </p:nvSpPr>
        <p:spPr>
          <a:xfrm>
            <a:off x="4754565" y="2906850"/>
            <a:ext cx="5999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55A11"/>
                </a:solidFill>
                <a:latin typeface="Aptos" panose="020B0004020202020204" pitchFamily="34" charset="0"/>
              </a:rPr>
              <a:t>Analysis of the building (A-A* grade)</a:t>
            </a:r>
            <a:endParaRPr lang="en-GB" sz="1200" b="1" dirty="0">
              <a:solidFill>
                <a:srgbClr val="C55A11"/>
              </a:solidFill>
              <a:latin typeface="Aptos" panose="020B00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6B7580-60CA-F15C-937E-AC5A363BC5C0}"/>
              </a:ext>
            </a:extLst>
          </p:cNvPr>
          <p:cNvSpPr/>
          <p:nvPr/>
        </p:nvSpPr>
        <p:spPr>
          <a:xfrm>
            <a:off x="8981038" y="3014804"/>
            <a:ext cx="1793118" cy="3424210"/>
          </a:xfrm>
          <a:custGeom>
            <a:avLst/>
            <a:gdLst>
              <a:gd name="csX0" fmla="*/ 0 w 1793118"/>
              <a:gd name="csY0" fmla="*/ 267999 h 3424210"/>
              <a:gd name="csX1" fmla="*/ 267999 w 1793118"/>
              <a:gd name="csY1" fmla="*/ 0 h 3424210"/>
              <a:gd name="csX2" fmla="*/ 871417 w 1793118"/>
              <a:gd name="csY2" fmla="*/ 0 h 3424210"/>
              <a:gd name="csX3" fmla="*/ 1525119 w 1793118"/>
              <a:gd name="csY3" fmla="*/ 0 h 3424210"/>
              <a:gd name="csX4" fmla="*/ 1793118 w 1793118"/>
              <a:gd name="csY4" fmla="*/ 267999 h 3424210"/>
              <a:gd name="csX5" fmla="*/ 1793118 w 1793118"/>
              <a:gd name="csY5" fmla="*/ 874524 h 3424210"/>
              <a:gd name="csX6" fmla="*/ 1793118 w 1793118"/>
              <a:gd name="csY6" fmla="*/ 1394402 h 3424210"/>
              <a:gd name="csX7" fmla="*/ 1793118 w 1793118"/>
              <a:gd name="csY7" fmla="*/ 1972044 h 3424210"/>
              <a:gd name="csX8" fmla="*/ 1793118 w 1793118"/>
              <a:gd name="csY8" fmla="*/ 2463040 h 3424210"/>
              <a:gd name="csX9" fmla="*/ 1793118 w 1793118"/>
              <a:gd name="csY9" fmla="*/ 3156211 h 3424210"/>
              <a:gd name="csX10" fmla="*/ 1525119 w 1793118"/>
              <a:gd name="csY10" fmla="*/ 3424210 h 3424210"/>
              <a:gd name="csX11" fmla="*/ 871417 w 1793118"/>
              <a:gd name="csY11" fmla="*/ 3424210 h 3424210"/>
              <a:gd name="csX12" fmla="*/ 267999 w 1793118"/>
              <a:gd name="csY12" fmla="*/ 3424210 h 3424210"/>
              <a:gd name="csX13" fmla="*/ 0 w 1793118"/>
              <a:gd name="csY13" fmla="*/ 3156211 h 3424210"/>
              <a:gd name="csX14" fmla="*/ 0 w 1793118"/>
              <a:gd name="csY14" fmla="*/ 2520804 h 3424210"/>
              <a:gd name="csX15" fmla="*/ 0 w 1793118"/>
              <a:gd name="csY15" fmla="*/ 2000926 h 3424210"/>
              <a:gd name="csX16" fmla="*/ 0 w 1793118"/>
              <a:gd name="csY16" fmla="*/ 1365520 h 3424210"/>
              <a:gd name="csX17" fmla="*/ 0 w 1793118"/>
              <a:gd name="csY17" fmla="*/ 816759 h 3424210"/>
              <a:gd name="csX18" fmla="*/ 0 w 1793118"/>
              <a:gd name="csY18" fmla="*/ 267999 h 342421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1793118" h="3424210" extrusionOk="0">
                <a:moveTo>
                  <a:pt x="0" y="267999"/>
                </a:moveTo>
                <a:cubicBezTo>
                  <a:pt x="1137" y="99788"/>
                  <a:pt x="127467" y="-15334"/>
                  <a:pt x="267999" y="0"/>
                </a:cubicBezTo>
                <a:cubicBezTo>
                  <a:pt x="554563" y="6973"/>
                  <a:pt x="641982" y="-27934"/>
                  <a:pt x="871417" y="0"/>
                </a:cubicBezTo>
                <a:cubicBezTo>
                  <a:pt x="1100852" y="27934"/>
                  <a:pt x="1233538" y="3429"/>
                  <a:pt x="1525119" y="0"/>
                </a:cubicBezTo>
                <a:cubicBezTo>
                  <a:pt x="1690317" y="2189"/>
                  <a:pt x="1780200" y="143170"/>
                  <a:pt x="1793118" y="267999"/>
                </a:cubicBezTo>
                <a:cubicBezTo>
                  <a:pt x="1815024" y="454416"/>
                  <a:pt x="1769691" y="586787"/>
                  <a:pt x="1793118" y="874524"/>
                </a:cubicBezTo>
                <a:cubicBezTo>
                  <a:pt x="1816545" y="1162262"/>
                  <a:pt x="1814266" y="1138524"/>
                  <a:pt x="1793118" y="1394402"/>
                </a:cubicBezTo>
                <a:cubicBezTo>
                  <a:pt x="1771970" y="1650280"/>
                  <a:pt x="1804494" y="1786436"/>
                  <a:pt x="1793118" y="1972044"/>
                </a:cubicBezTo>
                <a:cubicBezTo>
                  <a:pt x="1781742" y="2157652"/>
                  <a:pt x="1786981" y="2250231"/>
                  <a:pt x="1793118" y="2463040"/>
                </a:cubicBezTo>
                <a:cubicBezTo>
                  <a:pt x="1799255" y="2675849"/>
                  <a:pt x="1776461" y="2926347"/>
                  <a:pt x="1793118" y="3156211"/>
                </a:cubicBezTo>
                <a:cubicBezTo>
                  <a:pt x="1808511" y="3272417"/>
                  <a:pt x="1664983" y="3425345"/>
                  <a:pt x="1525119" y="3424210"/>
                </a:cubicBezTo>
                <a:cubicBezTo>
                  <a:pt x="1319945" y="3398166"/>
                  <a:pt x="1106544" y="3451794"/>
                  <a:pt x="871417" y="3424210"/>
                </a:cubicBezTo>
                <a:cubicBezTo>
                  <a:pt x="636290" y="3396626"/>
                  <a:pt x="532710" y="3401928"/>
                  <a:pt x="267999" y="3424210"/>
                </a:cubicBezTo>
                <a:cubicBezTo>
                  <a:pt x="119221" y="3434005"/>
                  <a:pt x="9439" y="3284970"/>
                  <a:pt x="0" y="3156211"/>
                </a:cubicBezTo>
                <a:cubicBezTo>
                  <a:pt x="26111" y="2996037"/>
                  <a:pt x="-13223" y="2712905"/>
                  <a:pt x="0" y="2520804"/>
                </a:cubicBezTo>
                <a:cubicBezTo>
                  <a:pt x="13223" y="2328703"/>
                  <a:pt x="-21453" y="2140683"/>
                  <a:pt x="0" y="2000926"/>
                </a:cubicBezTo>
                <a:cubicBezTo>
                  <a:pt x="21453" y="1861169"/>
                  <a:pt x="1265" y="1615618"/>
                  <a:pt x="0" y="1365520"/>
                </a:cubicBezTo>
                <a:cubicBezTo>
                  <a:pt x="-1265" y="1115422"/>
                  <a:pt x="14603" y="945942"/>
                  <a:pt x="0" y="816759"/>
                </a:cubicBezTo>
                <a:cubicBezTo>
                  <a:pt x="-14603" y="687576"/>
                  <a:pt x="-9582" y="530076"/>
                  <a:pt x="0" y="267999"/>
                </a:cubicBezTo>
                <a:close/>
              </a:path>
            </a:pathLst>
          </a:custGeom>
          <a:noFill/>
          <a:ln w="28575">
            <a:solidFill>
              <a:srgbClr val="C55A11"/>
            </a:solidFill>
            <a:extLst>
              <a:ext uri="{C807C97D-BFC1-408E-A445-0C87EB9F89A2}">
                <ask:lineSketchStyleProps xmlns:ask="http://schemas.microsoft.com/office/drawing/2018/sketchyshapes" sd="2273897090">
                  <a:prstGeom prst="roundRect">
                    <a:avLst>
                      <a:gd name="adj" fmla="val 1494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B56E832-449A-92EA-5D1E-1809F0BD6080}"/>
              </a:ext>
            </a:extLst>
          </p:cNvPr>
          <p:cNvSpPr txBox="1"/>
          <p:nvPr/>
        </p:nvSpPr>
        <p:spPr>
          <a:xfrm>
            <a:off x="9052059" y="3068072"/>
            <a:ext cx="1767772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000" b="1" dirty="0"/>
              <a:t>1. Look at the design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shape is the building? Is it modern, traditional, simple or complex?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materials have been used (e.g. glass, brick, concrete)?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How does it look? (e.g. clean lines, curves, bright colours, natural textures)</a:t>
            </a:r>
          </a:p>
          <a:p>
            <a:pPr>
              <a:buNone/>
            </a:pPr>
            <a:r>
              <a:rPr lang="en-GB" sz="700" dirty="0"/>
              <a:t>🧠 </a:t>
            </a:r>
            <a:r>
              <a:rPr lang="en-GB" sz="700" i="1" dirty="0"/>
              <a:t>Tip: Sketch the shape and label some features.</a:t>
            </a:r>
            <a:br>
              <a:rPr lang="en-GB" sz="700" i="1" dirty="0"/>
            </a:br>
            <a:endParaRPr lang="en-GB" sz="700" dirty="0"/>
          </a:p>
          <a:p>
            <a:pPr>
              <a:buNone/>
            </a:pPr>
            <a:r>
              <a:rPr lang="en-GB" sz="1000" b="1" dirty="0"/>
              <a:t>2. Think about the purpose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What is the building for? (e.g. school, museum, home)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Does the design match its purpose? (e.g. a hospital should feel calm and safe)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How do people move through the space? (e.g. wide entrances, clear paths)</a:t>
            </a:r>
          </a:p>
          <a:p>
            <a:pPr>
              <a:buNone/>
            </a:pPr>
            <a:r>
              <a:rPr lang="en-GB" sz="700" dirty="0"/>
              <a:t>🧠 </a:t>
            </a:r>
            <a:r>
              <a:rPr lang="en-GB" sz="700" i="1" dirty="0"/>
              <a:t>Tip: Think about whether you'd enjoy using the building and why.</a:t>
            </a:r>
            <a:br>
              <a:rPr lang="en-GB" sz="700" i="1" dirty="0"/>
            </a:br>
            <a:endParaRPr lang="en-GB" sz="700" dirty="0"/>
          </a:p>
          <a:p>
            <a:pPr>
              <a:buNone/>
            </a:pPr>
            <a:r>
              <a:rPr lang="en-GB" sz="1000" b="1" dirty="0"/>
              <a:t>3. Consider its place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Where is it located? (city, countryside, near water,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Does it suit the area? Does it stand out or blend in?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700" dirty="0"/>
              <a:t>Is it sustainable or eco-friendly in any way? (e.g. solar panels, green roofs)</a:t>
            </a:r>
          </a:p>
          <a:p>
            <a:r>
              <a:rPr lang="en-GB" sz="700" dirty="0"/>
              <a:t>🧠 </a:t>
            </a:r>
            <a:r>
              <a:rPr lang="en-GB" sz="700" i="1" dirty="0"/>
              <a:t>Tip: Ask yourself—does this building improve its surroundings?</a:t>
            </a:r>
            <a:endParaRPr lang="en-GB" sz="7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107C54-9A6D-D1B2-69EA-2E6CD03B9B70}"/>
              </a:ext>
            </a:extLst>
          </p:cNvPr>
          <p:cNvSpPr txBox="1"/>
          <p:nvPr/>
        </p:nvSpPr>
        <p:spPr>
          <a:xfrm>
            <a:off x="4696537" y="1772888"/>
            <a:ext cx="6144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  <a:latin typeface="Ink Free" panose="03080402000500000000" pitchFamily="66" charset="0"/>
              </a:rPr>
              <a:t>Write / type your answer here </a:t>
            </a: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</a:t>
            </a:r>
            <a:b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</a:b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028A49-C912-E92E-A17F-D2FA35B703E6}"/>
              </a:ext>
            </a:extLst>
          </p:cNvPr>
          <p:cNvSpPr txBox="1"/>
          <p:nvPr/>
        </p:nvSpPr>
        <p:spPr>
          <a:xfrm>
            <a:off x="4696537" y="3133180"/>
            <a:ext cx="429547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  <a:latin typeface="Ink Free" panose="03080402000500000000" pitchFamily="66" charset="0"/>
              </a:rPr>
              <a:t>Write / type your answer here </a:t>
            </a: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</a:t>
            </a:r>
            <a:b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</a:br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  <a:p>
            <a:r>
              <a:rPr lang="en-US" sz="1000" dirty="0">
                <a:solidFill>
                  <a:srgbClr val="0070C0"/>
                </a:solidFill>
                <a:latin typeface="Ink Free" panose="03080402000500000000" pitchFamily="66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sz="1000" dirty="0">
              <a:solidFill>
                <a:srgbClr val="0070C0"/>
              </a:solidFill>
              <a:latin typeface="Ink Free" panose="03080402000500000000" pitchFamily="66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2A51B5D-C476-E318-4AAB-7BAD11455E06}"/>
              </a:ext>
            </a:extLst>
          </p:cNvPr>
          <p:cNvSpPr txBox="1"/>
          <p:nvPr/>
        </p:nvSpPr>
        <p:spPr>
          <a:xfrm>
            <a:off x="-1" y="6488668"/>
            <a:ext cx="1104924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Gill Sans MT"/>
              </a:rPr>
              <a:t>Name &gt; __________________________ // Hautlieu School </a:t>
            </a:r>
            <a:r>
              <a:rPr lang="en-GB" dirty="0">
                <a:solidFill>
                  <a:srgbClr val="C00000"/>
                </a:solidFill>
                <a:latin typeface="Gill Sans MT"/>
              </a:rPr>
              <a:t>C001735 </a:t>
            </a:r>
            <a:r>
              <a:rPr lang="en-GB" b="1" dirty="0">
                <a:solidFill>
                  <a:srgbClr val="C00000"/>
                </a:solidFill>
                <a:latin typeface="Gill Sans MT"/>
              </a:rPr>
              <a:t>// Design, Engineer, Construct Level 3</a:t>
            </a:r>
          </a:p>
        </p:txBody>
      </p:sp>
    </p:spTree>
    <p:extLst>
      <p:ext uri="{BB962C8B-B14F-4D97-AF65-F5344CB8AC3E}">
        <p14:creationId xmlns:p14="http://schemas.microsoft.com/office/powerpoint/2010/main" val="3258153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08DF01C7689D44BDABF9F09C3E3429" ma:contentTypeVersion="19" ma:contentTypeDescription="Create a new document." ma:contentTypeScope="" ma:versionID="9af556495fc90f88215db8780a8ce5f3">
  <xsd:schema xmlns:xsd="http://www.w3.org/2001/XMLSchema" xmlns:xs="http://www.w3.org/2001/XMLSchema" xmlns:p="http://schemas.microsoft.com/office/2006/metadata/properties" xmlns:ns2="4cd10dc2-4906-4b2e-82ea-a0a8f623b449" xmlns:ns3="c93c2b0a-439a-4c13-8661-7726fd6caa52" targetNamespace="http://schemas.microsoft.com/office/2006/metadata/properties" ma:root="true" ma:fieldsID="e0280d0e74914df48a8e11023e909651" ns2:_="" ns3:_="">
    <xsd:import namespace="4cd10dc2-4906-4b2e-82ea-a0a8f623b449"/>
    <xsd:import namespace="c93c2b0a-439a-4c13-8661-7726fd6caa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d10dc2-4906-4b2e-82ea-a0a8f623b4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04fc1b-baae-4d09-9665-978b48accf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c2b0a-439a-4c13-8661-7726fd6caa5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9229ca3-656d-46dd-b9f6-7f231e5742b4}" ma:internalName="TaxCatchAll" ma:showField="CatchAllData" ma:web="c93c2b0a-439a-4c13-8661-7726fd6caa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3c2b0a-439a-4c13-8661-7726fd6caa52" xsi:nil="true"/>
    <lcf76f155ced4ddcb4097134ff3c332f xmlns="4cd10dc2-4906-4b2e-82ea-a0a8f623b4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57F543A-5E70-458E-A4BE-E6F39296AD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0E3B07-3425-4E50-A6B5-C86659BC76CC}"/>
</file>

<file path=customXml/itemProps3.xml><?xml version="1.0" encoding="utf-8"?>
<ds:datastoreItem xmlns:ds="http://schemas.openxmlformats.org/officeDocument/2006/customXml" ds:itemID="{7A28A91A-F0FF-4DF2-ACF7-61265AE5D16E}">
  <ds:schemaRefs>
    <ds:schemaRef ds:uri="http://purl.org/dc/elements/1.1/"/>
    <ds:schemaRef ds:uri="http://schemas.microsoft.com/office/2006/metadata/properties"/>
    <ds:schemaRef ds:uri="http://purl.org/dc/terms/"/>
    <ds:schemaRef ds:uri="80788a82-f462-40e9-9a9f-677d81ffb7f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607cfaf-5ff1-489d-933e-93db990b0b3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1658</Words>
  <Application>Microsoft Office PowerPoint</Application>
  <PresentationFormat>Widescreen</PresentationFormat>
  <Paragraphs>157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Forestiero</dc:creator>
  <cp:lastModifiedBy>Simon Forestiero</cp:lastModifiedBy>
  <cp:revision>43</cp:revision>
  <dcterms:created xsi:type="dcterms:W3CDTF">2024-06-26T08:55:09Z</dcterms:created>
  <dcterms:modified xsi:type="dcterms:W3CDTF">2026-06-17T08:47:37Z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0x0101001708DF01C7689D44BDABF9F09C3E3429</vt:lpwstr>
  </property>
</Properties>
</file>