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8"/>
  </p:notesMasterIdLst>
  <p:sldIdLst>
    <p:sldId id="256" r:id="rId5"/>
    <p:sldId id="258" r:id="rId6"/>
    <p:sldId id="259" r:id="rId7"/>
    <p:sldId id="260" r:id="rId8"/>
    <p:sldId id="262" r:id="rId9"/>
    <p:sldId id="299" r:id="rId10"/>
    <p:sldId id="272" r:id="rId11"/>
    <p:sldId id="264" r:id="rId12"/>
    <p:sldId id="265" r:id="rId13"/>
    <p:sldId id="267" r:id="rId14"/>
    <p:sldId id="335" r:id="rId15"/>
    <p:sldId id="268" r:id="rId16"/>
    <p:sldId id="337" r:id="rId17"/>
    <p:sldId id="336" r:id="rId18"/>
    <p:sldId id="270" r:id="rId19"/>
    <p:sldId id="341" r:id="rId20"/>
    <p:sldId id="273" r:id="rId21"/>
    <p:sldId id="274" r:id="rId22"/>
    <p:sldId id="339" r:id="rId23"/>
    <p:sldId id="277" r:id="rId24"/>
    <p:sldId id="330" r:id="rId25"/>
    <p:sldId id="278" r:id="rId26"/>
    <p:sldId id="279" r:id="rId27"/>
    <p:sldId id="280" r:id="rId28"/>
    <p:sldId id="281" r:id="rId29"/>
    <p:sldId id="282" r:id="rId30"/>
    <p:sldId id="331" r:id="rId31"/>
    <p:sldId id="283" r:id="rId32"/>
    <p:sldId id="284" r:id="rId33"/>
    <p:sldId id="322" r:id="rId34"/>
    <p:sldId id="314" r:id="rId35"/>
    <p:sldId id="328" r:id="rId36"/>
    <p:sldId id="329" r:id="rId37"/>
    <p:sldId id="327" r:id="rId38"/>
    <p:sldId id="342" r:id="rId39"/>
    <p:sldId id="261" r:id="rId40"/>
    <p:sldId id="343" r:id="rId41"/>
    <p:sldId id="344" r:id="rId42"/>
    <p:sldId id="340" r:id="rId43"/>
    <p:sldId id="323" r:id="rId44"/>
    <p:sldId id="332" r:id="rId45"/>
    <p:sldId id="285" r:id="rId46"/>
    <p:sldId id="286" r:id="rId47"/>
    <p:sldId id="287" r:id="rId48"/>
    <p:sldId id="289" r:id="rId49"/>
    <p:sldId id="288" r:id="rId50"/>
    <p:sldId id="338" r:id="rId51"/>
    <p:sldId id="321" r:id="rId52"/>
    <p:sldId id="290" r:id="rId53"/>
    <p:sldId id="291" r:id="rId54"/>
    <p:sldId id="292" r:id="rId55"/>
    <p:sldId id="293" r:id="rId56"/>
    <p:sldId id="294" r:id="rId57"/>
    <p:sldId id="295" r:id="rId58"/>
    <p:sldId id="296" r:id="rId59"/>
    <p:sldId id="297" r:id="rId60"/>
    <p:sldId id="298" r:id="rId61"/>
    <p:sldId id="300" r:id="rId62"/>
    <p:sldId id="301" r:id="rId63"/>
    <p:sldId id="324" r:id="rId64"/>
    <p:sldId id="307" r:id="rId65"/>
    <p:sldId id="308" r:id="rId66"/>
    <p:sldId id="309" r:id="rId67"/>
    <p:sldId id="311" r:id="rId68"/>
    <p:sldId id="312" r:id="rId69"/>
    <p:sldId id="313" r:id="rId70"/>
    <p:sldId id="333" r:id="rId71"/>
    <p:sldId id="325" r:id="rId72"/>
    <p:sldId id="302" r:id="rId73"/>
    <p:sldId id="303" r:id="rId74"/>
    <p:sldId id="304" r:id="rId75"/>
    <p:sldId id="305" r:id="rId76"/>
    <p:sldId id="306" r:id="rId77"/>
  </p:sldIdLst>
  <p:sldSz cx="12192000" cy="6858000"/>
  <p:notesSz cx="6794500" cy="99314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A280BF-C193-71CC-8C69-AB39A8900611}" name="Claire Jackson" initials="CJ" userId="S::c.jackson@hautlieu.sch.je::627fdf58-94bc-49ee-b047-840899c27f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D5"/>
    <a:srgbClr val="A8C5E9"/>
    <a:srgbClr val="527CC4"/>
    <a:srgbClr val="3A629E"/>
    <a:srgbClr val="3A63A9"/>
    <a:srgbClr val="3A9BA9"/>
    <a:srgbClr val="814559"/>
    <a:srgbClr val="4F4581"/>
    <a:srgbClr val="8C8A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0BFD056C-9A67-40D6-A8B6-15C0872ED84D}" type="datetimeFigureOut">
              <a:rPr lang="en-GB" smtClean="0"/>
              <a:t>15/10/2026</a:t>
            </a:fld>
            <a:endParaRPr lang="en-GB"/>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1A5622F4-E98D-40AC-A97C-1F08AB09BB2A}" type="slidenum">
              <a:rPr lang="en-GB" smtClean="0"/>
              <a:t>‹#›</a:t>
            </a:fld>
            <a:endParaRPr lang="en-GB"/>
          </a:p>
        </p:txBody>
      </p:sp>
    </p:spTree>
    <p:extLst>
      <p:ext uri="{BB962C8B-B14F-4D97-AF65-F5344CB8AC3E}">
        <p14:creationId xmlns:p14="http://schemas.microsoft.com/office/powerpoint/2010/main" val="249930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ites.google.com/view/walkthrus/learning-walkthrus/how-we-lear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This insight allows parent/carers to stay closely connected to the learning journey of their son/daughter. We hope that this encourages productive conversations at home about their growth and accomplishments so that we can work in partnership to enhance the progress. </a:t>
            </a:r>
          </a:p>
          <a:p>
            <a:pPr rtl="0" fontAlgn="base"/>
            <a:r>
              <a:rPr lang="en-GB" sz="1200" b="0" i="0" kern="1200">
                <a:solidFill>
                  <a:schemeClr val="tx1"/>
                </a:solidFill>
                <a:effectLst/>
                <a:latin typeface="+mn-lt"/>
                <a:ea typeface="+mn-ea"/>
                <a:cs typeface="+mn-cs"/>
              </a:rPr>
              <a:t>We also want students to use the platform regularly so that they can take ownership of their learning, understand exactly where they are, and recognise what they need to do to reach their potential with the support and guidance of their teachers. </a:t>
            </a:r>
          </a:p>
          <a:p>
            <a:pPr rtl="0" fontAlgn="base"/>
            <a:r>
              <a:rPr lang="en-GB" sz="1200" b="0" i="0" kern="1200">
                <a:solidFill>
                  <a:schemeClr val="tx1"/>
                </a:solidFill>
                <a:effectLst/>
                <a:latin typeface="+mn-lt"/>
                <a:ea typeface="+mn-ea"/>
                <a:cs typeface="+mn-cs"/>
              </a:rPr>
              <a:t>We will continue to maintain and develop the platform throughout the year and beyond to refine and unlock the sharing power of Go4Schools so that teachers, students and parents can prioritise learning development. The Current Grade shared will continue to change over the course of the year as students complete assessments – it will reflect a snapshot of their most recent attainment as well as other tests completed throughout the year. </a:t>
            </a:r>
          </a:p>
          <a:p>
            <a:endParaRPr lang="en-GB"/>
          </a:p>
        </p:txBody>
      </p:sp>
      <p:sp>
        <p:nvSpPr>
          <p:cNvPr id="4" name="Slide Number Placeholder 3"/>
          <p:cNvSpPr>
            <a:spLocks noGrp="1"/>
          </p:cNvSpPr>
          <p:nvPr>
            <p:ph type="sldNum" sz="quarter" idx="5"/>
          </p:nvPr>
        </p:nvSpPr>
        <p:spPr/>
        <p:txBody>
          <a:bodyPr/>
          <a:lstStyle/>
          <a:p>
            <a:fld id="{1A5622F4-E98D-40AC-A97C-1F08AB09BB2A}" type="slidenum">
              <a:rPr lang="en-GB" smtClean="0"/>
              <a:t>8</a:t>
            </a:fld>
            <a:endParaRPr lang="en-GB"/>
          </a:p>
        </p:txBody>
      </p:sp>
    </p:spTree>
    <p:extLst>
      <p:ext uri="{BB962C8B-B14F-4D97-AF65-F5344CB8AC3E}">
        <p14:creationId xmlns:p14="http://schemas.microsoft.com/office/powerpoint/2010/main" val="334569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Link to school motto – aim for highest</a:t>
            </a:r>
          </a:p>
          <a:p>
            <a:r>
              <a:rPr lang="en-US">
                <a:latin typeface="Calibri"/>
                <a:ea typeface="Calibri"/>
                <a:cs typeface="Calibri"/>
              </a:rPr>
              <a:t>Working together in partnership students, home and school</a:t>
            </a:r>
          </a:p>
        </p:txBody>
      </p:sp>
      <p:sp>
        <p:nvSpPr>
          <p:cNvPr id="4" name="Slide Number Placeholder 3"/>
          <p:cNvSpPr>
            <a:spLocks noGrp="1"/>
          </p:cNvSpPr>
          <p:nvPr>
            <p:ph type="sldNum" sz="quarter" idx="5"/>
          </p:nvPr>
        </p:nvSpPr>
        <p:spPr/>
        <p:txBody>
          <a:bodyPr/>
          <a:lstStyle/>
          <a:p>
            <a:fld id="{1A5622F4-E98D-40AC-A97C-1F08AB09BB2A}" type="slidenum">
              <a:rPr lang="en-GB" smtClean="0"/>
              <a:t>19</a:t>
            </a:fld>
            <a:endParaRPr lang="en-GB"/>
          </a:p>
        </p:txBody>
      </p:sp>
    </p:spTree>
    <p:extLst>
      <p:ext uri="{BB962C8B-B14F-4D97-AF65-F5344CB8AC3E}">
        <p14:creationId xmlns:p14="http://schemas.microsoft.com/office/powerpoint/2010/main" val="350636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order to support study habits important to know how students learn and how consistent study habits and revision can consolidate learning and  support successful outcomes </a:t>
            </a:r>
          </a:p>
          <a:p>
            <a:r>
              <a:rPr lang="en-GB"/>
              <a:t>Video 3 minutes </a:t>
            </a:r>
            <a:r>
              <a:rPr lang="en-GB">
                <a:hlinkClick r:id="rId3"/>
              </a:rPr>
              <a:t>How We Learn</a:t>
            </a:r>
            <a:r>
              <a:rPr lang="en-GB"/>
              <a:t> ADD video ask Stacey</a:t>
            </a:r>
          </a:p>
        </p:txBody>
      </p:sp>
      <p:sp>
        <p:nvSpPr>
          <p:cNvPr id="4" name="Slide Number Placeholder 3"/>
          <p:cNvSpPr>
            <a:spLocks noGrp="1"/>
          </p:cNvSpPr>
          <p:nvPr>
            <p:ph type="sldNum" sz="quarter" idx="5"/>
          </p:nvPr>
        </p:nvSpPr>
        <p:spPr/>
        <p:txBody>
          <a:bodyPr/>
          <a:lstStyle/>
          <a:p>
            <a:fld id="{1A5622F4-E98D-40AC-A97C-1F08AB09BB2A}" type="slidenum">
              <a:rPr lang="en-GB" smtClean="0"/>
              <a:t>20</a:t>
            </a:fld>
            <a:endParaRPr lang="en-GB"/>
          </a:p>
        </p:txBody>
      </p:sp>
    </p:spTree>
    <p:extLst>
      <p:ext uri="{BB962C8B-B14F-4D97-AF65-F5344CB8AC3E}">
        <p14:creationId xmlns:p14="http://schemas.microsoft.com/office/powerpoint/2010/main" val="221427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Run through bullet points </a:t>
            </a:r>
          </a:p>
        </p:txBody>
      </p:sp>
      <p:sp>
        <p:nvSpPr>
          <p:cNvPr id="4" name="Slide Number Placeholder 3"/>
          <p:cNvSpPr>
            <a:spLocks noGrp="1"/>
          </p:cNvSpPr>
          <p:nvPr>
            <p:ph type="sldNum" sz="quarter" idx="5"/>
          </p:nvPr>
        </p:nvSpPr>
        <p:spPr/>
        <p:txBody>
          <a:bodyPr/>
          <a:lstStyle/>
          <a:p>
            <a:fld id="{1A5622F4-E98D-40AC-A97C-1F08AB09BB2A}" type="slidenum">
              <a:rPr lang="en-GB" smtClean="0"/>
              <a:t>22</a:t>
            </a:fld>
            <a:endParaRPr lang="en-GB"/>
          </a:p>
        </p:txBody>
      </p:sp>
    </p:spTree>
    <p:extLst>
      <p:ext uri="{BB962C8B-B14F-4D97-AF65-F5344CB8AC3E}">
        <p14:creationId xmlns:p14="http://schemas.microsoft.com/office/powerpoint/2010/main" val="1469174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have heard of these techni</a:t>
            </a:r>
            <a:r>
              <a:rPr lang="en-US">
                <a:solidFill>
                  <a:srgbClr val="000000"/>
                </a:solidFill>
                <a:latin typeface="Calibri"/>
                <a:ea typeface="Calibri"/>
                <a:cs typeface="Calibri"/>
              </a:rPr>
              <a:t>ques</a:t>
            </a:r>
            <a:r>
              <a:rPr lang="en-US">
                <a:latin typeface="Calibri"/>
                <a:ea typeface="Calibri"/>
                <a:cs typeface="Calibri"/>
              </a:rPr>
              <a:t> but it is important to complete them with precision to be most effective to learning, study and revision </a:t>
            </a:r>
          </a:p>
          <a:p>
            <a:r>
              <a:rPr lang="en-US">
                <a:latin typeface="Calibri"/>
                <a:ea typeface="Calibri"/>
                <a:cs typeface="Calibri"/>
              </a:rPr>
              <a:t>Steps for each will be available in a handout on way out</a:t>
            </a:r>
          </a:p>
          <a:p>
            <a:r>
              <a:rPr lang="en-US">
                <a:latin typeface="Calibri"/>
                <a:ea typeface="Calibri"/>
                <a:cs typeface="Calibri"/>
              </a:rPr>
              <a:t>Let's look at flash cards...</a:t>
            </a:r>
          </a:p>
        </p:txBody>
      </p:sp>
      <p:sp>
        <p:nvSpPr>
          <p:cNvPr id="4" name="Slide Number Placeholder 3"/>
          <p:cNvSpPr>
            <a:spLocks noGrp="1"/>
          </p:cNvSpPr>
          <p:nvPr>
            <p:ph type="sldNum" sz="quarter" idx="5"/>
          </p:nvPr>
        </p:nvSpPr>
        <p:spPr/>
        <p:txBody>
          <a:bodyPr/>
          <a:lstStyle/>
          <a:p>
            <a:fld id="{1A5622F4-E98D-40AC-A97C-1F08AB09BB2A}" type="slidenum">
              <a:rPr lang="en-GB" smtClean="0"/>
              <a:t>23</a:t>
            </a:fld>
            <a:endParaRPr lang="en-GB"/>
          </a:p>
        </p:txBody>
      </p:sp>
    </p:spTree>
    <p:extLst>
      <p:ext uri="{BB962C8B-B14F-4D97-AF65-F5344CB8AC3E}">
        <p14:creationId xmlns:p14="http://schemas.microsoft.com/office/powerpoint/2010/main" val="2041254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Introduce step 1 - can be bought CGP or created, complete their own does not need to be fancy, paper, card, keep simple</a:t>
            </a:r>
          </a:p>
          <a:p>
            <a:r>
              <a:rPr lang="en-US">
                <a:latin typeface="Calibri"/>
                <a:ea typeface="Calibri"/>
                <a:cs typeface="Calibri"/>
              </a:rPr>
              <a:t>Follow and demo steps 2-5– be honest – encourage student to use, use them with as a  parent - YES, some, NO piles </a:t>
            </a:r>
          </a:p>
          <a:p>
            <a:r>
              <a:rPr lang="en-US">
                <a:latin typeface="Calibri"/>
                <a:ea typeface="Calibri"/>
                <a:cs typeface="Calibri"/>
              </a:rPr>
              <a:t>Break and then try again next week – No pile getting smaller</a:t>
            </a:r>
          </a:p>
          <a:p>
            <a:endParaRPr lang="en-US">
              <a:latin typeface="Calibri"/>
              <a:ea typeface="Calibri"/>
              <a:cs typeface="Calibri"/>
            </a:endParaRPr>
          </a:p>
          <a:p>
            <a:r>
              <a:rPr lang="en-US">
                <a:latin typeface="Calibri"/>
                <a:ea typeface="Calibri"/>
                <a:cs typeface="Calibri"/>
              </a:rPr>
              <a:t>Being precise with the steps support better use of them</a:t>
            </a:r>
          </a:p>
        </p:txBody>
      </p:sp>
      <p:sp>
        <p:nvSpPr>
          <p:cNvPr id="4" name="Slide Number Placeholder 3"/>
          <p:cNvSpPr>
            <a:spLocks noGrp="1"/>
          </p:cNvSpPr>
          <p:nvPr>
            <p:ph type="sldNum" sz="quarter" idx="5"/>
          </p:nvPr>
        </p:nvSpPr>
        <p:spPr/>
        <p:txBody>
          <a:bodyPr/>
          <a:lstStyle/>
          <a:p>
            <a:fld id="{1A5622F4-E98D-40AC-A97C-1F08AB09BB2A}" type="slidenum">
              <a:rPr lang="en-GB" smtClean="0"/>
              <a:t>24</a:t>
            </a:fld>
            <a:endParaRPr lang="en-GB"/>
          </a:p>
        </p:txBody>
      </p:sp>
    </p:spTree>
    <p:extLst>
      <p:ext uri="{BB962C8B-B14F-4D97-AF65-F5344CB8AC3E}">
        <p14:creationId xmlns:p14="http://schemas.microsoft.com/office/powerpoint/2010/main" val="806495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Run though  bullet points </a:t>
            </a:r>
          </a:p>
        </p:txBody>
      </p:sp>
      <p:sp>
        <p:nvSpPr>
          <p:cNvPr id="4" name="Slide Number Placeholder 3"/>
          <p:cNvSpPr>
            <a:spLocks noGrp="1"/>
          </p:cNvSpPr>
          <p:nvPr>
            <p:ph type="sldNum" sz="quarter" idx="5"/>
          </p:nvPr>
        </p:nvSpPr>
        <p:spPr/>
        <p:txBody>
          <a:bodyPr/>
          <a:lstStyle/>
          <a:p>
            <a:fld id="{1A5622F4-E98D-40AC-A97C-1F08AB09BB2A}" type="slidenum">
              <a:rPr lang="en-GB" smtClean="0"/>
              <a:t>25</a:t>
            </a:fld>
            <a:endParaRPr lang="en-GB"/>
          </a:p>
        </p:txBody>
      </p:sp>
    </p:spTree>
    <p:extLst>
      <p:ext uri="{BB962C8B-B14F-4D97-AF65-F5344CB8AC3E}">
        <p14:creationId xmlns:p14="http://schemas.microsoft.com/office/powerpoint/2010/main" val="4130954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Run though bullet points</a:t>
            </a:r>
          </a:p>
        </p:txBody>
      </p:sp>
      <p:sp>
        <p:nvSpPr>
          <p:cNvPr id="4" name="Slide Number Placeholder 3"/>
          <p:cNvSpPr>
            <a:spLocks noGrp="1"/>
          </p:cNvSpPr>
          <p:nvPr>
            <p:ph type="sldNum" sz="quarter" idx="5"/>
          </p:nvPr>
        </p:nvSpPr>
        <p:spPr/>
        <p:txBody>
          <a:bodyPr/>
          <a:lstStyle/>
          <a:p>
            <a:fld id="{1A5622F4-E98D-40AC-A97C-1F08AB09BB2A}" type="slidenum">
              <a:rPr lang="en-GB" smtClean="0"/>
              <a:t>26</a:t>
            </a:fld>
            <a:endParaRPr lang="en-GB"/>
          </a:p>
        </p:txBody>
      </p:sp>
    </p:spTree>
    <p:extLst>
      <p:ext uri="{BB962C8B-B14F-4D97-AF65-F5344CB8AC3E}">
        <p14:creationId xmlns:p14="http://schemas.microsoft.com/office/powerpoint/2010/main" val="3146013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Run though bullet points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A5622F4-E98D-40AC-A97C-1F08AB09BB2A}" type="slidenum">
              <a:rPr lang="en-GB" smtClean="0"/>
              <a:t>27</a:t>
            </a:fld>
            <a:endParaRPr lang="en-GB"/>
          </a:p>
        </p:txBody>
      </p:sp>
    </p:spTree>
    <p:extLst>
      <p:ext uri="{BB962C8B-B14F-4D97-AF65-F5344CB8AC3E}">
        <p14:creationId xmlns:p14="http://schemas.microsoft.com/office/powerpoint/2010/main" val="898664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571500">
              <a:buFont typeface="Arial" panose="020B0604020202020204" pitchFamily="34" charset="0"/>
              <a:buChar char="•"/>
            </a:pPr>
            <a:r>
              <a:rPr lang="en-GB"/>
              <a:t>How are they supported? 1-2-1 meetings with MLs:</a:t>
            </a:r>
          </a:p>
          <a:p>
            <a:pPr marL="1257300" lvl="1" indent="-571500"/>
            <a:r>
              <a:rPr lang="en-GB"/>
              <a:t>Linguistic background</a:t>
            </a:r>
          </a:p>
          <a:p>
            <a:pPr marL="1257300" lvl="1" indent="-571500"/>
            <a:r>
              <a:rPr lang="en-GB"/>
              <a:t>Strengths / areas of difficulty</a:t>
            </a:r>
          </a:p>
          <a:p>
            <a:pPr marL="1257300" lvl="1" indent="-571500"/>
            <a:r>
              <a:rPr lang="en-GB"/>
              <a:t>Opportunities to take GCSE/A Level in Home Language</a:t>
            </a:r>
          </a:p>
          <a:p>
            <a:pPr marL="571500" indent="-571500">
              <a:buFont typeface="Arial" panose="020B0604020202020204" pitchFamily="34" charset="0"/>
              <a:buChar char="•"/>
            </a:pPr>
            <a:r>
              <a:rPr lang="en-GB"/>
              <a:t>Referrals from subject teachers / self-referrals.</a:t>
            </a:r>
          </a:p>
          <a:p>
            <a:pPr marL="571500" indent="-571500">
              <a:buFont typeface="Arial" panose="020B0604020202020204" pitchFamily="34" charset="0"/>
              <a:buChar char="•"/>
            </a:pPr>
            <a:r>
              <a:rPr lang="en-GB"/>
              <a:t>Advising subject teachers or areas of difficulty &amp; support strategies.</a:t>
            </a:r>
          </a:p>
          <a:p>
            <a:pPr marL="571500" indent="-571500">
              <a:buFont typeface="Arial" panose="020B0604020202020204" pitchFamily="34" charset="0"/>
              <a:buChar char="•"/>
            </a:pPr>
            <a:r>
              <a:rPr lang="en-GB"/>
              <a:t>Involvement in school events.</a:t>
            </a:r>
          </a:p>
          <a:p>
            <a:pPr marL="571500" indent="-571500">
              <a:buFont typeface="Arial" panose="020B0604020202020204" pitchFamily="34" charset="0"/>
              <a:buChar char="•"/>
            </a:pPr>
            <a:endParaRPr lang="en-GB"/>
          </a:p>
          <a:p>
            <a:endParaRPr lang="en-GB"/>
          </a:p>
          <a:p>
            <a:endParaRPr lang="en-GB"/>
          </a:p>
        </p:txBody>
      </p:sp>
      <p:sp>
        <p:nvSpPr>
          <p:cNvPr id="4" name="Slide Number Placeholder 3"/>
          <p:cNvSpPr>
            <a:spLocks noGrp="1"/>
          </p:cNvSpPr>
          <p:nvPr>
            <p:ph type="sldNum" sz="quarter" idx="5"/>
          </p:nvPr>
        </p:nvSpPr>
        <p:spPr/>
        <p:txBody>
          <a:bodyPr/>
          <a:lstStyle/>
          <a:p>
            <a:fld id="{1A5622F4-E98D-40AC-A97C-1F08AB09BB2A}" type="slidenum">
              <a:rPr lang="en-GB" smtClean="0"/>
              <a:t>61</a:t>
            </a:fld>
            <a:endParaRPr lang="en-GB"/>
          </a:p>
        </p:txBody>
      </p:sp>
    </p:spTree>
    <p:extLst>
      <p:ext uri="{BB962C8B-B14F-4D97-AF65-F5344CB8AC3E}">
        <p14:creationId xmlns:p14="http://schemas.microsoft.com/office/powerpoint/2010/main" val="1196024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2200" b="1"/>
          </a:p>
          <a:p>
            <a:r>
              <a:rPr lang="en-GB" sz="2200" b="1"/>
              <a:t>BANDS A-B: </a:t>
            </a:r>
            <a:endParaRPr lang="en-GB"/>
          </a:p>
          <a:p>
            <a:pPr lvl="1"/>
            <a:r>
              <a:rPr lang="en-GB" sz="2200"/>
              <a:t>Developing Basic Interpersonal Communication Skills (BICS) (Jim Cummins, 1979).</a:t>
            </a:r>
          </a:p>
          <a:p>
            <a:pPr lvl="1"/>
            <a:r>
              <a:rPr lang="en-GB" sz="2200"/>
              <a:t>Conversational fluency, functional social use of language.</a:t>
            </a:r>
          </a:p>
          <a:p>
            <a:pPr lvl="1"/>
            <a:r>
              <a:rPr lang="en-GB" sz="2200"/>
              <a:t>6 months – 2 years to develop.</a:t>
            </a:r>
          </a:p>
          <a:p>
            <a:pPr lvl="1"/>
            <a:endParaRPr lang="en-GB" sz="2200" b="1"/>
          </a:p>
          <a:p>
            <a:r>
              <a:rPr lang="en-GB" sz="2200" b="1"/>
              <a:t>Bands C-D: Intermediate Learners</a:t>
            </a:r>
          </a:p>
          <a:p>
            <a:pPr lvl="1"/>
            <a:r>
              <a:rPr lang="en-GB" sz="2200"/>
              <a:t>Students will be mostly focusing on developing Cognitive Academic Language Proficiency (CALP).</a:t>
            </a:r>
          </a:p>
          <a:p>
            <a:pPr lvl="1"/>
            <a:r>
              <a:rPr lang="en-GB" sz="2200"/>
              <a:t>Oral and written language needed for academic success (e.g. writing essays, participating in everyday classroom activities and flourishing in the curriculum).</a:t>
            </a:r>
          </a:p>
        </p:txBody>
      </p:sp>
      <p:sp>
        <p:nvSpPr>
          <p:cNvPr id="4" name="Slide Number Placeholder 3"/>
          <p:cNvSpPr>
            <a:spLocks noGrp="1"/>
          </p:cNvSpPr>
          <p:nvPr>
            <p:ph type="sldNum" sz="quarter" idx="5"/>
          </p:nvPr>
        </p:nvSpPr>
        <p:spPr/>
        <p:txBody>
          <a:bodyPr/>
          <a:lstStyle/>
          <a:p>
            <a:fld id="{1A5622F4-E98D-40AC-A97C-1F08AB09BB2A}" type="slidenum">
              <a:rPr lang="en-GB" smtClean="0"/>
              <a:t>62</a:t>
            </a:fld>
            <a:endParaRPr lang="en-GB"/>
          </a:p>
        </p:txBody>
      </p:sp>
    </p:spTree>
    <p:extLst>
      <p:ext uri="{BB962C8B-B14F-4D97-AF65-F5344CB8AC3E}">
        <p14:creationId xmlns:p14="http://schemas.microsoft.com/office/powerpoint/2010/main" val="3125342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a:effectLst/>
              </a:rPr>
              <a:t>Meaning of words and phrases in different curriculum contexts e.g. ‘volume’ </a:t>
            </a:r>
          </a:p>
          <a:p>
            <a:pPr lvl="1"/>
            <a:r>
              <a:rPr lang="en-GB" sz="1800"/>
              <a:t>M</a:t>
            </a:r>
            <a:r>
              <a:rPr lang="en-GB" sz="1800" b="0" i="0">
                <a:effectLst/>
              </a:rPr>
              <a:t>usic (turn up the volume)</a:t>
            </a:r>
          </a:p>
          <a:p>
            <a:pPr lvl="1"/>
            <a:r>
              <a:rPr lang="en-GB" sz="1800"/>
              <a:t>S</a:t>
            </a:r>
            <a:r>
              <a:rPr lang="en-GB" sz="1800" b="0" i="0">
                <a:effectLst/>
              </a:rPr>
              <a:t>cience (measure the volume)</a:t>
            </a:r>
          </a:p>
          <a:p>
            <a:pPr lvl="1"/>
            <a:r>
              <a:rPr lang="en-GB" sz="1800" b="0" i="0">
                <a:effectLst/>
              </a:rPr>
              <a:t>English (published in three volumes).</a:t>
            </a:r>
          </a:p>
        </p:txBody>
      </p:sp>
      <p:sp>
        <p:nvSpPr>
          <p:cNvPr id="4" name="Slide Number Placeholder 3"/>
          <p:cNvSpPr>
            <a:spLocks noGrp="1"/>
          </p:cNvSpPr>
          <p:nvPr>
            <p:ph type="sldNum" sz="quarter" idx="5"/>
          </p:nvPr>
        </p:nvSpPr>
        <p:spPr/>
        <p:txBody>
          <a:bodyPr/>
          <a:lstStyle/>
          <a:p>
            <a:fld id="{1A5622F4-E98D-40AC-A97C-1F08AB09BB2A}" type="slidenum">
              <a:rPr lang="en-GB" smtClean="0"/>
              <a:t>64</a:t>
            </a:fld>
            <a:endParaRPr lang="en-GB"/>
          </a:p>
        </p:txBody>
      </p:sp>
    </p:spTree>
    <p:extLst>
      <p:ext uri="{BB962C8B-B14F-4D97-AF65-F5344CB8AC3E}">
        <p14:creationId xmlns:p14="http://schemas.microsoft.com/office/powerpoint/2010/main" val="3592837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parent mentioned that English has become their son’s main language. This can happen as young people use English more frequently at school and with friends. The home language can still remain an important part of family life. At this age, it helps to involve your child in choosing how to keep using it, through conversations with relatives, books, films or topics that interest them</a:t>
            </a:r>
            <a:endParaRPr lang="en-US"/>
          </a:p>
        </p:txBody>
      </p:sp>
      <p:sp>
        <p:nvSpPr>
          <p:cNvPr id="4" name="Slide Number Placeholder 3"/>
          <p:cNvSpPr>
            <a:spLocks noGrp="1"/>
          </p:cNvSpPr>
          <p:nvPr>
            <p:ph type="sldNum" sz="quarter" idx="5"/>
          </p:nvPr>
        </p:nvSpPr>
        <p:spPr/>
        <p:txBody>
          <a:bodyPr/>
          <a:lstStyle/>
          <a:p>
            <a:fld id="{1A5622F4-E98D-40AC-A97C-1F08AB09BB2A}" type="slidenum">
              <a:rPr lang="en-GB" smtClean="0"/>
              <a:t>65</a:t>
            </a:fld>
            <a:endParaRPr lang="en-GB"/>
          </a:p>
        </p:txBody>
      </p:sp>
    </p:spTree>
    <p:extLst>
      <p:ext uri="{BB962C8B-B14F-4D97-AF65-F5344CB8AC3E}">
        <p14:creationId xmlns:p14="http://schemas.microsoft.com/office/powerpoint/2010/main" val="300021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A5622F4-E98D-40AC-A97C-1F08AB09BB2A}" type="slidenum">
              <a:rPr lang="en-GB" smtClean="0"/>
              <a:t>66</a:t>
            </a:fld>
            <a:endParaRPr lang="en-GB"/>
          </a:p>
        </p:txBody>
      </p:sp>
    </p:spTree>
    <p:extLst>
      <p:ext uri="{BB962C8B-B14F-4D97-AF65-F5344CB8AC3E}">
        <p14:creationId xmlns:p14="http://schemas.microsoft.com/office/powerpoint/2010/main" val="3137498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A2F50-996A-8830-E310-5639BBF4B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9A94B-ECAD-32DE-E68A-5D180FA1A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450EE-7971-253D-8278-88AE890C5B98}"/>
              </a:ext>
            </a:extLst>
          </p:cNvPr>
          <p:cNvSpPr>
            <a:spLocks noGrp="1"/>
          </p:cNvSpPr>
          <p:nvPr>
            <p:ph type="body" idx="1"/>
          </p:nvPr>
        </p:nvSpPr>
        <p:spPr/>
        <p:txBody>
          <a:bodyPr/>
          <a:lstStyle/>
          <a:p>
            <a:r>
              <a:rPr lang="en-GB"/>
              <a:t>There are two aspects here: maintaining the home language, and working towards a qualification. The opportunities described on this slide depend on the language, the qualification available and access to suitable specialist support. Please speak to me so that we can explore your child’s situation individually.</a:t>
            </a:r>
            <a:endParaRPr lang="en-US"/>
          </a:p>
          <a:p>
            <a:r>
              <a:rPr lang="en-GB"/>
              <a:t>If we do not have a teacher who speaks your child’s language, please still contact me. We can explore suitable resources and whether specialist support is available. For an exam entry, we would need to check the requirements and whether the necessary arrangements can be made. We cannot guarantee lessons or an exam entry in every language</a:t>
            </a:r>
            <a:endParaRPr lang="en-US"/>
          </a:p>
        </p:txBody>
      </p:sp>
      <p:sp>
        <p:nvSpPr>
          <p:cNvPr id="4" name="Slide Number Placeholder 3">
            <a:extLst>
              <a:ext uri="{FF2B5EF4-FFF2-40B4-BE49-F238E27FC236}">
                <a16:creationId xmlns:a16="http://schemas.microsoft.com/office/drawing/2014/main" id="{68D7F81C-5D2D-1CDD-127C-0D8413E2A89D}"/>
              </a:ext>
            </a:extLst>
          </p:cNvPr>
          <p:cNvSpPr>
            <a:spLocks noGrp="1"/>
          </p:cNvSpPr>
          <p:nvPr>
            <p:ph type="sldNum" sz="quarter" idx="5"/>
          </p:nvPr>
        </p:nvSpPr>
        <p:spPr/>
        <p:txBody>
          <a:bodyPr/>
          <a:lstStyle/>
          <a:p>
            <a:fld id="{1A5622F4-E98D-40AC-A97C-1F08AB09BB2A}" type="slidenum">
              <a:rPr lang="en-GB" smtClean="0"/>
              <a:t>67</a:t>
            </a:fld>
            <a:endParaRPr lang="en-GB"/>
          </a:p>
        </p:txBody>
      </p:sp>
    </p:spTree>
    <p:extLst>
      <p:ext uri="{BB962C8B-B14F-4D97-AF65-F5344CB8AC3E}">
        <p14:creationId xmlns:p14="http://schemas.microsoft.com/office/powerpoint/2010/main" val="2891601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GCSE</a:t>
            </a:r>
          </a:p>
          <a:p>
            <a:endParaRPr lang="en-US">
              <a:latin typeface="Calibri"/>
              <a:ea typeface="Calibri"/>
              <a:cs typeface="Calibri"/>
            </a:endParaRPr>
          </a:p>
          <a:p>
            <a:r>
              <a:rPr lang="en-US">
                <a:latin typeface="Calibri"/>
                <a:ea typeface="Calibri"/>
                <a:cs typeface="Calibri"/>
              </a:rPr>
              <a:t>100% 5 X 9 – 4</a:t>
            </a:r>
          </a:p>
          <a:p>
            <a:r>
              <a:rPr lang="en-US">
                <a:latin typeface="Calibri"/>
                <a:ea typeface="Calibri"/>
                <a:cs typeface="Calibri"/>
              </a:rPr>
              <a:t>Significant improvement in  result since 23-24</a:t>
            </a:r>
          </a:p>
          <a:p>
            <a:r>
              <a:rPr lang="en-US">
                <a:latin typeface="Calibri"/>
                <a:ea typeface="Calibri"/>
                <a:cs typeface="Calibri"/>
              </a:rPr>
              <a:t>Average Grade – 6 – same for our non-JP</a:t>
            </a:r>
          </a:p>
          <a:p>
            <a:endParaRPr lang="en-US">
              <a:latin typeface="Calibri"/>
              <a:ea typeface="Calibri"/>
              <a:cs typeface="Calibri"/>
            </a:endParaRPr>
          </a:p>
          <a:p>
            <a:r>
              <a:rPr lang="en-US">
                <a:latin typeface="Calibri"/>
                <a:ea typeface="Calibri"/>
                <a:cs typeface="Calibri"/>
              </a:rPr>
              <a:t>A-Level</a:t>
            </a:r>
          </a:p>
          <a:p>
            <a:r>
              <a:rPr lang="en-US">
                <a:latin typeface="Calibri"/>
                <a:ea typeface="Calibri"/>
                <a:cs typeface="Calibri"/>
              </a:rPr>
              <a:t>Similar % of students achieving A* - C as non-JP, fewer A*</a:t>
            </a:r>
          </a:p>
          <a:p>
            <a:r>
              <a:rPr lang="en-US">
                <a:latin typeface="Calibri"/>
                <a:ea typeface="Calibri"/>
                <a:cs typeface="Calibri"/>
              </a:rPr>
              <a:t>Focus for next year</a:t>
            </a:r>
          </a:p>
          <a:p>
            <a:r>
              <a:rPr lang="en-US"/>
              <a:t>Significant improvement in result </a:t>
            </a:r>
            <a:r>
              <a:rPr lang="en-US" err="1"/>
              <a:t>ssince</a:t>
            </a:r>
            <a:r>
              <a:rPr lang="en-US"/>
              <a:t> 23-24</a:t>
            </a:r>
          </a:p>
        </p:txBody>
      </p:sp>
      <p:sp>
        <p:nvSpPr>
          <p:cNvPr id="4" name="Slide Number Placeholder 3"/>
          <p:cNvSpPr>
            <a:spLocks noGrp="1"/>
          </p:cNvSpPr>
          <p:nvPr>
            <p:ph type="sldNum" sz="quarter" idx="5"/>
          </p:nvPr>
        </p:nvSpPr>
        <p:spPr/>
        <p:txBody>
          <a:bodyPr/>
          <a:lstStyle/>
          <a:p>
            <a:fld id="{1A5622F4-E98D-40AC-A97C-1F08AB09BB2A}" type="slidenum">
              <a:rPr lang="en-GB" smtClean="0"/>
              <a:t>72</a:t>
            </a:fld>
            <a:endParaRPr lang="en-GB"/>
          </a:p>
        </p:txBody>
      </p:sp>
    </p:spTree>
    <p:extLst>
      <p:ext uri="{BB962C8B-B14F-4D97-AF65-F5344CB8AC3E}">
        <p14:creationId xmlns:p14="http://schemas.microsoft.com/office/powerpoint/2010/main" val="3353269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pic>
        <p:nvPicPr>
          <p:cNvPr id="5" name="Picture 4" descr="A blue and yellow graphic design&#10;&#10;AI-generated content may be incorrect.">
            <a:extLst>
              <a:ext uri="{FF2B5EF4-FFF2-40B4-BE49-F238E27FC236}">
                <a16:creationId xmlns:a16="http://schemas.microsoft.com/office/drawing/2014/main" id="{84696474-A708-7938-4332-02DEEBAB9778}"/>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2818004F-2063-BBB7-91E6-144E47DC86A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93675" y="5471350"/>
            <a:ext cx="1155700" cy="1155700"/>
          </a:xfrm>
          <a:prstGeom prst="rect">
            <a:avLst/>
          </a:prstGeom>
        </p:spPr>
      </p:pic>
      <p:sp>
        <p:nvSpPr>
          <p:cNvPr id="2" name="Title 1"/>
          <p:cNvSpPr>
            <a:spLocks noGrp="1"/>
          </p:cNvSpPr>
          <p:nvPr>
            <p:ph type="ctrTitle" hasCustomPrompt="1"/>
          </p:nvPr>
        </p:nvSpPr>
        <p:spPr>
          <a:xfrm>
            <a:off x="266700" y="1599205"/>
            <a:ext cx="9705975" cy="1027875"/>
          </a:xfrm>
        </p:spPr>
        <p:txBody>
          <a:bodyPr anchor="b">
            <a:noAutofit/>
          </a:bodyPr>
          <a:lstStyle>
            <a:lvl1pPr algn="ctr">
              <a:defRPr sz="7200" b="1">
                <a:ln w="12700">
                  <a:solidFill>
                    <a:schemeClr val="tx1"/>
                  </a:solidFill>
                </a:ln>
                <a:solidFill>
                  <a:schemeClr val="bg1"/>
                </a:solidFill>
              </a:defRPr>
            </a:lvl1pPr>
          </a:lstStyle>
          <a:p>
            <a:r>
              <a:rPr lang="en-GB"/>
              <a:t>Click to add a title</a:t>
            </a:r>
          </a:p>
        </p:txBody>
      </p:sp>
      <p:sp>
        <p:nvSpPr>
          <p:cNvPr id="3" name="Subtitle 2"/>
          <p:cNvSpPr>
            <a:spLocks noGrp="1"/>
          </p:cNvSpPr>
          <p:nvPr>
            <p:ph type="subTitle" idx="1" hasCustomPrompt="1"/>
          </p:nvPr>
        </p:nvSpPr>
        <p:spPr>
          <a:xfrm>
            <a:off x="266700" y="2826111"/>
            <a:ext cx="9144000" cy="770000"/>
          </a:xfrm>
        </p:spPr>
        <p:txBody>
          <a:bodyPr>
            <a:noAutofit/>
          </a:bodyPr>
          <a:lstStyle>
            <a:lvl1pPr marL="0" indent="0" algn="ctr">
              <a:buNone/>
              <a:defRPr sz="4400">
                <a:ln w="12700">
                  <a:solidFill>
                    <a:schemeClr val="tx1"/>
                  </a:solid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a subtitle</a:t>
            </a:r>
          </a:p>
        </p:txBody>
      </p:sp>
    </p:spTree>
    <p:extLst>
      <p:ext uri="{BB962C8B-B14F-4D97-AF65-F5344CB8AC3E}">
        <p14:creationId xmlns:p14="http://schemas.microsoft.com/office/powerpoint/2010/main" val="205376759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cience">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rm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3407" r="13407"/>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148388872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storyGeogPsy">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rm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3407" r="13407"/>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32086335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ramaEnglish">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199" r="13199"/>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rm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18564384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thsIC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426" r="13426"/>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42189703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tDTDECPhotoMusicFilm">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203" r="13203"/>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4833376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ESpor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015" r="13015"/>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8738404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nceEcoBusines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049" r="13049"/>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35292532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F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274" r="13274"/>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416067475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opia">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072" r="13072"/>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24012998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ilosoph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4A26D-A50A-8E09-6D40-5A2F2F47E6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3255" r="13255"/>
          <a:stretch/>
        </p:blipFill>
        <p:spPr>
          <a:xfrm>
            <a:off x="8178800" y="10"/>
            <a:ext cx="40132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10" name="Text Placeholder 2">
            <a:extLst>
              <a:ext uri="{FF2B5EF4-FFF2-40B4-BE49-F238E27FC236}">
                <a16:creationId xmlns:a16="http://schemas.microsoft.com/office/drawing/2014/main" id="{8B682E9A-541B-5DC5-F570-A11C4F3E18A4}"/>
              </a:ext>
            </a:extLst>
          </p:cNvPr>
          <p:cNvSpPr>
            <a:spLocks noGrp="1"/>
          </p:cNvSpPr>
          <p:nvPr>
            <p:ph type="body" idx="10" hasCustomPrompt="1"/>
          </p:nvPr>
        </p:nvSpPr>
        <p:spPr>
          <a:xfrm>
            <a:off x="88900" y="210344"/>
            <a:ext cx="8089900" cy="1948656"/>
          </a:xfrm>
        </p:spPr>
        <p:txBody>
          <a:bodyPr anchor="b">
            <a:noAutofit/>
          </a:bodyPr>
          <a:lstStyle>
            <a:lvl1pPr marL="0" indent="0">
              <a:buNone/>
              <a:defRPr sz="7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title</a:t>
            </a:r>
          </a:p>
        </p:txBody>
      </p:sp>
      <p:sp>
        <p:nvSpPr>
          <p:cNvPr id="11" name="Content Placeholder 3">
            <a:extLst>
              <a:ext uri="{FF2B5EF4-FFF2-40B4-BE49-F238E27FC236}">
                <a16:creationId xmlns:a16="http://schemas.microsoft.com/office/drawing/2014/main" id="{8525101D-7069-8320-BEB0-5BC743581243}"/>
              </a:ext>
            </a:extLst>
          </p:cNvPr>
          <p:cNvSpPr>
            <a:spLocks noGrp="1"/>
          </p:cNvSpPr>
          <p:nvPr>
            <p:ph sz="half" idx="2" hasCustomPrompt="1"/>
          </p:nvPr>
        </p:nvSpPr>
        <p:spPr>
          <a:xfrm>
            <a:off x="193674" y="2330188"/>
            <a:ext cx="7985125" cy="4120366"/>
          </a:xfrm>
        </p:spPr>
        <p:txBody>
          <a:bodyPr/>
          <a:lstStyle>
            <a:lvl1pPr marL="0" indent="0">
              <a:buNone/>
              <a:defRPr sz="3600"/>
            </a:lvl1pPr>
            <a:lvl2pPr>
              <a:defRPr sz="3200"/>
            </a:lvl2pPr>
            <a:lvl3pPr>
              <a:defRPr sz="2400"/>
            </a:lvl3pPr>
            <a:lvl4pPr>
              <a:defRPr sz="2000"/>
            </a:lvl4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pic>
        <p:nvPicPr>
          <p:cNvPr id="13" name="Picture 12" descr="A blue logo with a shield and a helmet&#10;&#10;AI-generated content may be incorrect.">
            <a:extLst>
              <a:ext uri="{FF2B5EF4-FFF2-40B4-BE49-F238E27FC236}">
                <a16:creationId xmlns:a16="http://schemas.microsoft.com/office/drawing/2014/main" id="{0ED770C4-52EB-B0CC-4F3B-1785ADE6BE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675" y="5457609"/>
            <a:ext cx="1155700" cy="1183183"/>
          </a:xfrm>
          <a:prstGeom prst="rect">
            <a:avLst/>
          </a:prstGeom>
        </p:spPr>
      </p:pic>
    </p:spTree>
    <p:extLst>
      <p:ext uri="{BB962C8B-B14F-4D97-AF65-F5344CB8AC3E}">
        <p14:creationId xmlns:p14="http://schemas.microsoft.com/office/powerpoint/2010/main" val="30505602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TitleLogo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73EBB56-48D0-62C1-5BA9-4A3743FFCFE8}"/>
              </a:ext>
            </a:extLst>
          </p:cNvPr>
          <p:cNvSpPr>
            <a:spLocks noGrp="1"/>
          </p:cNvSpPr>
          <p:nvPr>
            <p:ph type="pic" sz="quarter" idx="10"/>
          </p:nvPr>
        </p:nvSpPr>
        <p:spPr>
          <a:xfrm>
            <a:off x="0" y="0"/>
            <a:ext cx="12192000" cy="6858000"/>
          </a:xfrm>
        </p:spPr>
        <p:txBody>
          <a:bodyPr/>
          <a:lstStyle/>
          <a:p>
            <a:r>
              <a:rPr lang="en-US"/>
              <a:t>Click icon to add picture</a:t>
            </a:r>
            <a:endParaRPr lang="en-GB"/>
          </a:p>
        </p:txBody>
      </p:sp>
      <p:sp>
        <p:nvSpPr>
          <p:cNvPr id="4" name="Text Placeholder 2">
            <a:extLst>
              <a:ext uri="{FF2B5EF4-FFF2-40B4-BE49-F238E27FC236}">
                <a16:creationId xmlns:a16="http://schemas.microsoft.com/office/drawing/2014/main" id="{84C6271F-3FAA-EC74-A791-02C13E529645}"/>
              </a:ext>
            </a:extLst>
          </p:cNvPr>
          <p:cNvSpPr>
            <a:spLocks noGrp="1"/>
          </p:cNvSpPr>
          <p:nvPr>
            <p:ph type="body" idx="11"/>
          </p:nvPr>
        </p:nvSpPr>
        <p:spPr>
          <a:xfrm>
            <a:off x="106362" y="-551656"/>
            <a:ext cx="11979275" cy="1948656"/>
          </a:xfrm>
        </p:spPr>
        <p:txBody>
          <a:bodyPr anchor="b">
            <a:normAutofit/>
          </a:bodyPr>
          <a:lstStyle>
            <a:lvl1pPr marL="0" indent="0" algn="ctr">
              <a:buNone/>
              <a:defRPr sz="6000" b="1">
                <a:ln w="15875">
                  <a:solidFill>
                    <a:schemeClr val="tx1">
                      <a:alpha val="50000"/>
                    </a:schemeClr>
                  </a:solidFill>
                </a:ln>
                <a:solidFill>
                  <a:schemeClr val="bg1"/>
                </a:solidFill>
                <a:latin typeface="Karla" panose="020B000403050303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ext Placeholder 8">
            <a:extLst>
              <a:ext uri="{FF2B5EF4-FFF2-40B4-BE49-F238E27FC236}">
                <a16:creationId xmlns:a16="http://schemas.microsoft.com/office/drawing/2014/main" id="{668ABB2E-65B1-C134-B862-C59CDF98AC94}"/>
              </a:ext>
            </a:extLst>
          </p:cNvPr>
          <p:cNvSpPr>
            <a:spLocks noGrp="1"/>
          </p:cNvSpPr>
          <p:nvPr>
            <p:ph type="body" sz="quarter" idx="12" hasCustomPrompt="1"/>
          </p:nvPr>
        </p:nvSpPr>
        <p:spPr>
          <a:xfrm>
            <a:off x="193675" y="5267605"/>
            <a:ext cx="1374775" cy="1373187"/>
          </a:xfrm>
          <a:blipFill>
            <a:blip r:embed="rId2"/>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5641155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TitleLogo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73EBB56-48D0-62C1-5BA9-4A3743FFCFE8}"/>
              </a:ext>
            </a:extLst>
          </p:cNvPr>
          <p:cNvSpPr>
            <a:spLocks noGrp="1"/>
          </p:cNvSpPr>
          <p:nvPr>
            <p:ph type="pic" sz="quarter" idx="10"/>
          </p:nvPr>
        </p:nvSpPr>
        <p:spPr>
          <a:xfrm>
            <a:off x="0" y="0"/>
            <a:ext cx="12192000" cy="6858000"/>
          </a:xfrm>
        </p:spPr>
        <p:txBody>
          <a:bodyPr/>
          <a:lstStyle/>
          <a:p>
            <a:r>
              <a:rPr lang="en-US"/>
              <a:t>Click icon to add picture</a:t>
            </a:r>
            <a:endParaRPr lang="en-GB"/>
          </a:p>
        </p:txBody>
      </p:sp>
      <p:sp>
        <p:nvSpPr>
          <p:cNvPr id="4" name="Text Placeholder 2">
            <a:extLst>
              <a:ext uri="{FF2B5EF4-FFF2-40B4-BE49-F238E27FC236}">
                <a16:creationId xmlns:a16="http://schemas.microsoft.com/office/drawing/2014/main" id="{84C6271F-3FAA-EC74-A791-02C13E529645}"/>
              </a:ext>
            </a:extLst>
          </p:cNvPr>
          <p:cNvSpPr>
            <a:spLocks noGrp="1"/>
          </p:cNvSpPr>
          <p:nvPr>
            <p:ph type="body" idx="11"/>
          </p:nvPr>
        </p:nvSpPr>
        <p:spPr>
          <a:xfrm>
            <a:off x="106362" y="-551656"/>
            <a:ext cx="11979275" cy="1948656"/>
          </a:xfrm>
        </p:spPr>
        <p:txBody>
          <a:bodyPr anchor="b">
            <a:normAutofit/>
          </a:bodyPr>
          <a:lstStyle>
            <a:lvl1pPr marL="0" indent="0" algn="ctr">
              <a:buNone/>
              <a:defRPr sz="6000" b="1">
                <a:ln w="15875">
                  <a:solidFill>
                    <a:schemeClr val="tx1">
                      <a:alpha val="50000"/>
                    </a:schemeClr>
                  </a:solidFill>
                </a:ln>
                <a:solidFill>
                  <a:schemeClr val="bg1"/>
                </a:solidFill>
                <a:latin typeface="Karla" panose="020B000403050303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ext Placeholder 8">
            <a:extLst>
              <a:ext uri="{FF2B5EF4-FFF2-40B4-BE49-F238E27FC236}">
                <a16:creationId xmlns:a16="http://schemas.microsoft.com/office/drawing/2014/main" id="{AC3F2636-57A6-BC11-C9AE-D22D5B89F295}"/>
              </a:ext>
            </a:extLst>
          </p:cNvPr>
          <p:cNvSpPr>
            <a:spLocks noGrp="1"/>
          </p:cNvSpPr>
          <p:nvPr>
            <p:ph type="body" sz="quarter" idx="12" hasCustomPrompt="1"/>
          </p:nvPr>
        </p:nvSpPr>
        <p:spPr>
          <a:xfrm>
            <a:off x="10710862" y="5369184"/>
            <a:ext cx="1374775" cy="1373187"/>
          </a:xfrm>
          <a:blipFill>
            <a:blip r:embed="rId2"/>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4302160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descr="A close up of a drawing&#10;&#10;AI-generated content may be incorrect.">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 r="52098"/>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a:extLst>
              <a:ext uri="{FF2B5EF4-FFF2-40B4-BE49-F238E27FC236}">
                <a16:creationId xmlns:a16="http://schemas.microsoft.com/office/drawing/2014/main" id="{A56FF0F2-9AD1-0EA3-5BBE-56E6B1E158E4}"/>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2818044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descr="A close up of a drawing&#10;&#10;AI-generated content may be incorrect.">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 r="52098"/>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9" name="Text Placeholder 8">
            <a:extLst>
              <a:ext uri="{FF2B5EF4-FFF2-40B4-BE49-F238E27FC236}">
                <a16:creationId xmlns:a16="http://schemas.microsoft.com/office/drawing/2014/main" id="{A56FF0F2-9AD1-0EA3-5BBE-56E6B1E158E4}"/>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59281369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26" r="25926"/>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6316C92E-3414-E576-5BF1-9A7E3D7650B9}"/>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559907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26" r="25926"/>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6316C92E-3414-E576-5BF1-9A7E3D7650B9}"/>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3954148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6050" r="26050"/>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7939731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ImageBranding50Purp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6050" r="26050"/>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22335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Branding20Pink">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16" r="25916"/>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3652501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Branding20Pink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16" r="25916"/>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8787700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Branding20Yellow">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75" r="2597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0485210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Branding20Yellow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75" r="2597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6047499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Branding20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28" r="25828"/>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5619295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Branding20Blue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28" r="25828"/>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40523472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Branding20Orange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6014" r="26014"/>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15768651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Branding20OrangeG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6014" r="26014"/>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9674146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Branding20BlueSub">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05" r="2580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88952081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Branding20BlueSub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05" r="2580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164283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Branding20Brai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75" r="2597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4042213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Branding20Brain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975" r="25975"/>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5871955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Branding20Cya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89" r="25889"/>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29203287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Branding20Cyan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878F328-AABA-D092-43E4-1FD96126FD43}"/>
              </a:ext>
            </a:extLst>
          </p:cNvPr>
          <p:cNvSpPr>
            <a:spLocks noGrp="1"/>
          </p:cNvSpPr>
          <p:nvPr>
            <p:ph type="pic" sz="quarter" idx="10"/>
          </p:nvPr>
        </p:nvSpPr>
        <p:spPr>
          <a:xfrm>
            <a:off x="2628000" y="0"/>
            <a:ext cx="9564001" cy="6858000"/>
          </a:xfrm>
        </p:spPr>
        <p:txBody>
          <a:bodyPr/>
          <a:lstStyle/>
          <a:p>
            <a:r>
              <a:rPr lang="en-US"/>
              <a:t>Click icon to add picture</a:t>
            </a:r>
            <a:endParaRPr lang="en-GB"/>
          </a:p>
        </p:txBody>
      </p:sp>
      <p:pic>
        <p:nvPicPr>
          <p:cNvPr id="7" name="Picture 6">
            <a:extLst>
              <a:ext uri="{FF2B5EF4-FFF2-40B4-BE49-F238E27FC236}">
                <a16:creationId xmlns:a16="http://schemas.microsoft.com/office/drawing/2014/main" id="{A349E598-6039-ABCC-7192-3216BD2F4D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5889" r="25889"/>
          <a:stretch/>
        </p:blipFill>
        <p:spPr>
          <a:xfrm>
            <a:off x="0" y="0"/>
            <a:ext cx="2628000" cy="6858000"/>
          </a:xfrm>
          <a:prstGeom prst="rect">
            <a:avLst/>
          </a:prstGeom>
          <a:noFill/>
        </p:spPr>
      </p:pic>
      <p:sp>
        <p:nvSpPr>
          <p:cNvPr id="12" name="Rectangle 11">
            <a:extLst>
              <a:ext uri="{FF2B5EF4-FFF2-40B4-BE49-F238E27FC236}">
                <a16:creationId xmlns:a16="http://schemas.microsoft.com/office/drawing/2014/main" id="{ADFC3FA5-F11C-7FDC-7718-548329B8DD16}"/>
              </a:ext>
            </a:extLst>
          </p:cNvPr>
          <p:cNvSpPr/>
          <p:nvPr userDrawn="1"/>
        </p:nvSpPr>
        <p:spPr>
          <a:xfrm>
            <a:off x="2441837" y="0"/>
            <a:ext cx="174627"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2B759B8C-2240-6B1E-D9A6-69F32BAD752D}"/>
              </a:ext>
            </a:extLst>
          </p:cNvPr>
          <p:cNvSpPr>
            <a:spLocks noGrp="1"/>
          </p:cNvSpPr>
          <p:nvPr>
            <p:ph type="body" sz="quarter" idx="11"/>
          </p:nvPr>
        </p:nvSpPr>
        <p:spPr>
          <a:xfrm>
            <a:off x="104773" y="4581525"/>
            <a:ext cx="11906251" cy="889824"/>
          </a:xfrm>
          <a:solidFill>
            <a:schemeClr val="bg1">
              <a:alpha val="15000"/>
            </a:schemeClr>
          </a:solidFill>
        </p:spPr>
        <p:txBody>
          <a:bodyPr>
            <a:normAutofit/>
          </a:bodyPr>
          <a:lstStyle>
            <a:lvl1pPr marL="0" indent="0" algn="ctr">
              <a:buNone/>
              <a:defRPr sz="6600">
                <a:ln w="15875">
                  <a:solidFill>
                    <a:schemeClr val="tx1">
                      <a:alpha val="70000"/>
                    </a:schemeClr>
                  </a:solidFill>
                </a:ln>
                <a:solidFill>
                  <a:schemeClr val="bg1"/>
                </a:solidFill>
              </a:defRPr>
            </a:lvl1pPr>
            <a:lvl2pPr>
              <a:defRPr>
                <a:ln>
                  <a:solidFill>
                    <a:schemeClr val="tx1">
                      <a:alpha val="70000"/>
                    </a:schemeClr>
                  </a:solidFill>
                </a:ln>
                <a:solidFill>
                  <a:schemeClr val="bg1"/>
                </a:solidFill>
              </a:defRPr>
            </a:lvl2pPr>
            <a:lvl3pPr>
              <a:defRPr>
                <a:ln>
                  <a:solidFill>
                    <a:schemeClr val="tx1">
                      <a:alpha val="70000"/>
                    </a:schemeClr>
                  </a:solidFill>
                </a:ln>
                <a:solidFill>
                  <a:schemeClr val="bg1"/>
                </a:solidFill>
              </a:defRPr>
            </a:lvl3pPr>
            <a:lvl4pPr>
              <a:defRPr>
                <a:ln>
                  <a:solidFill>
                    <a:schemeClr val="tx1">
                      <a:alpha val="70000"/>
                    </a:schemeClr>
                  </a:solidFill>
                </a:ln>
                <a:solidFill>
                  <a:schemeClr val="bg1"/>
                </a:solidFill>
              </a:defRPr>
            </a:lvl4pPr>
            <a:lvl5pPr>
              <a:defRPr>
                <a:ln>
                  <a:solidFill>
                    <a:schemeClr val="tx1">
                      <a:alpha val="70000"/>
                    </a:schemeClr>
                  </a:solidFill>
                </a:ln>
                <a:solidFill>
                  <a:schemeClr val="bg1"/>
                </a:solidFill>
              </a:defRPr>
            </a:lvl5pPr>
          </a:lstStyle>
          <a:p>
            <a:pPr lvl="0"/>
            <a:r>
              <a:rPr lang="en-US"/>
              <a:t>Click to edit Master text styles</a:t>
            </a:r>
          </a:p>
        </p:txBody>
      </p:sp>
      <p:sp>
        <p:nvSpPr>
          <p:cNvPr id="2" name="Text Placeholder 8">
            <a:extLst>
              <a:ext uri="{FF2B5EF4-FFF2-40B4-BE49-F238E27FC236}">
                <a16:creationId xmlns:a16="http://schemas.microsoft.com/office/drawing/2014/main" id="{89B64FF2-39ED-5C7A-A5D0-D49D540BC20A}"/>
              </a:ext>
            </a:extLst>
          </p:cNvPr>
          <p:cNvSpPr>
            <a:spLocks noGrp="1"/>
          </p:cNvSpPr>
          <p:nvPr>
            <p:ph type="body" sz="quarter" idx="12" hasCustomPrompt="1"/>
          </p:nvPr>
        </p:nvSpPr>
        <p:spPr>
          <a:xfrm>
            <a:off x="10586478" y="118012"/>
            <a:ext cx="1374775" cy="1373187"/>
          </a:xfrm>
          <a:blipFill>
            <a:blip r:embed="rId3"/>
            <a:stretch>
              <a:fillRect/>
            </a:stretch>
          </a:blipFill>
        </p:spPr>
        <p:txBody>
          <a:bodyPr/>
          <a:lstStyle>
            <a:lvl1pPr>
              <a:defRPr>
                <a:solidFill>
                  <a:schemeClr val="tx1">
                    <a:alpha val="0"/>
                  </a:schemeClr>
                </a:solidFill>
              </a:defRPr>
            </a:lvl1pPr>
          </a:lstStyle>
          <a:p>
            <a:pPr lvl="0"/>
            <a:r>
              <a:rPr lang="en-US"/>
              <a:t> </a:t>
            </a:r>
            <a:endParaRPr lang="en-GB"/>
          </a:p>
        </p:txBody>
      </p:sp>
    </p:spTree>
    <p:extLst>
      <p:ext uri="{BB962C8B-B14F-4D97-AF65-F5344CB8AC3E}">
        <p14:creationId xmlns:p14="http://schemas.microsoft.com/office/powerpoint/2010/main" val="32562997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AD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15/10/2026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702" r:id="rId1"/>
    <p:sldLayoutId id="2147483668" r:id="rId2"/>
    <p:sldLayoutId id="2147483669" r:id="rId3"/>
    <p:sldLayoutId id="2147483670" r:id="rId4"/>
    <p:sldLayoutId id="2147483671" r:id="rId5"/>
    <p:sldLayoutId id="2147483672" r:id="rId6"/>
    <p:sldLayoutId id="2147483673" r:id="rId7"/>
    <p:sldLayoutId id="2147483674" r:id="rId8"/>
    <p:sldLayoutId id="2147483685" r:id="rId9"/>
    <p:sldLayoutId id="2147483686" r:id="rId10"/>
    <p:sldLayoutId id="2147483687" r:id="rId11"/>
    <p:sldLayoutId id="2147483675" r:id="rId12"/>
    <p:sldLayoutId id="2147483676" r:id="rId13"/>
    <p:sldLayoutId id="2147483677" r:id="rId14"/>
    <p:sldLayoutId id="2147483682" r:id="rId15"/>
    <p:sldLayoutId id="2147483680" r:id="rId16"/>
    <p:sldLayoutId id="2147483683" r:id="rId17"/>
    <p:sldLayoutId id="2147483681" r:id="rId18"/>
    <p:sldLayoutId id="2147483684"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 id="2147483701" r:id="rId33"/>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1.xml"/><Relationship Id="rId6" Type="http://schemas.openxmlformats.org/officeDocument/2006/relationships/image" Target="../media/image37.png"/><Relationship Id="rId5" Type="http://schemas.openxmlformats.org/officeDocument/2006/relationships/image" Target="../media/image38.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sites.google.com/view/walkthrus/learning-walkthrus/study-habits-techniques/self-quizzing?authuser=0" TargetMode="External"/><Relationship Id="rId7" Type="http://schemas.openxmlformats.org/officeDocument/2006/relationships/hyperlink" Target="https://sites.google.com/view/walkthrus/learning-walkthrus/study-habits-techniques/practise-explaining?authuser=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hyperlink" Target="https://sites.google.com/view/walkthrus/learning-walkthrus/study-habits-techniques/using-flash-cards?authuser=0" TargetMode="External"/><Relationship Id="rId10" Type="http://schemas.openxmlformats.org/officeDocument/2006/relationships/image" Target="../media/image50.png"/><Relationship Id="rId4" Type="http://schemas.openxmlformats.org/officeDocument/2006/relationships/image" Target="../media/image47.png"/><Relationship Id="rId9" Type="http://schemas.openxmlformats.org/officeDocument/2006/relationships/hyperlink" Target="https://sites.google.com/view/walkthrus/learning-walkthrus/study-habits-techniques/mapping-word-diagrams?authuser=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gov.je/Working/SkillsCareersHigherEducation/StudentFinance/pages/studentfinance.aspx"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hyperlink" Target="https://www.hautlieu.co.uk/about-hautlieu/hautlieu-school-trust/" TargetMode="External"/><Relationship Id="rId2" Type="http://schemas.openxmlformats.org/officeDocument/2006/relationships/hyperlink" Target="mailto:studentfinance@gov.je" TargetMode="External"/><Relationship Id="rId1" Type="http://schemas.openxmlformats.org/officeDocument/2006/relationships/slideLayout" Target="../slideLayouts/slideLayout4.xml"/><Relationship Id="rId4" Type="http://schemas.openxmlformats.org/officeDocument/2006/relationships/hyperlink" Target="mailto:j.harvey@hautlieu.sch.je"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www.gov.je/working/skillscareershighereducation/studentfinance/pages/trustsbursariesgiftfunds.aspx"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1.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padlet.com/HAU_SEN/hautlieu-special-educational-needs-wrenpxqv07g1lkzi"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hyperlink" Target="https://www.audible.com/start-listen" TargetMode="External"/><Relationship Id="rId13" Type="http://schemas.openxmlformats.org/officeDocument/2006/relationships/hyperlink" Target="https://worldstories.org.uk/?fbclid=IwAR1GFoYchkRj4DuCkEH2ID0SJXzCaZvLLd3nm-UAV_I0cjhv8yldIi2Q3Fg" TargetMode="External"/><Relationship Id="rId3" Type="http://schemas.openxmlformats.org/officeDocument/2006/relationships/hyperlink" Target="https://www.bbc.co.uk/learningenglish/" TargetMode="External"/><Relationship Id="rId7" Type="http://schemas.openxmlformats.org/officeDocument/2006/relationships/hyperlink" Target="https://learnenglishteens.britishcouncil.org/" TargetMode="External"/><Relationship Id="rId12" Type="http://schemas.openxmlformats.org/officeDocument/2006/relationships/hyperlink" Target="https://bilinguator.com/en/"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etc.usf.edu/lit2go/" TargetMode="External"/><Relationship Id="rId11" Type="http://schemas.openxmlformats.org/officeDocument/2006/relationships/hyperlink" Target="https://bloomlibrary.org/" TargetMode="External"/><Relationship Id="rId5" Type="http://schemas.openxmlformats.org/officeDocument/2006/relationships/hyperlink" Target="https://www.oxfordlearnersdictionaries.com/wordlist/american_english/academic/" TargetMode="External"/><Relationship Id="rId15" Type="http://schemas.openxmlformats.org/officeDocument/2006/relationships/hyperlink" Target="https://www.gutenberg.org/" TargetMode="External"/><Relationship Id="rId10" Type="http://schemas.openxmlformats.org/officeDocument/2006/relationships/hyperlink" Target="https://www.englishclub.com/learn/" TargetMode="External"/><Relationship Id="rId4" Type="http://schemas.openxmlformats.org/officeDocument/2006/relationships/hyperlink" Target="https://www.bbc.co.uk/bitesize" TargetMode="External"/><Relationship Id="rId9" Type="http://schemas.openxmlformats.org/officeDocument/2006/relationships/hyperlink" Target="https://ed.ted.com/" TargetMode="External"/><Relationship Id="rId14" Type="http://schemas.openxmlformats.org/officeDocument/2006/relationships/hyperlink" Target="https://librivox.org/"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21CB-5961-D237-DD73-93BC62CF4EFB}"/>
              </a:ext>
            </a:extLst>
          </p:cNvPr>
          <p:cNvSpPr>
            <a:spLocks noGrp="1"/>
          </p:cNvSpPr>
          <p:nvPr>
            <p:ph type="ctrTitle"/>
          </p:nvPr>
        </p:nvSpPr>
        <p:spPr>
          <a:xfrm>
            <a:off x="1243012" y="2168434"/>
            <a:ext cx="9705975" cy="1027875"/>
          </a:xfrm>
        </p:spPr>
        <p:txBody>
          <a:bodyPr/>
          <a:lstStyle/>
          <a:p>
            <a:r>
              <a:rPr lang="en-GB">
                <a:solidFill>
                  <a:srgbClr val="0070C0"/>
                </a:solidFill>
              </a:rPr>
              <a:t>Enhancing Successful Outcomes</a:t>
            </a:r>
          </a:p>
        </p:txBody>
      </p:sp>
    </p:spTree>
    <p:extLst>
      <p:ext uri="{BB962C8B-B14F-4D97-AF65-F5344CB8AC3E}">
        <p14:creationId xmlns:p14="http://schemas.microsoft.com/office/powerpoint/2010/main" val="6070438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B59B3D-A1E8-B710-9955-5BFC43DF7EC5}"/>
              </a:ext>
            </a:extLst>
          </p:cNvPr>
          <p:cNvSpPr>
            <a:spLocks noGrp="1"/>
          </p:cNvSpPr>
          <p:nvPr>
            <p:ph type="body" idx="10"/>
          </p:nvPr>
        </p:nvSpPr>
        <p:spPr>
          <a:xfrm>
            <a:off x="88899" y="210344"/>
            <a:ext cx="8842449" cy="1565293"/>
          </a:xfrm>
        </p:spPr>
        <p:txBody>
          <a:bodyPr>
            <a:normAutofit fontScale="85000" lnSpcReduction="20000"/>
          </a:bodyPr>
          <a:lstStyle/>
          <a:p>
            <a:r>
              <a:rPr lang="en-GB">
                <a:solidFill>
                  <a:srgbClr val="0070C0"/>
                </a:solidFill>
              </a:rPr>
              <a:t>Enhancing Successful Outcomes</a:t>
            </a:r>
          </a:p>
        </p:txBody>
      </p:sp>
      <p:sp>
        <p:nvSpPr>
          <p:cNvPr id="3" name="Content Placeholder 2">
            <a:extLst>
              <a:ext uri="{FF2B5EF4-FFF2-40B4-BE49-F238E27FC236}">
                <a16:creationId xmlns:a16="http://schemas.microsoft.com/office/drawing/2014/main" id="{F88FB07E-C016-EFDB-B253-826C9B348385}"/>
              </a:ext>
            </a:extLst>
          </p:cNvPr>
          <p:cNvSpPr>
            <a:spLocks noGrp="1"/>
          </p:cNvSpPr>
          <p:nvPr>
            <p:ph sz="half" idx="2"/>
          </p:nvPr>
        </p:nvSpPr>
        <p:spPr>
          <a:xfrm>
            <a:off x="193674" y="1669312"/>
            <a:ext cx="8152884" cy="4781242"/>
          </a:xfrm>
        </p:spPr>
        <p:txBody>
          <a:bodyPr vert="horz" lIns="91440" tIns="45720" rIns="91440" bIns="45720" rtlCol="0" anchor="t">
            <a:normAutofit fontScale="70000" lnSpcReduction="20000"/>
          </a:bodyPr>
          <a:lstStyle/>
          <a:p>
            <a:pPr marL="571500" indent="-571500">
              <a:buFont typeface="Calibri"/>
              <a:buChar char="-"/>
            </a:pPr>
            <a:r>
              <a:rPr lang="en-GB"/>
              <a:t>Attendance and links to attainment</a:t>
            </a:r>
            <a:endParaRPr lang="en-US"/>
          </a:p>
          <a:p>
            <a:pPr marL="571500" indent="-571500">
              <a:buFont typeface="Calibri"/>
              <a:buChar char="-"/>
            </a:pPr>
            <a:r>
              <a:rPr lang="en-GB"/>
              <a:t>Support for attendance</a:t>
            </a:r>
          </a:p>
          <a:p>
            <a:pPr marL="571500" indent="-571500">
              <a:buFont typeface="Calibri" panose="020B0604020202020204" pitchFamily="34" charset="0"/>
              <a:buChar char="-"/>
            </a:pPr>
            <a:r>
              <a:rPr lang="en-GB"/>
              <a:t>Go4Schools</a:t>
            </a:r>
          </a:p>
          <a:p>
            <a:pPr marL="571500" indent="-571500">
              <a:buFont typeface="Calibri"/>
              <a:buChar char="-"/>
            </a:pPr>
            <a:r>
              <a:rPr lang="en-GB"/>
              <a:t>Reporting at Hautlieu</a:t>
            </a:r>
          </a:p>
          <a:p>
            <a:pPr marL="571500" indent="-571500">
              <a:buFont typeface="Calibri"/>
              <a:buChar char="-"/>
            </a:pPr>
            <a:r>
              <a:rPr lang="en-GB"/>
              <a:t>Study habits and supporting learning at home</a:t>
            </a:r>
          </a:p>
          <a:p>
            <a:pPr marL="571500" indent="-571500">
              <a:buFont typeface="Calibri"/>
              <a:buChar char="-"/>
            </a:pPr>
            <a:r>
              <a:rPr lang="en-GB"/>
              <a:t>Support for students at school </a:t>
            </a:r>
          </a:p>
          <a:p>
            <a:pPr marL="571500" indent="-571500">
              <a:buFont typeface="Calibri"/>
              <a:buChar char="-"/>
            </a:pPr>
            <a:r>
              <a:rPr lang="en-GB"/>
              <a:t>There will be smaller sessions to give parents on the following support:	</a:t>
            </a:r>
          </a:p>
          <a:p>
            <a:pPr marL="1257300" lvl="1" indent="-571500">
              <a:buFontTx/>
              <a:buChar char="-"/>
            </a:pPr>
            <a:r>
              <a:rPr lang="en-GB"/>
              <a:t>ML</a:t>
            </a:r>
          </a:p>
          <a:p>
            <a:pPr marL="1257300" lvl="1" indent="-571500">
              <a:buFontTx/>
              <a:buChar char="-"/>
            </a:pPr>
            <a:r>
              <a:rPr lang="en-GB"/>
              <a:t>Eligibility for Jersey Premium</a:t>
            </a:r>
          </a:p>
          <a:p>
            <a:pPr marL="1257300" lvl="1" indent="-571500">
              <a:buFontTx/>
              <a:buChar char="-"/>
            </a:pPr>
            <a:r>
              <a:rPr lang="en-GB"/>
              <a:t>SEN</a:t>
            </a:r>
          </a:p>
          <a:p>
            <a:pPr marL="1257300" lvl="1" indent="-571500">
              <a:buFontTx/>
              <a:buChar char="-"/>
            </a:pPr>
            <a:r>
              <a:rPr lang="en-GB"/>
              <a:t>G&amp;T</a:t>
            </a:r>
          </a:p>
          <a:p>
            <a:pPr marL="1257300" lvl="1" indent="-571500">
              <a:buFontTx/>
              <a:buChar char="-"/>
            </a:pPr>
            <a:r>
              <a:rPr lang="en-GB"/>
              <a:t>Student well-being </a:t>
            </a:r>
          </a:p>
        </p:txBody>
      </p:sp>
    </p:spTree>
    <p:extLst>
      <p:ext uri="{BB962C8B-B14F-4D97-AF65-F5344CB8AC3E}">
        <p14:creationId xmlns:p14="http://schemas.microsoft.com/office/powerpoint/2010/main" val="78293950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74DFB8-68D8-55D4-F1B1-849478EF066D}"/>
              </a:ext>
            </a:extLst>
          </p:cNvPr>
          <p:cNvPicPr>
            <a:picLocks noChangeAspect="1"/>
          </p:cNvPicPr>
          <p:nvPr/>
        </p:nvPicPr>
        <p:blipFill>
          <a:blip r:embed="rId2"/>
          <a:stretch>
            <a:fillRect/>
          </a:stretch>
        </p:blipFill>
        <p:spPr>
          <a:xfrm>
            <a:off x="4519967" y="2740711"/>
            <a:ext cx="1938153" cy="2526893"/>
          </a:xfrm>
          <a:prstGeom prst="rect">
            <a:avLst/>
          </a:prstGeom>
        </p:spPr>
      </p:pic>
      <p:pic>
        <p:nvPicPr>
          <p:cNvPr id="16" name="Picture 15">
            <a:extLst>
              <a:ext uri="{FF2B5EF4-FFF2-40B4-BE49-F238E27FC236}">
                <a16:creationId xmlns:a16="http://schemas.microsoft.com/office/drawing/2014/main" id="{2F2039D6-7118-B9E3-FA41-C9DF31DCF182}"/>
              </a:ext>
            </a:extLst>
          </p:cNvPr>
          <p:cNvPicPr>
            <a:picLocks noChangeAspect="1"/>
          </p:cNvPicPr>
          <p:nvPr/>
        </p:nvPicPr>
        <p:blipFill>
          <a:blip r:embed="rId3"/>
          <a:stretch>
            <a:fillRect/>
          </a:stretch>
        </p:blipFill>
        <p:spPr>
          <a:xfrm>
            <a:off x="1596771" y="2740712"/>
            <a:ext cx="1947814" cy="2526893"/>
          </a:xfrm>
          <a:prstGeom prst="rect">
            <a:avLst/>
          </a:prstGeom>
        </p:spPr>
      </p:pic>
      <p:pic>
        <p:nvPicPr>
          <p:cNvPr id="18" name="Picture 17">
            <a:extLst>
              <a:ext uri="{FF2B5EF4-FFF2-40B4-BE49-F238E27FC236}">
                <a16:creationId xmlns:a16="http://schemas.microsoft.com/office/drawing/2014/main" id="{F1B907D7-6520-E45C-05C2-4AF696EE909B}"/>
              </a:ext>
            </a:extLst>
          </p:cNvPr>
          <p:cNvPicPr>
            <a:picLocks noChangeAspect="1"/>
          </p:cNvPicPr>
          <p:nvPr/>
        </p:nvPicPr>
        <p:blipFill>
          <a:blip r:embed="rId4"/>
          <a:stretch>
            <a:fillRect/>
          </a:stretch>
        </p:blipFill>
        <p:spPr>
          <a:xfrm>
            <a:off x="6636101" y="217208"/>
            <a:ext cx="1804228" cy="2360125"/>
          </a:xfrm>
          <a:prstGeom prst="rect">
            <a:avLst/>
          </a:prstGeom>
        </p:spPr>
      </p:pic>
      <p:pic>
        <p:nvPicPr>
          <p:cNvPr id="25" name="Picture 3">
            <a:extLst>
              <a:ext uri="{FF2B5EF4-FFF2-40B4-BE49-F238E27FC236}">
                <a16:creationId xmlns:a16="http://schemas.microsoft.com/office/drawing/2014/main" id="{5F696381-EEA0-0151-5B14-F2242ACFD9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02203" y="217209"/>
            <a:ext cx="1834079" cy="235862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7DD90D8F-E6A5-58F3-D96B-950042CEFD95}"/>
              </a:ext>
            </a:extLst>
          </p:cNvPr>
          <p:cNvSpPr txBox="1"/>
          <p:nvPr/>
        </p:nvSpPr>
        <p:spPr>
          <a:xfrm>
            <a:off x="6899273" y="4479082"/>
            <a:ext cx="2625436" cy="1200329"/>
          </a:xfrm>
          <a:prstGeom prst="rect">
            <a:avLst/>
          </a:prstGeom>
          <a:noFill/>
        </p:spPr>
        <p:txBody>
          <a:bodyPr wrap="square" lIns="91440" tIns="45720" rIns="91440" bIns="45720" rtlCol="0" anchor="t">
            <a:spAutoFit/>
          </a:bodyPr>
          <a:lstStyle/>
          <a:p>
            <a:r>
              <a:rPr lang="en-GB" b="1">
                <a:solidFill>
                  <a:srgbClr val="0070C0"/>
                </a:solidFill>
              </a:rPr>
              <a:t>Mrs Wilson</a:t>
            </a:r>
          </a:p>
          <a:p>
            <a:r>
              <a:rPr lang="en-GB" b="1"/>
              <a:t>AHOY Year 12</a:t>
            </a:r>
          </a:p>
          <a:p>
            <a:endParaRPr lang="en-GB" b="1">
              <a:solidFill>
                <a:srgbClr val="0070C0"/>
              </a:solidFill>
            </a:endParaRPr>
          </a:p>
          <a:p>
            <a:endParaRPr lang="en-GB" b="1">
              <a:solidFill>
                <a:srgbClr val="0070C0"/>
              </a:solidFill>
            </a:endParaRPr>
          </a:p>
        </p:txBody>
      </p:sp>
      <p:sp>
        <p:nvSpPr>
          <p:cNvPr id="29" name="TextBox 28">
            <a:extLst>
              <a:ext uri="{FF2B5EF4-FFF2-40B4-BE49-F238E27FC236}">
                <a16:creationId xmlns:a16="http://schemas.microsoft.com/office/drawing/2014/main" id="{2422C5B6-1EA2-392A-151B-D72924584C1B}"/>
              </a:ext>
            </a:extLst>
          </p:cNvPr>
          <p:cNvSpPr txBox="1"/>
          <p:nvPr/>
        </p:nvSpPr>
        <p:spPr>
          <a:xfrm>
            <a:off x="1542245" y="5267605"/>
            <a:ext cx="2576131" cy="2031325"/>
          </a:xfrm>
          <a:prstGeom prst="rect">
            <a:avLst/>
          </a:prstGeom>
          <a:noFill/>
        </p:spPr>
        <p:txBody>
          <a:bodyPr wrap="square" lIns="91440" tIns="45720" rIns="91440" bIns="45720" rtlCol="0" anchor="t">
            <a:spAutoFit/>
          </a:bodyPr>
          <a:lstStyle/>
          <a:p>
            <a:r>
              <a:rPr lang="en-GB" b="1">
                <a:solidFill>
                  <a:srgbClr val="0070C0"/>
                </a:solidFill>
              </a:rPr>
              <a:t>Mrs Kedge</a:t>
            </a:r>
          </a:p>
          <a:p>
            <a:r>
              <a:rPr lang="en-GB" b="1"/>
              <a:t>Student Support Lead and Positive Mental Health &amp; Well-being Manager</a:t>
            </a:r>
          </a:p>
          <a:p>
            <a:endParaRPr lang="en-GB" b="1">
              <a:solidFill>
                <a:srgbClr val="0070C0"/>
              </a:solidFill>
            </a:endParaRPr>
          </a:p>
          <a:p>
            <a:endParaRPr lang="en-GB" b="1">
              <a:solidFill>
                <a:srgbClr val="0070C0"/>
              </a:solidFill>
            </a:endParaRPr>
          </a:p>
        </p:txBody>
      </p:sp>
      <p:sp>
        <p:nvSpPr>
          <p:cNvPr id="30" name="TextBox 29">
            <a:extLst>
              <a:ext uri="{FF2B5EF4-FFF2-40B4-BE49-F238E27FC236}">
                <a16:creationId xmlns:a16="http://schemas.microsoft.com/office/drawing/2014/main" id="{76B518C1-5FE5-C866-D952-AAF5B31CA410}"/>
              </a:ext>
            </a:extLst>
          </p:cNvPr>
          <p:cNvSpPr txBox="1"/>
          <p:nvPr/>
        </p:nvSpPr>
        <p:spPr>
          <a:xfrm>
            <a:off x="4519967" y="5431767"/>
            <a:ext cx="2625436" cy="1477328"/>
          </a:xfrm>
          <a:prstGeom prst="rect">
            <a:avLst/>
          </a:prstGeom>
          <a:noFill/>
        </p:spPr>
        <p:txBody>
          <a:bodyPr wrap="square" rtlCol="0">
            <a:spAutoFit/>
          </a:bodyPr>
          <a:lstStyle/>
          <a:p>
            <a:r>
              <a:rPr lang="en-GB" b="1">
                <a:solidFill>
                  <a:srgbClr val="0070C0"/>
                </a:solidFill>
              </a:rPr>
              <a:t>Miss Stoddart</a:t>
            </a:r>
          </a:p>
          <a:p>
            <a:r>
              <a:rPr lang="en-GB" b="1"/>
              <a:t>Attendance &amp; Education Welfare Officer</a:t>
            </a:r>
          </a:p>
          <a:p>
            <a:endParaRPr lang="en-GB" b="1">
              <a:solidFill>
                <a:srgbClr val="0070C0"/>
              </a:solidFill>
            </a:endParaRPr>
          </a:p>
        </p:txBody>
      </p:sp>
      <p:sp>
        <p:nvSpPr>
          <p:cNvPr id="3" name="TextBox 2">
            <a:extLst>
              <a:ext uri="{FF2B5EF4-FFF2-40B4-BE49-F238E27FC236}">
                <a16:creationId xmlns:a16="http://schemas.microsoft.com/office/drawing/2014/main" id="{C968460A-8ED3-D66E-81AD-3A0DA1D7E660}"/>
              </a:ext>
            </a:extLst>
          </p:cNvPr>
          <p:cNvSpPr txBox="1"/>
          <p:nvPr/>
        </p:nvSpPr>
        <p:spPr>
          <a:xfrm>
            <a:off x="6579779" y="2659112"/>
            <a:ext cx="2625436" cy="923330"/>
          </a:xfrm>
          <a:prstGeom prst="rect">
            <a:avLst/>
          </a:prstGeom>
          <a:noFill/>
        </p:spPr>
        <p:txBody>
          <a:bodyPr wrap="square">
            <a:spAutoFit/>
          </a:bodyPr>
          <a:lstStyle/>
          <a:p>
            <a:r>
              <a:rPr lang="en-GB" b="1">
                <a:solidFill>
                  <a:srgbClr val="0070C0"/>
                </a:solidFill>
              </a:rPr>
              <a:t>Miss Carroll</a:t>
            </a:r>
          </a:p>
          <a:p>
            <a:r>
              <a:rPr lang="en-GB" b="1"/>
              <a:t>Assistant </a:t>
            </a:r>
          </a:p>
          <a:p>
            <a:r>
              <a:rPr lang="en-GB" b="1"/>
              <a:t>Headteacher</a:t>
            </a:r>
          </a:p>
        </p:txBody>
      </p:sp>
      <p:sp>
        <p:nvSpPr>
          <p:cNvPr id="4" name="TextBox 3">
            <a:extLst>
              <a:ext uri="{FF2B5EF4-FFF2-40B4-BE49-F238E27FC236}">
                <a16:creationId xmlns:a16="http://schemas.microsoft.com/office/drawing/2014/main" id="{3ED02A66-8640-C734-6A7D-AF83C2D801F1}"/>
              </a:ext>
            </a:extLst>
          </p:cNvPr>
          <p:cNvSpPr txBox="1"/>
          <p:nvPr/>
        </p:nvSpPr>
        <p:spPr>
          <a:xfrm>
            <a:off x="8602203" y="2657614"/>
            <a:ext cx="2625436" cy="923330"/>
          </a:xfrm>
          <a:prstGeom prst="rect">
            <a:avLst/>
          </a:prstGeom>
          <a:noFill/>
        </p:spPr>
        <p:txBody>
          <a:bodyPr wrap="square">
            <a:spAutoFit/>
          </a:bodyPr>
          <a:lstStyle/>
          <a:p>
            <a:r>
              <a:rPr lang="en-GB" b="1">
                <a:solidFill>
                  <a:srgbClr val="0070C0"/>
                </a:solidFill>
              </a:rPr>
              <a:t>Miss Hearne</a:t>
            </a:r>
          </a:p>
          <a:p>
            <a:r>
              <a:rPr lang="en-GB" b="1"/>
              <a:t>Teaching and Learning Lead Practitioner </a:t>
            </a:r>
          </a:p>
        </p:txBody>
      </p:sp>
      <p:pic>
        <p:nvPicPr>
          <p:cNvPr id="5" name="Picture 4">
            <a:extLst>
              <a:ext uri="{FF2B5EF4-FFF2-40B4-BE49-F238E27FC236}">
                <a16:creationId xmlns:a16="http://schemas.microsoft.com/office/drawing/2014/main" id="{C582482E-3A1A-2007-0E86-B30D4EBD8D0A}"/>
              </a:ext>
            </a:extLst>
          </p:cNvPr>
          <p:cNvPicPr>
            <a:picLocks noChangeAspect="1"/>
          </p:cNvPicPr>
          <p:nvPr/>
        </p:nvPicPr>
        <p:blipFill>
          <a:blip r:embed="rId6"/>
          <a:stretch>
            <a:fillRect/>
          </a:stretch>
        </p:blipFill>
        <p:spPr>
          <a:xfrm>
            <a:off x="8602203" y="3668576"/>
            <a:ext cx="2657846" cy="2972215"/>
          </a:xfrm>
          <a:prstGeom prst="rect">
            <a:avLst/>
          </a:prstGeom>
        </p:spPr>
      </p:pic>
      <p:sp>
        <p:nvSpPr>
          <p:cNvPr id="6" name="Text Placeholder 5">
            <a:extLst>
              <a:ext uri="{FF2B5EF4-FFF2-40B4-BE49-F238E27FC236}">
                <a16:creationId xmlns:a16="http://schemas.microsoft.com/office/drawing/2014/main" id="{D507AAAB-4EB9-C6CA-CA44-ABD1961049BB}"/>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19047523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F4808D-3D72-097E-0DC3-E07B7507BEBE}"/>
              </a:ext>
            </a:extLst>
          </p:cNvPr>
          <p:cNvSpPr>
            <a:spLocks noGrp="1"/>
          </p:cNvSpPr>
          <p:nvPr>
            <p:ph type="body" idx="10"/>
          </p:nvPr>
        </p:nvSpPr>
        <p:spPr/>
        <p:txBody>
          <a:bodyPr/>
          <a:lstStyle/>
          <a:p>
            <a:r>
              <a:rPr lang="en-GB">
                <a:solidFill>
                  <a:srgbClr val="0070C0"/>
                </a:solidFill>
              </a:rPr>
              <a:t>Attendance</a:t>
            </a:r>
          </a:p>
        </p:txBody>
      </p:sp>
      <p:sp>
        <p:nvSpPr>
          <p:cNvPr id="3" name="Content Placeholder 2">
            <a:extLst>
              <a:ext uri="{FF2B5EF4-FFF2-40B4-BE49-F238E27FC236}">
                <a16:creationId xmlns:a16="http://schemas.microsoft.com/office/drawing/2014/main" id="{A2ECF4E7-236E-6A6D-9E59-FB6A7EB698A6}"/>
              </a:ext>
            </a:extLst>
          </p:cNvPr>
          <p:cNvSpPr>
            <a:spLocks noGrp="1"/>
          </p:cNvSpPr>
          <p:nvPr>
            <p:ph sz="half" idx="2"/>
          </p:nvPr>
        </p:nvSpPr>
        <p:spPr/>
        <p:txBody>
          <a:bodyPr/>
          <a:lstStyle/>
          <a:p>
            <a:pPr marL="571500" indent="-571500">
              <a:buFont typeface="Arial" panose="020B0604020202020204" pitchFamily="34" charset="0"/>
              <a:buChar char="•"/>
            </a:pPr>
            <a:r>
              <a:rPr lang="en-GB"/>
              <a:t>Regular </a:t>
            </a:r>
            <a:r>
              <a:rPr lang="en-GB" b="1"/>
              <a:t>attendance</a:t>
            </a:r>
            <a:r>
              <a:rPr lang="en-GB"/>
              <a:t> is a vital part of student welfare</a:t>
            </a:r>
          </a:p>
          <a:p>
            <a:pPr marL="571500" indent="-571500">
              <a:buFont typeface="Arial" panose="020B0604020202020204" pitchFamily="34" charset="0"/>
              <a:buChar char="•"/>
            </a:pPr>
            <a:r>
              <a:rPr lang="en-GB"/>
              <a:t>Target – 96%</a:t>
            </a:r>
          </a:p>
          <a:p>
            <a:pPr marL="571500" indent="-571500">
              <a:buFont typeface="Arial" panose="020B0604020202020204" pitchFamily="34" charset="0"/>
              <a:buChar char="•"/>
            </a:pPr>
            <a:r>
              <a:rPr lang="en-GB"/>
              <a:t>90% - Sounds pretty good?!</a:t>
            </a:r>
          </a:p>
          <a:p>
            <a:pPr marL="1257300" lvl="1" indent="-571500"/>
            <a:r>
              <a:rPr lang="en-GB"/>
              <a:t>Almost 4 weeks of school missed </a:t>
            </a:r>
          </a:p>
          <a:p>
            <a:pPr marL="1257300" lvl="1" indent="-571500"/>
            <a:r>
              <a:rPr lang="en-GB"/>
              <a:t>Up to 100 lessons in total</a:t>
            </a:r>
          </a:p>
          <a:p>
            <a:pPr marL="1257300" lvl="1" indent="-571500"/>
            <a:endParaRPr lang="en-GB"/>
          </a:p>
        </p:txBody>
      </p:sp>
    </p:spTree>
    <p:extLst>
      <p:ext uri="{BB962C8B-B14F-4D97-AF65-F5344CB8AC3E}">
        <p14:creationId xmlns:p14="http://schemas.microsoft.com/office/powerpoint/2010/main" val="9641999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E4CE66-4DB1-27B6-4821-37B7B83540EE}"/>
              </a:ext>
            </a:extLst>
          </p:cNvPr>
          <p:cNvSpPr>
            <a:spLocks noGrp="1"/>
          </p:cNvSpPr>
          <p:nvPr>
            <p:ph type="body" idx="10"/>
          </p:nvPr>
        </p:nvSpPr>
        <p:spPr>
          <a:xfrm>
            <a:off x="88901" y="210344"/>
            <a:ext cx="7777362" cy="803686"/>
          </a:xfrm>
        </p:spPr>
        <p:txBody>
          <a:bodyPr/>
          <a:lstStyle/>
          <a:p>
            <a:r>
              <a:rPr lang="en-GB" sz="6000">
                <a:solidFill>
                  <a:srgbClr val="0070C0"/>
                </a:solidFill>
              </a:rPr>
              <a:t>Monitor and Support</a:t>
            </a:r>
          </a:p>
        </p:txBody>
      </p:sp>
      <p:pic>
        <p:nvPicPr>
          <p:cNvPr id="4" name="Picture 3">
            <a:extLst>
              <a:ext uri="{FF2B5EF4-FFF2-40B4-BE49-F238E27FC236}">
                <a16:creationId xmlns:a16="http://schemas.microsoft.com/office/drawing/2014/main" id="{5E18C10A-E88C-3BA4-6AD0-E8A1CEE346FF}"/>
              </a:ext>
            </a:extLst>
          </p:cNvPr>
          <p:cNvPicPr>
            <a:picLocks noChangeAspect="1"/>
          </p:cNvPicPr>
          <p:nvPr/>
        </p:nvPicPr>
        <p:blipFill>
          <a:blip r:embed="rId2"/>
          <a:stretch>
            <a:fillRect/>
          </a:stretch>
        </p:blipFill>
        <p:spPr>
          <a:xfrm>
            <a:off x="483278" y="1060908"/>
            <a:ext cx="1938153" cy="2526893"/>
          </a:xfrm>
          <a:prstGeom prst="rect">
            <a:avLst/>
          </a:prstGeom>
        </p:spPr>
      </p:pic>
      <p:sp>
        <p:nvSpPr>
          <p:cNvPr id="7" name="TextBox 6">
            <a:extLst>
              <a:ext uri="{FF2B5EF4-FFF2-40B4-BE49-F238E27FC236}">
                <a16:creationId xmlns:a16="http://schemas.microsoft.com/office/drawing/2014/main" id="{AB88E9F6-B006-2978-B798-9700244EF7E3}"/>
              </a:ext>
            </a:extLst>
          </p:cNvPr>
          <p:cNvSpPr txBox="1"/>
          <p:nvPr/>
        </p:nvSpPr>
        <p:spPr>
          <a:xfrm>
            <a:off x="483278" y="3751087"/>
            <a:ext cx="2625436" cy="1477328"/>
          </a:xfrm>
          <a:prstGeom prst="rect">
            <a:avLst/>
          </a:prstGeom>
          <a:noFill/>
        </p:spPr>
        <p:txBody>
          <a:bodyPr wrap="square" lIns="91440" tIns="45720" rIns="91440" bIns="45720" rtlCol="0" anchor="t">
            <a:spAutoFit/>
          </a:bodyPr>
          <a:lstStyle/>
          <a:p>
            <a:r>
              <a:rPr lang="en-GB" b="1">
                <a:solidFill>
                  <a:srgbClr val="0070C0"/>
                </a:solidFill>
              </a:rPr>
              <a:t>Miss Stoddart</a:t>
            </a:r>
          </a:p>
          <a:p>
            <a:r>
              <a:rPr lang="en-GB" b="1"/>
              <a:t>Attendance &amp; Education Welfare Officer (KS4)</a:t>
            </a:r>
          </a:p>
          <a:p>
            <a:endParaRPr lang="en-GB" b="1">
              <a:solidFill>
                <a:srgbClr val="0070C0"/>
              </a:solidFill>
            </a:endParaRPr>
          </a:p>
        </p:txBody>
      </p:sp>
      <p:sp>
        <p:nvSpPr>
          <p:cNvPr id="13" name="TextBox 12">
            <a:extLst>
              <a:ext uri="{FF2B5EF4-FFF2-40B4-BE49-F238E27FC236}">
                <a16:creationId xmlns:a16="http://schemas.microsoft.com/office/drawing/2014/main" id="{9DD594C2-DE51-5CF6-03B5-4CC5ED38C7E3}"/>
              </a:ext>
            </a:extLst>
          </p:cNvPr>
          <p:cNvSpPr txBox="1"/>
          <p:nvPr/>
        </p:nvSpPr>
        <p:spPr>
          <a:xfrm>
            <a:off x="2813545" y="1506884"/>
            <a:ext cx="2715261" cy="2031325"/>
          </a:xfrm>
          <a:prstGeom prst="rect">
            <a:avLst/>
          </a:prstGeom>
          <a:noFill/>
        </p:spPr>
        <p:txBody>
          <a:bodyPr wrap="square" rtlCol="0">
            <a:spAutoFit/>
          </a:bodyPr>
          <a:lstStyle/>
          <a:p>
            <a:pPr marL="285750" indent="-285750">
              <a:buFont typeface="Arial" panose="020B0604020202020204" pitchFamily="34" charset="0"/>
              <a:buChar char="•"/>
            </a:pPr>
            <a:r>
              <a:rPr lang="en-GB" b="1">
                <a:solidFill>
                  <a:srgbClr val="0070C0"/>
                </a:solidFill>
              </a:rPr>
              <a:t>Check term dates</a:t>
            </a:r>
          </a:p>
          <a:p>
            <a:endParaRPr lang="en-GB" b="1">
              <a:solidFill>
                <a:srgbClr val="0070C0"/>
              </a:solidFill>
            </a:endParaRPr>
          </a:p>
          <a:p>
            <a:pPr marL="285750" indent="-285750">
              <a:buFont typeface="Arial" panose="020B0604020202020204" pitchFamily="34" charset="0"/>
              <a:buChar char="•"/>
            </a:pPr>
            <a:r>
              <a:rPr lang="en-GB" b="1">
                <a:solidFill>
                  <a:srgbClr val="0070C0"/>
                </a:solidFill>
                <a:ea typeface="Calibri"/>
                <a:cs typeface="Calibri"/>
              </a:rPr>
              <a:t>Parent/Guardian must contact the school to report absence</a:t>
            </a:r>
          </a:p>
          <a:p>
            <a:endParaRPr lang="en-GB"/>
          </a:p>
        </p:txBody>
      </p:sp>
      <p:pic>
        <p:nvPicPr>
          <p:cNvPr id="5" name="Picture 4">
            <a:extLst>
              <a:ext uri="{FF2B5EF4-FFF2-40B4-BE49-F238E27FC236}">
                <a16:creationId xmlns:a16="http://schemas.microsoft.com/office/drawing/2014/main" id="{F7E0AB7E-54EA-FC47-1788-AC8AE12942E5}"/>
              </a:ext>
            </a:extLst>
          </p:cNvPr>
          <p:cNvPicPr>
            <a:picLocks noChangeAspect="1"/>
          </p:cNvPicPr>
          <p:nvPr/>
        </p:nvPicPr>
        <p:blipFill>
          <a:blip r:embed="rId3"/>
          <a:stretch>
            <a:fillRect/>
          </a:stretch>
        </p:blipFill>
        <p:spPr>
          <a:xfrm>
            <a:off x="2700328" y="3587801"/>
            <a:ext cx="9008394" cy="2591123"/>
          </a:xfrm>
          <a:prstGeom prst="rect">
            <a:avLst/>
          </a:prstGeom>
        </p:spPr>
      </p:pic>
    </p:spTree>
    <p:extLst>
      <p:ext uri="{BB962C8B-B14F-4D97-AF65-F5344CB8AC3E}">
        <p14:creationId xmlns:p14="http://schemas.microsoft.com/office/powerpoint/2010/main" val="18919461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0E312-DE41-20D6-FFE5-11CE5D779B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A87632-72CD-5948-CD85-F5E1DB001944}"/>
              </a:ext>
            </a:extLst>
          </p:cNvPr>
          <p:cNvSpPr>
            <a:spLocks noGrp="1"/>
          </p:cNvSpPr>
          <p:nvPr>
            <p:ph type="body" idx="10"/>
          </p:nvPr>
        </p:nvSpPr>
        <p:spPr/>
        <p:txBody>
          <a:bodyPr>
            <a:normAutofit fontScale="70000" lnSpcReduction="20000"/>
          </a:bodyPr>
          <a:lstStyle/>
          <a:p>
            <a:r>
              <a:rPr lang="en-GB">
                <a:solidFill>
                  <a:srgbClr val="0070C0"/>
                </a:solidFill>
              </a:rPr>
              <a:t>Assessment and Reporting </a:t>
            </a:r>
          </a:p>
          <a:p>
            <a:r>
              <a:rPr lang="en-GB" i="1">
                <a:solidFill>
                  <a:srgbClr val="0070C0"/>
                </a:solidFill>
              </a:rPr>
              <a:t>Interim and Full Reports</a:t>
            </a:r>
          </a:p>
        </p:txBody>
      </p:sp>
      <p:sp>
        <p:nvSpPr>
          <p:cNvPr id="3" name="Content Placeholder 2">
            <a:extLst>
              <a:ext uri="{FF2B5EF4-FFF2-40B4-BE49-F238E27FC236}">
                <a16:creationId xmlns:a16="http://schemas.microsoft.com/office/drawing/2014/main" id="{17DB235E-638C-B5F2-1F95-582BA0D66BEE}"/>
              </a:ext>
            </a:extLst>
          </p:cNvPr>
          <p:cNvSpPr>
            <a:spLocks noGrp="1"/>
          </p:cNvSpPr>
          <p:nvPr>
            <p:ph sz="half" idx="2"/>
          </p:nvPr>
        </p:nvSpPr>
        <p:spPr/>
        <p:txBody>
          <a:bodyPr>
            <a:normAutofit/>
          </a:bodyPr>
          <a:lstStyle/>
          <a:p>
            <a:pPr marL="571500" indent="-571500">
              <a:buFont typeface="Arial" panose="020B0604020202020204" pitchFamily="34" charset="0"/>
              <a:buChar char="•"/>
            </a:pPr>
            <a:r>
              <a:rPr lang="en-GB" sz="3200" dirty="0"/>
              <a:t>Support student progress</a:t>
            </a:r>
          </a:p>
          <a:p>
            <a:pPr marL="571500" indent="-571500">
              <a:buFont typeface="Arial" panose="020B0604020202020204" pitchFamily="34" charset="0"/>
              <a:buChar char="•"/>
            </a:pPr>
            <a:r>
              <a:rPr lang="en-GB" sz="3200" dirty="0"/>
              <a:t>Improve study habits of learners</a:t>
            </a:r>
          </a:p>
          <a:p>
            <a:pPr marL="571500" indent="-571500">
              <a:buFont typeface="Arial" panose="020B0604020202020204" pitchFamily="34" charset="0"/>
              <a:buChar char="•"/>
            </a:pPr>
            <a:r>
              <a:rPr lang="en-GB" sz="3200" dirty="0"/>
              <a:t>Student ownership and parent/carer understanding of progress in learning and predicted attainment</a:t>
            </a:r>
          </a:p>
          <a:p>
            <a:pPr marL="571500" indent="-571500">
              <a:buFont typeface="Arial" panose="020B0604020202020204" pitchFamily="34" charset="0"/>
              <a:buChar char="•"/>
            </a:pPr>
            <a:r>
              <a:rPr lang="en-GB" sz="3200" dirty="0"/>
              <a:t>Monitor and evaluate student progress</a:t>
            </a:r>
          </a:p>
          <a:p>
            <a:pPr marL="1257300" lvl="1" indent="-571500"/>
            <a:r>
              <a:rPr lang="en-GB" b="1" dirty="0">
                <a:solidFill>
                  <a:srgbClr val="0070C0"/>
                </a:solidFill>
              </a:rPr>
              <a:t>Appropriate support </a:t>
            </a:r>
          </a:p>
        </p:txBody>
      </p:sp>
    </p:spTree>
    <p:extLst>
      <p:ext uri="{BB962C8B-B14F-4D97-AF65-F5344CB8AC3E}">
        <p14:creationId xmlns:p14="http://schemas.microsoft.com/office/powerpoint/2010/main" val="11711516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CB5F2-05CC-B18A-7591-58721417644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417A4B-57B3-48F4-BA20-FB8E1C0F0092}"/>
              </a:ext>
            </a:extLst>
          </p:cNvPr>
          <p:cNvSpPr>
            <a:spLocks noGrp="1"/>
          </p:cNvSpPr>
          <p:nvPr>
            <p:ph type="body" idx="10"/>
          </p:nvPr>
        </p:nvSpPr>
        <p:spPr>
          <a:xfrm>
            <a:off x="88900" y="210344"/>
            <a:ext cx="8089899" cy="809564"/>
          </a:xfrm>
        </p:spPr>
        <p:txBody>
          <a:bodyPr/>
          <a:lstStyle/>
          <a:p>
            <a:r>
              <a:rPr lang="en-GB">
                <a:solidFill>
                  <a:srgbClr val="0070C0"/>
                </a:solidFill>
              </a:rPr>
              <a:t>Grades</a:t>
            </a:r>
          </a:p>
        </p:txBody>
      </p:sp>
      <p:sp>
        <p:nvSpPr>
          <p:cNvPr id="3" name="Content Placeholder 2">
            <a:extLst>
              <a:ext uri="{FF2B5EF4-FFF2-40B4-BE49-F238E27FC236}">
                <a16:creationId xmlns:a16="http://schemas.microsoft.com/office/drawing/2014/main" id="{58C0A59F-B0BC-7032-FDDC-5059237C4C5E}"/>
              </a:ext>
            </a:extLst>
          </p:cNvPr>
          <p:cNvSpPr>
            <a:spLocks noGrp="1"/>
          </p:cNvSpPr>
          <p:nvPr>
            <p:ph sz="half" idx="2"/>
          </p:nvPr>
        </p:nvSpPr>
        <p:spPr>
          <a:xfrm>
            <a:off x="635609" y="1019908"/>
            <a:ext cx="7761606" cy="5486917"/>
          </a:xfrm>
        </p:spPr>
        <p:txBody>
          <a:bodyPr>
            <a:normAutofit fontScale="85000" lnSpcReduction="20000"/>
          </a:bodyPr>
          <a:lstStyle/>
          <a:p>
            <a:r>
              <a:rPr lang="en-GB" altLang="en-US" b="1"/>
              <a:t>        </a:t>
            </a:r>
            <a:r>
              <a:rPr lang="en-GB" altLang="en-US" b="1" u="sng"/>
              <a:t>Target Grade</a:t>
            </a:r>
          </a:p>
          <a:p>
            <a:pPr marL="1257300" lvl="1" indent="-571500"/>
            <a:r>
              <a:rPr lang="en-GB" altLang="en-US"/>
              <a:t>Fixed</a:t>
            </a:r>
          </a:p>
          <a:p>
            <a:pPr marL="1257300" lvl="1" indent="-571500"/>
            <a:r>
              <a:rPr lang="en-GB" altLang="en-US"/>
              <a:t>Informed by prior attainment (CAT4 / GCSE)</a:t>
            </a:r>
          </a:p>
          <a:p>
            <a:pPr marL="1257300" lvl="1" indent="-571500"/>
            <a:r>
              <a:rPr lang="en-GB" altLang="en-US"/>
              <a:t>Intentionally aspirational</a:t>
            </a:r>
          </a:p>
          <a:p>
            <a:pPr lvl="1" indent="0">
              <a:buNone/>
            </a:pPr>
            <a:r>
              <a:rPr lang="en-GB" altLang="en-US" b="1" u="sng"/>
              <a:t>Predicted Grade</a:t>
            </a:r>
          </a:p>
          <a:p>
            <a:pPr marL="1143000" lvl="1" indent="-457200"/>
            <a:r>
              <a:rPr lang="en-GB" altLang="en-US"/>
              <a:t>Realistic indication of A Level / GCSE outcome</a:t>
            </a:r>
          </a:p>
          <a:p>
            <a:pPr marL="1143000" lvl="1" indent="-457200"/>
            <a:r>
              <a:rPr lang="en-GB" altLang="en-US"/>
              <a:t>Professional judgment of subject teacher</a:t>
            </a:r>
          </a:p>
          <a:p>
            <a:pPr marL="1143000" lvl="1" indent="-457200"/>
            <a:r>
              <a:rPr lang="en-GB" altLang="en-US"/>
              <a:t>Contributing factors</a:t>
            </a:r>
          </a:p>
          <a:p>
            <a:pPr lvl="1" indent="0">
              <a:buNone/>
            </a:pPr>
            <a:r>
              <a:rPr lang="en-GB" altLang="en-US" b="1" u="sng"/>
              <a:t>Current Grade</a:t>
            </a:r>
          </a:p>
          <a:p>
            <a:pPr marL="1143000" lvl="1" indent="-457200"/>
            <a:r>
              <a:rPr lang="en-GB" altLang="en-US"/>
              <a:t>Informed by internal data and any external examinations</a:t>
            </a:r>
          </a:p>
          <a:p>
            <a:pPr marL="1143000" lvl="1" indent="-457200"/>
            <a:r>
              <a:rPr lang="en-GB" altLang="en-US"/>
              <a:t>Reflect qualification grades and components </a:t>
            </a:r>
          </a:p>
          <a:p>
            <a:endParaRPr lang="en-GB"/>
          </a:p>
        </p:txBody>
      </p:sp>
    </p:spTree>
    <p:extLst>
      <p:ext uri="{BB962C8B-B14F-4D97-AF65-F5344CB8AC3E}">
        <p14:creationId xmlns:p14="http://schemas.microsoft.com/office/powerpoint/2010/main" val="25412455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668682-0359-DF99-E37C-358736B43EAF}"/>
              </a:ext>
            </a:extLst>
          </p:cNvPr>
          <p:cNvSpPr>
            <a:spLocks noGrp="1"/>
          </p:cNvSpPr>
          <p:nvPr>
            <p:ph type="body" idx="10"/>
          </p:nvPr>
        </p:nvSpPr>
        <p:spPr>
          <a:xfrm>
            <a:off x="88900" y="210344"/>
            <a:ext cx="8140700" cy="1067394"/>
          </a:xfrm>
        </p:spPr>
        <p:txBody>
          <a:bodyPr/>
          <a:lstStyle/>
          <a:p>
            <a:r>
              <a:rPr lang="en-GB">
                <a:solidFill>
                  <a:srgbClr val="0070C0"/>
                </a:solidFill>
              </a:rPr>
              <a:t>Go4Schools</a:t>
            </a:r>
          </a:p>
        </p:txBody>
      </p:sp>
      <p:sp>
        <p:nvSpPr>
          <p:cNvPr id="3" name="Content Placeholder 2">
            <a:extLst>
              <a:ext uri="{FF2B5EF4-FFF2-40B4-BE49-F238E27FC236}">
                <a16:creationId xmlns:a16="http://schemas.microsoft.com/office/drawing/2014/main" id="{E9870863-A94B-81A1-559B-4D82E1DE6BB2}"/>
              </a:ext>
            </a:extLst>
          </p:cNvPr>
          <p:cNvSpPr>
            <a:spLocks noGrp="1"/>
          </p:cNvSpPr>
          <p:nvPr>
            <p:ph sz="half" idx="2"/>
          </p:nvPr>
        </p:nvSpPr>
        <p:spPr>
          <a:xfrm>
            <a:off x="193674" y="1386739"/>
            <a:ext cx="8140700" cy="5063815"/>
          </a:xfrm>
        </p:spPr>
        <p:txBody>
          <a:bodyPr vert="horz" lIns="91440" tIns="45720" rIns="91440" bIns="45720" rtlCol="0" anchor="t">
            <a:normAutofit/>
          </a:bodyPr>
          <a:lstStyle/>
          <a:p>
            <a:pPr marL="571500" indent="-571500">
              <a:buFont typeface="Arial" panose="020B0604020202020204" pitchFamily="34" charset="0"/>
              <a:buChar char="•"/>
            </a:pPr>
            <a:r>
              <a:rPr lang="en-GB" sz="3000"/>
              <a:t>Transparent and accessible</a:t>
            </a:r>
          </a:p>
          <a:p>
            <a:pPr fontAlgn="base"/>
            <a:r>
              <a:rPr lang="en-GB" sz="3000" b="1">
                <a:solidFill>
                  <a:srgbClr val="0070C0"/>
                </a:solidFill>
              </a:rPr>
              <a:t>Track Attendance</a:t>
            </a:r>
            <a:r>
              <a:rPr lang="en-GB" sz="3000">
                <a:solidFill>
                  <a:srgbClr val="0070C0"/>
                </a:solidFill>
              </a:rPr>
              <a:t> – </a:t>
            </a:r>
            <a:r>
              <a:rPr lang="en-GB" sz="3000"/>
              <a:t>View overall attendance as well as attendance to individual lessons, </a:t>
            </a:r>
          </a:p>
          <a:p>
            <a:pPr fontAlgn="base"/>
            <a:r>
              <a:rPr lang="en-GB" sz="3000" b="1">
                <a:solidFill>
                  <a:srgbClr val="0070C0"/>
                </a:solidFill>
              </a:rPr>
              <a:t>View Reports</a:t>
            </a:r>
            <a:r>
              <a:rPr lang="en-GB" sz="3000">
                <a:solidFill>
                  <a:srgbClr val="0070C0"/>
                </a:solidFill>
              </a:rPr>
              <a:t> – </a:t>
            </a:r>
            <a:r>
              <a:rPr lang="en-GB" sz="3000"/>
              <a:t>Access Interim and Full Reports as they are published throughout the year, and  </a:t>
            </a:r>
          </a:p>
          <a:p>
            <a:pPr fontAlgn="base"/>
            <a:r>
              <a:rPr lang="en-GB" sz="3000" b="1">
                <a:solidFill>
                  <a:srgbClr val="0070C0"/>
                </a:solidFill>
              </a:rPr>
              <a:t>Monitor Progress</a:t>
            </a:r>
            <a:r>
              <a:rPr lang="en-GB" sz="3000">
                <a:solidFill>
                  <a:srgbClr val="0070C0"/>
                </a:solidFill>
              </a:rPr>
              <a:t> – </a:t>
            </a:r>
            <a:r>
              <a:rPr lang="en-GB" sz="3000"/>
              <a:t>Explore detailed information about progress in each subject, providing an understanding of what learning has taken place. </a:t>
            </a:r>
          </a:p>
          <a:p>
            <a:endParaRPr lang="en-GB"/>
          </a:p>
        </p:txBody>
      </p:sp>
      <p:pic>
        <p:nvPicPr>
          <p:cNvPr id="5" name="Picture 4">
            <a:extLst>
              <a:ext uri="{FF2B5EF4-FFF2-40B4-BE49-F238E27FC236}">
                <a16:creationId xmlns:a16="http://schemas.microsoft.com/office/drawing/2014/main" id="{4FF56208-2FEF-7519-4CB2-834B75B2841C}"/>
              </a:ext>
            </a:extLst>
          </p:cNvPr>
          <p:cNvPicPr>
            <a:picLocks noChangeAspect="1"/>
          </p:cNvPicPr>
          <p:nvPr/>
        </p:nvPicPr>
        <p:blipFill>
          <a:blip r:embed="rId3"/>
          <a:stretch>
            <a:fillRect/>
          </a:stretch>
        </p:blipFill>
        <p:spPr>
          <a:xfrm>
            <a:off x="5265951" y="489252"/>
            <a:ext cx="3465296" cy="897487"/>
          </a:xfrm>
          <a:prstGeom prst="rect">
            <a:avLst/>
          </a:prstGeom>
        </p:spPr>
      </p:pic>
    </p:spTree>
    <p:extLst>
      <p:ext uri="{BB962C8B-B14F-4D97-AF65-F5344CB8AC3E}">
        <p14:creationId xmlns:p14="http://schemas.microsoft.com/office/powerpoint/2010/main" val="25508752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8D0C8-212D-881D-90D6-9115C1894337}"/>
              </a:ext>
            </a:extLst>
          </p:cNvPr>
          <p:cNvSpPr>
            <a:spLocks noGrp="1"/>
          </p:cNvSpPr>
          <p:nvPr>
            <p:ph type="body" idx="10"/>
          </p:nvPr>
        </p:nvSpPr>
        <p:spPr>
          <a:xfrm>
            <a:off x="88900" y="210344"/>
            <a:ext cx="8089900" cy="1651113"/>
          </a:xfrm>
        </p:spPr>
        <p:txBody>
          <a:bodyPr/>
          <a:lstStyle/>
          <a:p>
            <a:r>
              <a:rPr lang="en-GB">
                <a:solidFill>
                  <a:srgbClr val="0070C0"/>
                </a:solidFill>
              </a:rPr>
              <a:t>Logging In</a:t>
            </a:r>
          </a:p>
        </p:txBody>
      </p:sp>
      <p:pic>
        <p:nvPicPr>
          <p:cNvPr id="5" name="Content Placeholder 4">
            <a:extLst>
              <a:ext uri="{FF2B5EF4-FFF2-40B4-BE49-F238E27FC236}">
                <a16:creationId xmlns:a16="http://schemas.microsoft.com/office/drawing/2014/main" id="{7B02B06D-63C2-EB35-7127-8F1B305149E3}"/>
              </a:ext>
            </a:extLst>
          </p:cNvPr>
          <p:cNvPicPr>
            <a:picLocks noGrp="1" noChangeAspect="1"/>
          </p:cNvPicPr>
          <p:nvPr>
            <p:ph sz="half" idx="2"/>
          </p:nvPr>
        </p:nvPicPr>
        <p:blipFill>
          <a:blip r:embed="rId2"/>
          <a:stretch>
            <a:fillRect/>
          </a:stretch>
        </p:blipFill>
        <p:spPr>
          <a:xfrm>
            <a:off x="1335607" y="2330450"/>
            <a:ext cx="5701260" cy="4119563"/>
          </a:xfrm>
          <a:prstGeom prst="rect">
            <a:avLst/>
          </a:prstGeom>
        </p:spPr>
      </p:pic>
      <p:sp>
        <p:nvSpPr>
          <p:cNvPr id="6" name="Oval 5">
            <a:extLst>
              <a:ext uri="{FF2B5EF4-FFF2-40B4-BE49-F238E27FC236}">
                <a16:creationId xmlns:a16="http://schemas.microsoft.com/office/drawing/2014/main" id="{836C742A-79D1-47B7-2A37-79A65E097453}"/>
              </a:ext>
            </a:extLst>
          </p:cNvPr>
          <p:cNvSpPr/>
          <p:nvPr/>
        </p:nvSpPr>
        <p:spPr>
          <a:xfrm>
            <a:off x="3460652" y="2525151"/>
            <a:ext cx="1266093" cy="485335"/>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Tree>
    <p:extLst>
      <p:ext uri="{BB962C8B-B14F-4D97-AF65-F5344CB8AC3E}">
        <p14:creationId xmlns:p14="http://schemas.microsoft.com/office/powerpoint/2010/main" val="25803371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3903B2-7E5B-1B5B-E18F-5A07FCF53994}"/>
              </a:ext>
            </a:extLst>
          </p:cNvPr>
          <p:cNvSpPr>
            <a:spLocks noGrp="1"/>
          </p:cNvSpPr>
          <p:nvPr>
            <p:ph type="body" idx="10"/>
          </p:nvPr>
        </p:nvSpPr>
        <p:spPr>
          <a:xfrm>
            <a:off x="88900" y="210344"/>
            <a:ext cx="7683500" cy="971342"/>
          </a:xfrm>
        </p:spPr>
        <p:txBody>
          <a:bodyPr/>
          <a:lstStyle/>
          <a:p>
            <a:r>
              <a:rPr lang="en-GB">
                <a:solidFill>
                  <a:srgbClr val="0070C0"/>
                </a:solidFill>
              </a:rPr>
              <a:t>Attendance</a:t>
            </a:r>
          </a:p>
        </p:txBody>
      </p:sp>
      <p:pic>
        <p:nvPicPr>
          <p:cNvPr id="9" name="Content Placeholder 8">
            <a:extLst>
              <a:ext uri="{FF2B5EF4-FFF2-40B4-BE49-F238E27FC236}">
                <a16:creationId xmlns:a16="http://schemas.microsoft.com/office/drawing/2014/main" id="{C6E00D29-7402-949A-9EC1-F881918F3AD5}"/>
              </a:ext>
            </a:extLst>
          </p:cNvPr>
          <p:cNvPicPr>
            <a:picLocks noGrp="1" noChangeAspect="1"/>
          </p:cNvPicPr>
          <p:nvPr>
            <p:ph sz="half" idx="2"/>
          </p:nvPr>
        </p:nvPicPr>
        <p:blipFill>
          <a:blip r:embed="rId2"/>
          <a:stretch>
            <a:fillRect/>
          </a:stretch>
        </p:blipFill>
        <p:spPr>
          <a:xfrm>
            <a:off x="266700" y="2944479"/>
            <a:ext cx="11478349" cy="2672549"/>
          </a:xfrm>
          <a:prstGeom prst="rect">
            <a:avLst/>
          </a:prstGeom>
        </p:spPr>
      </p:pic>
      <p:pic>
        <p:nvPicPr>
          <p:cNvPr id="7" name="Picture 6">
            <a:extLst>
              <a:ext uri="{FF2B5EF4-FFF2-40B4-BE49-F238E27FC236}">
                <a16:creationId xmlns:a16="http://schemas.microsoft.com/office/drawing/2014/main" id="{EDBE08B0-88F1-FB28-9229-84F3DE606015}"/>
              </a:ext>
            </a:extLst>
          </p:cNvPr>
          <p:cNvPicPr>
            <a:picLocks noChangeAspect="1"/>
          </p:cNvPicPr>
          <p:nvPr/>
        </p:nvPicPr>
        <p:blipFill>
          <a:blip r:embed="rId3"/>
          <a:stretch>
            <a:fillRect/>
          </a:stretch>
        </p:blipFill>
        <p:spPr>
          <a:xfrm>
            <a:off x="5381251" y="210344"/>
            <a:ext cx="1694798" cy="1500314"/>
          </a:xfrm>
          <a:prstGeom prst="rect">
            <a:avLst/>
          </a:prstGeom>
        </p:spPr>
      </p:pic>
      <p:pic>
        <p:nvPicPr>
          <p:cNvPr id="13" name="Picture 12">
            <a:extLst>
              <a:ext uri="{FF2B5EF4-FFF2-40B4-BE49-F238E27FC236}">
                <a16:creationId xmlns:a16="http://schemas.microsoft.com/office/drawing/2014/main" id="{9BD568D1-4EE6-AB8C-D1A8-6409D77B1E77}"/>
              </a:ext>
            </a:extLst>
          </p:cNvPr>
          <p:cNvPicPr>
            <a:picLocks noChangeAspect="1"/>
          </p:cNvPicPr>
          <p:nvPr/>
        </p:nvPicPr>
        <p:blipFill>
          <a:blip r:embed="rId4"/>
          <a:stretch>
            <a:fillRect/>
          </a:stretch>
        </p:blipFill>
        <p:spPr>
          <a:xfrm>
            <a:off x="238178" y="1512986"/>
            <a:ext cx="5143073" cy="1100193"/>
          </a:xfrm>
          <a:prstGeom prst="rect">
            <a:avLst/>
          </a:prstGeom>
        </p:spPr>
      </p:pic>
    </p:spTree>
    <p:extLst>
      <p:ext uri="{BB962C8B-B14F-4D97-AF65-F5344CB8AC3E}">
        <p14:creationId xmlns:p14="http://schemas.microsoft.com/office/powerpoint/2010/main" val="30158502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13E2-20EB-747E-FF0B-46987E004F9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BDAC84-7927-8784-1A6C-D0B403DB709F}"/>
              </a:ext>
            </a:extLst>
          </p:cNvPr>
          <p:cNvSpPr>
            <a:spLocks noGrp="1"/>
          </p:cNvSpPr>
          <p:nvPr>
            <p:ph type="body" idx="10"/>
          </p:nvPr>
        </p:nvSpPr>
        <p:spPr>
          <a:xfrm>
            <a:off x="88900" y="210344"/>
            <a:ext cx="7683500" cy="971342"/>
          </a:xfrm>
        </p:spPr>
        <p:txBody>
          <a:bodyPr/>
          <a:lstStyle/>
          <a:p>
            <a:r>
              <a:rPr lang="en-GB">
                <a:solidFill>
                  <a:srgbClr val="0070C0"/>
                </a:solidFill>
              </a:rPr>
              <a:t>Attendance</a:t>
            </a:r>
          </a:p>
        </p:txBody>
      </p:sp>
      <p:pic>
        <p:nvPicPr>
          <p:cNvPr id="7" name="Picture 6">
            <a:extLst>
              <a:ext uri="{FF2B5EF4-FFF2-40B4-BE49-F238E27FC236}">
                <a16:creationId xmlns:a16="http://schemas.microsoft.com/office/drawing/2014/main" id="{0267E777-D49A-4CCD-6754-6130A6F3E97C}"/>
              </a:ext>
            </a:extLst>
          </p:cNvPr>
          <p:cNvPicPr>
            <a:picLocks noChangeAspect="1"/>
          </p:cNvPicPr>
          <p:nvPr/>
        </p:nvPicPr>
        <p:blipFill>
          <a:blip r:embed="rId2"/>
          <a:stretch>
            <a:fillRect/>
          </a:stretch>
        </p:blipFill>
        <p:spPr>
          <a:xfrm>
            <a:off x="5381251" y="210344"/>
            <a:ext cx="1694798" cy="1500314"/>
          </a:xfrm>
          <a:prstGeom prst="rect">
            <a:avLst/>
          </a:prstGeom>
        </p:spPr>
      </p:pic>
      <p:pic>
        <p:nvPicPr>
          <p:cNvPr id="11" name="Picture 10">
            <a:extLst>
              <a:ext uri="{FF2B5EF4-FFF2-40B4-BE49-F238E27FC236}">
                <a16:creationId xmlns:a16="http://schemas.microsoft.com/office/drawing/2014/main" id="{197544AA-8C5A-BA08-9F69-46A460360423}"/>
              </a:ext>
            </a:extLst>
          </p:cNvPr>
          <p:cNvPicPr>
            <a:picLocks noChangeAspect="1"/>
          </p:cNvPicPr>
          <p:nvPr/>
        </p:nvPicPr>
        <p:blipFill>
          <a:blip r:embed="rId3"/>
          <a:stretch>
            <a:fillRect/>
          </a:stretch>
        </p:blipFill>
        <p:spPr>
          <a:xfrm>
            <a:off x="203199" y="2059908"/>
            <a:ext cx="3017473" cy="3274092"/>
          </a:xfrm>
          <a:prstGeom prst="rect">
            <a:avLst/>
          </a:prstGeom>
        </p:spPr>
      </p:pic>
      <p:pic>
        <p:nvPicPr>
          <p:cNvPr id="15" name="Picture 14">
            <a:extLst>
              <a:ext uri="{FF2B5EF4-FFF2-40B4-BE49-F238E27FC236}">
                <a16:creationId xmlns:a16="http://schemas.microsoft.com/office/drawing/2014/main" id="{670C9656-BC13-9209-54BE-4370515C1BBE}"/>
              </a:ext>
            </a:extLst>
          </p:cNvPr>
          <p:cNvPicPr>
            <a:picLocks noChangeAspect="1"/>
          </p:cNvPicPr>
          <p:nvPr/>
        </p:nvPicPr>
        <p:blipFill>
          <a:blip r:embed="rId4"/>
          <a:stretch>
            <a:fillRect/>
          </a:stretch>
        </p:blipFill>
        <p:spPr>
          <a:xfrm>
            <a:off x="3600290" y="2279650"/>
            <a:ext cx="4359923" cy="811148"/>
          </a:xfrm>
          <a:prstGeom prst="rect">
            <a:avLst/>
          </a:prstGeom>
        </p:spPr>
      </p:pic>
      <p:pic>
        <p:nvPicPr>
          <p:cNvPr id="17" name="Picture 16">
            <a:extLst>
              <a:ext uri="{FF2B5EF4-FFF2-40B4-BE49-F238E27FC236}">
                <a16:creationId xmlns:a16="http://schemas.microsoft.com/office/drawing/2014/main" id="{449C6E94-C01E-F5B7-0EDD-7C72842EA92C}"/>
              </a:ext>
            </a:extLst>
          </p:cNvPr>
          <p:cNvPicPr>
            <a:picLocks noChangeAspect="1"/>
          </p:cNvPicPr>
          <p:nvPr/>
        </p:nvPicPr>
        <p:blipFill>
          <a:blip r:embed="rId5"/>
          <a:stretch>
            <a:fillRect/>
          </a:stretch>
        </p:blipFill>
        <p:spPr>
          <a:xfrm>
            <a:off x="3600799" y="3090798"/>
            <a:ext cx="4359414" cy="1720241"/>
          </a:xfrm>
          <a:prstGeom prst="rect">
            <a:avLst/>
          </a:prstGeom>
        </p:spPr>
      </p:pic>
    </p:spTree>
    <p:extLst>
      <p:ext uri="{BB962C8B-B14F-4D97-AF65-F5344CB8AC3E}">
        <p14:creationId xmlns:p14="http://schemas.microsoft.com/office/powerpoint/2010/main" val="91255602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7EAE40-1BC6-134F-999F-A13643BC936D}"/>
              </a:ext>
            </a:extLst>
          </p:cNvPr>
          <p:cNvSpPr>
            <a:spLocks noGrp="1"/>
          </p:cNvSpPr>
          <p:nvPr>
            <p:ph type="body" idx="10"/>
          </p:nvPr>
        </p:nvSpPr>
        <p:spPr>
          <a:xfrm>
            <a:off x="88900" y="210344"/>
            <a:ext cx="7908583" cy="1097951"/>
          </a:xfrm>
        </p:spPr>
        <p:txBody>
          <a:bodyPr/>
          <a:lstStyle/>
          <a:p>
            <a:r>
              <a:rPr lang="en-GB">
                <a:solidFill>
                  <a:srgbClr val="0070C0"/>
                </a:solidFill>
              </a:rPr>
              <a:t>Progress</a:t>
            </a:r>
          </a:p>
        </p:txBody>
      </p:sp>
      <p:sp>
        <p:nvSpPr>
          <p:cNvPr id="3" name="Content Placeholder 2">
            <a:extLst>
              <a:ext uri="{FF2B5EF4-FFF2-40B4-BE49-F238E27FC236}">
                <a16:creationId xmlns:a16="http://schemas.microsoft.com/office/drawing/2014/main" id="{7C633079-DF12-4D17-F763-D58F28390991}"/>
              </a:ext>
            </a:extLst>
          </p:cNvPr>
          <p:cNvSpPr>
            <a:spLocks noGrp="1"/>
          </p:cNvSpPr>
          <p:nvPr>
            <p:ph sz="half" idx="2"/>
          </p:nvPr>
        </p:nvSpPr>
        <p:spPr>
          <a:xfrm>
            <a:off x="193674" y="1308295"/>
            <a:ext cx="8021858" cy="5142259"/>
          </a:xfrm>
        </p:spPr>
        <p:txBody>
          <a:bodyPr/>
          <a:lstStyle/>
          <a:p>
            <a:pPr marL="571500" indent="-571500">
              <a:buFont typeface="Arial" panose="020B0604020202020204" pitchFamily="34" charset="0"/>
              <a:buChar char="•"/>
            </a:pPr>
            <a:r>
              <a:rPr lang="en-GB"/>
              <a:t>Residual Legend</a:t>
            </a:r>
          </a:p>
          <a:p>
            <a:endParaRPr lang="en-GB"/>
          </a:p>
        </p:txBody>
      </p:sp>
      <p:pic>
        <p:nvPicPr>
          <p:cNvPr id="5" name="Picture 4">
            <a:extLst>
              <a:ext uri="{FF2B5EF4-FFF2-40B4-BE49-F238E27FC236}">
                <a16:creationId xmlns:a16="http://schemas.microsoft.com/office/drawing/2014/main" id="{3F148740-F1FE-3303-C99E-3F8F1FF840BA}"/>
              </a:ext>
            </a:extLst>
          </p:cNvPr>
          <p:cNvPicPr>
            <a:picLocks noChangeAspect="1"/>
          </p:cNvPicPr>
          <p:nvPr/>
        </p:nvPicPr>
        <p:blipFill>
          <a:blip r:embed="rId2"/>
          <a:stretch>
            <a:fillRect/>
          </a:stretch>
        </p:blipFill>
        <p:spPr>
          <a:xfrm>
            <a:off x="4043191" y="92476"/>
            <a:ext cx="1192061" cy="1097951"/>
          </a:xfrm>
          <a:prstGeom prst="rect">
            <a:avLst/>
          </a:prstGeom>
        </p:spPr>
      </p:pic>
      <p:pic>
        <p:nvPicPr>
          <p:cNvPr id="7" name="Picture 6">
            <a:extLst>
              <a:ext uri="{FF2B5EF4-FFF2-40B4-BE49-F238E27FC236}">
                <a16:creationId xmlns:a16="http://schemas.microsoft.com/office/drawing/2014/main" id="{26FFA243-6C89-BA5E-6A17-51047E495105}"/>
              </a:ext>
            </a:extLst>
          </p:cNvPr>
          <p:cNvPicPr>
            <a:picLocks noChangeAspect="1"/>
          </p:cNvPicPr>
          <p:nvPr/>
        </p:nvPicPr>
        <p:blipFill>
          <a:blip r:embed="rId3"/>
          <a:stretch>
            <a:fillRect/>
          </a:stretch>
        </p:blipFill>
        <p:spPr>
          <a:xfrm>
            <a:off x="193675" y="1817468"/>
            <a:ext cx="8021858" cy="624203"/>
          </a:xfrm>
          <a:prstGeom prst="rect">
            <a:avLst/>
          </a:prstGeom>
        </p:spPr>
      </p:pic>
      <p:pic>
        <p:nvPicPr>
          <p:cNvPr id="6" name="Picture 5">
            <a:extLst>
              <a:ext uri="{FF2B5EF4-FFF2-40B4-BE49-F238E27FC236}">
                <a16:creationId xmlns:a16="http://schemas.microsoft.com/office/drawing/2014/main" id="{CEEC303F-08F7-9879-D176-1E37A285E8FC}"/>
              </a:ext>
            </a:extLst>
          </p:cNvPr>
          <p:cNvPicPr>
            <a:picLocks noChangeAspect="1"/>
          </p:cNvPicPr>
          <p:nvPr/>
        </p:nvPicPr>
        <p:blipFill>
          <a:blip r:embed="rId4"/>
          <a:stretch>
            <a:fillRect/>
          </a:stretch>
        </p:blipFill>
        <p:spPr>
          <a:xfrm>
            <a:off x="193673" y="2681732"/>
            <a:ext cx="7077793" cy="1477518"/>
          </a:xfrm>
          <a:prstGeom prst="rect">
            <a:avLst/>
          </a:prstGeom>
        </p:spPr>
      </p:pic>
    </p:spTree>
    <p:extLst>
      <p:ext uri="{BB962C8B-B14F-4D97-AF65-F5344CB8AC3E}">
        <p14:creationId xmlns:p14="http://schemas.microsoft.com/office/powerpoint/2010/main" val="343285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E5381-3B8C-BE7B-2442-CCD8C8A49E9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32F124-5B6B-FE63-65D8-8A78E5BD37EF}"/>
              </a:ext>
            </a:extLst>
          </p:cNvPr>
          <p:cNvSpPr>
            <a:spLocks noGrp="1"/>
          </p:cNvSpPr>
          <p:nvPr>
            <p:ph type="body" idx="10"/>
          </p:nvPr>
        </p:nvSpPr>
        <p:spPr>
          <a:xfrm>
            <a:off x="88900" y="210344"/>
            <a:ext cx="7908583" cy="1097951"/>
          </a:xfrm>
        </p:spPr>
        <p:txBody>
          <a:bodyPr/>
          <a:lstStyle/>
          <a:p>
            <a:r>
              <a:rPr lang="en-GB">
                <a:solidFill>
                  <a:srgbClr val="0070C0"/>
                </a:solidFill>
              </a:rPr>
              <a:t>Progress</a:t>
            </a:r>
          </a:p>
        </p:txBody>
      </p:sp>
      <p:pic>
        <p:nvPicPr>
          <p:cNvPr id="5" name="Picture 4">
            <a:extLst>
              <a:ext uri="{FF2B5EF4-FFF2-40B4-BE49-F238E27FC236}">
                <a16:creationId xmlns:a16="http://schemas.microsoft.com/office/drawing/2014/main" id="{34AEC079-8343-FA19-C9E6-1F8CD7719379}"/>
              </a:ext>
            </a:extLst>
          </p:cNvPr>
          <p:cNvPicPr>
            <a:picLocks noChangeAspect="1"/>
          </p:cNvPicPr>
          <p:nvPr/>
        </p:nvPicPr>
        <p:blipFill>
          <a:blip r:embed="rId2"/>
          <a:stretch>
            <a:fillRect/>
          </a:stretch>
        </p:blipFill>
        <p:spPr>
          <a:xfrm>
            <a:off x="4043191" y="92476"/>
            <a:ext cx="1192061" cy="1097951"/>
          </a:xfrm>
          <a:prstGeom prst="rect">
            <a:avLst/>
          </a:prstGeom>
        </p:spPr>
      </p:pic>
      <p:pic>
        <p:nvPicPr>
          <p:cNvPr id="9" name="Picture 8">
            <a:extLst>
              <a:ext uri="{FF2B5EF4-FFF2-40B4-BE49-F238E27FC236}">
                <a16:creationId xmlns:a16="http://schemas.microsoft.com/office/drawing/2014/main" id="{31FC3ED6-033A-7BE2-6DE5-D4615DEFA602}"/>
              </a:ext>
            </a:extLst>
          </p:cNvPr>
          <p:cNvPicPr>
            <a:picLocks noChangeAspect="1"/>
          </p:cNvPicPr>
          <p:nvPr/>
        </p:nvPicPr>
        <p:blipFill>
          <a:blip r:embed="rId3"/>
          <a:stretch>
            <a:fillRect/>
          </a:stretch>
        </p:blipFill>
        <p:spPr>
          <a:xfrm>
            <a:off x="265099" y="3244881"/>
            <a:ext cx="3365822" cy="2186460"/>
          </a:xfrm>
          <a:prstGeom prst="rect">
            <a:avLst/>
          </a:prstGeom>
        </p:spPr>
      </p:pic>
      <p:pic>
        <p:nvPicPr>
          <p:cNvPr id="11" name="Picture 10">
            <a:extLst>
              <a:ext uri="{FF2B5EF4-FFF2-40B4-BE49-F238E27FC236}">
                <a16:creationId xmlns:a16="http://schemas.microsoft.com/office/drawing/2014/main" id="{8CDE17A6-FEBC-4A44-CA88-FF11A17DC14D}"/>
              </a:ext>
            </a:extLst>
          </p:cNvPr>
          <p:cNvPicPr>
            <a:picLocks noChangeAspect="1"/>
          </p:cNvPicPr>
          <p:nvPr/>
        </p:nvPicPr>
        <p:blipFill>
          <a:blip r:embed="rId4"/>
          <a:stretch>
            <a:fillRect/>
          </a:stretch>
        </p:blipFill>
        <p:spPr>
          <a:xfrm>
            <a:off x="3952733" y="3244881"/>
            <a:ext cx="3318733" cy="2186460"/>
          </a:xfrm>
          <a:prstGeom prst="rect">
            <a:avLst/>
          </a:prstGeom>
        </p:spPr>
      </p:pic>
      <p:pic>
        <p:nvPicPr>
          <p:cNvPr id="4" name="Picture 3">
            <a:extLst>
              <a:ext uri="{FF2B5EF4-FFF2-40B4-BE49-F238E27FC236}">
                <a16:creationId xmlns:a16="http://schemas.microsoft.com/office/drawing/2014/main" id="{E12154D5-8004-0D34-2C16-F4E955DBA11A}"/>
              </a:ext>
            </a:extLst>
          </p:cNvPr>
          <p:cNvPicPr>
            <a:picLocks noChangeAspect="1"/>
          </p:cNvPicPr>
          <p:nvPr/>
        </p:nvPicPr>
        <p:blipFill>
          <a:blip r:embed="rId5"/>
          <a:stretch>
            <a:fillRect/>
          </a:stretch>
        </p:blipFill>
        <p:spPr>
          <a:xfrm>
            <a:off x="265099" y="1419961"/>
            <a:ext cx="7077793" cy="1477518"/>
          </a:xfrm>
          <a:prstGeom prst="rect">
            <a:avLst/>
          </a:prstGeom>
        </p:spPr>
      </p:pic>
      <p:pic>
        <p:nvPicPr>
          <p:cNvPr id="7" name="Picture 6">
            <a:extLst>
              <a:ext uri="{FF2B5EF4-FFF2-40B4-BE49-F238E27FC236}">
                <a16:creationId xmlns:a16="http://schemas.microsoft.com/office/drawing/2014/main" id="{230A7ABA-C378-0B81-464F-209836FC17D8}"/>
              </a:ext>
            </a:extLst>
          </p:cNvPr>
          <p:cNvPicPr>
            <a:picLocks noChangeAspect="1"/>
          </p:cNvPicPr>
          <p:nvPr/>
        </p:nvPicPr>
        <p:blipFill>
          <a:blip r:embed="rId6"/>
          <a:stretch>
            <a:fillRect/>
          </a:stretch>
        </p:blipFill>
        <p:spPr>
          <a:xfrm>
            <a:off x="1566230" y="5778743"/>
            <a:ext cx="9059539" cy="704948"/>
          </a:xfrm>
          <a:prstGeom prst="rect">
            <a:avLst/>
          </a:prstGeom>
        </p:spPr>
      </p:pic>
    </p:spTree>
    <p:extLst>
      <p:ext uri="{BB962C8B-B14F-4D97-AF65-F5344CB8AC3E}">
        <p14:creationId xmlns:p14="http://schemas.microsoft.com/office/powerpoint/2010/main" val="32731159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CE705-DF15-3E3D-0FC5-61A3470A11A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028017-734E-93E3-DE3F-5B704D9AA57B}"/>
              </a:ext>
            </a:extLst>
          </p:cNvPr>
          <p:cNvSpPr>
            <a:spLocks noGrp="1"/>
          </p:cNvSpPr>
          <p:nvPr>
            <p:ph type="body" idx="10"/>
          </p:nvPr>
        </p:nvSpPr>
        <p:spPr>
          <a:xfrm>
            <a:off x="88900" y="210344"/>
            <a:ext cx="7908583" cy="1097951"/>
          </a:xfrm>
        </p:spPr>
        <p:txBody>
          <a:bodyPr/>
          <a:lstStyle/>
          <a:p>
            <a:r>
              <a:rPr lang="en-GB">
                <a:solidFill>
                  <a:srgbClr val="0070C0"/>
                </a:solidFill>
              </a:rPr>
              <a:t>Progress</a:t>
            </a:r>
          </a:p>
        </p:txBody>
      </p:sp>
      <p:sp>
        <p:nvSpPr>
          <p:cNvPr id="3" name="Content Placeholder 2">
            <a:extLst>
              <a:ext uri="{FF2B5EF4-FFF2-40B4-BE49-F238E27FC236}">
                <a16:creationId xmlns:a16="http://schemas.microsoft.com/office/drawing/2014/main" id="{EE5C4BF4-777E-C8B2-F1C1-83525FA29C6F}"/>
              </a:ext>
            </a:extLst>
          </p:cNvPr>
          <p:cNvSpPr>
            <a:spLocks noGrp="1"/>
          </p:cNvSpPr>
          <p:nvPr>
            <p:ph sz="half" idx="2"/>
          </p:nvPr>
        </p:nvSpPr>
        <p:spPr>
          <a:xfrm>
            <a:off x="193674" y="1308295"/>
            <a:ext cx="8021858" cy="5142259"/>
          </a:xfrm>
        </p:spPr>
        <p:txBody>
          <a:bodyPr/>
          <a:lstStyle/>
          <a:p>
            <a:endParaRPr lang="en-GB"/>
          </a:p>
        </p:txBody>
      </p:sp>
      <p:pic>
        <p:nvPicPr>
          <p:cNvPr id="5" name="Picture 4">
            <a:extLst>
              <a:ext uri="{FF2B5EF4-FFF2-40B4-BE49-F238E27FC236}">
                <a16:creationId xmlns:a16="http://schemas.microsoft.com/office/drawing/2014/main" id="{55C85B8A-D08A-0D86-DD09-382F5BC401DD}"/>
              </a:ext>
            </a:extLst>
          </p:cNvPr>
          <p:cNvPicPr>
            <a:picLocks noChangeAspect="1"/>
          </p:cNvPicPr>
          <p:nvPr/>
        </p:nvPicPr>
        <p:blipFill>
          <a:blip r:embed="rId2"/>
          <a:stretch>
            <a:fillRect/>
          </a:stretch>
        </p:blipFill>
        <p:spPr>
          <a:xfrm>
            <a:off x="4043191" y="92476"/>
            <a:ext cx="1192061" cy="1097951"/>
          </a:xfrm>
          <a:prstGeom prst="rect">
            <a:avLst/>
          </a:prstGeom>
        </p:spPr>
      </p:pic>
      <p:pic>
        <p:nvPicPr>
          <p:cNvPr id="7" name="Picture 6">
            <a:extLst>
              <a:ext uri="{FF2B5EF4-FFF2-40B4-BE49-F238E27FC236}">
                <a16:creationId xmlns:a16="http://schemas.microsoft.com/office/drawing/2014/main" id="{3B7C9044-2886-FC27-8B6E-25BF19C7A251}"/>
              </a:ext>
            </a:extLst>
          </p:cNvPr>
          <p:cNvPicPr>
            <a:picLocks noChangeAspect="1"/>
          </p:cNvPicPr>
          <p:nvPr/>
        </p:nvPicPr>
        <p:blipFill>
          <a:blip r:embed="rId3"/>
          <a:stretch>
            <a:fillRect/>
          </a:stretch>
        </p:blipFill>
        <p:spPr>
          <a:xfrm>
            <a:off x="193674" y="1817468"/>
            <a:ext cx="9059539" cy="704948"/>
          </a:xfrm>
          <a:prstGeom prst="rect">
            <a:avLst/>
          </a:prstGeom>
        </p:spPr>
      </p:pic>
      <p:pic>
        <p:nvPicPr>
          <p:cNvPr id="13" name="Picture 12">
            <a:extLst>
              <a:ext uri="{FF2B5EF4-FFF2-40B4-BE49-F238E27FC236}">
                <a16:creationId xmlns:a16="http://schemas.microsoft.com/office/drawing/2014/main" id="{33CB5B77-C839-B2CA-47BD-45C642BB6A70}"/>
              </a:ext>
            </a:extLst>
          </p:cNvPr>
          <p:cNvPicPr>
            <a:picLocks noChangeAspect="1"/>
          </p:cNvPicPr>
          <p:nvPr/>
        </p:nvPicPr>
        <p:blipFill>
          <a:blip r:embed="rId4"/>
          <a:stretch>
            <a:fillRect/>
          </a:stretch>
        </p:blipFill>
        <p:spPr>
          <a:xfrm>
            <a:off x="193674" y="2640284"/>
            <a:ext cx="12192000" cy="1628101"/>
          </a:xfrm>
          <a:prstGeom prst="rect">
            <a:avLst/>
          </a:prstGeom>
        </p:spPr>
      </p:pic>
    </p:spTree>
    <p:extLst>
      <p:ext uri="{BB962C8B-B14F-4D97-AF65-F5344CB8AC3E}">
        <p14:creationId xmlns:p14="http://schemas.microsoft.com/office/powerpoint/2010/main" val="25367709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8B214-1B92-AC94-1220-FBEFA46E71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B001E88-0D15-26B5-24D8-4D1C547D8C95}"/>
              </a:ext>
            </a:extLst>
          </p:cNvPr>
          <p:cNvSpPr>
            <a:spLocks noGrp="1"/>
          </p:cNvSpPr>
          <p:nvPr>
            <p:ph type="body" idx="10"/>
          </p:nvPr>
        </p:nvSpPr>
        <p:spPr>
          <a:xfrm>
            <a:off x="88900" y="210344"/>
            <a:ext cx="7929685" cy="1048714"/>
          </a:xfrm>
        </p:spPr>
        <p:txBody>
          <a:bodyPr>
            <a:normAutofit lnSpcReduction="10000"/>
          </a:bodyPr>
          <a:lstStyle/>
          <a:p>
            <a:r>
              <a:rPr lang="en-GB">
                <a:solidFill>
                  <a:srgbClr val="0070C0"/>
                </a:solidFill>
              </a:rPr>
              <a:t>Reports</a:t>
            </a:r>
          </a:p>
        </p:txBody>
      </p:sp>
      <p:pic>
        <p:nvPicPr>
          <p:cNvPr id="5" name="Picture 4">
            <a:extLst>
              <a:ext uri="{FF2B5EF4-FFF2-40B4-BE49-F238E27FC236}">
                <a16:creationId xmlns:a16="http://schemas.microsoft.com/office/drawing/2014/main" id="{AB659D38-9639-4249-C2B6-5862FCA44E93}"/>
              </a:ext>
            </a:extLst>
          </p:cNvPr>
          <p:cNvPicPr>
            <a:picLocks noChangeAspect="1"/>
          </p:cNvPicPr>
          <p:nvPr/>
        </p:nvPicPr>
        <p:blipFill>
          <a:blip r:embed="rId2"/>
          <a:stretch>
            <a:fillRect/>
          </a:stretch>
        </p:blipFill>
        <p:spPr>
          <a:xfrm>
            <a:off x="3754002" y="129806"/>
            <a:ext cx="1655026" cy="1487123"/>
          </a:xfrm>
          <a:prstGeom prst="rect">
            <a:avLst/>
          </a:prstGeom>
        </p:spPr>
      </p:pic>
      <p:pic>
        <p:nvPicPr>
          <p:cNvPr id="1026" name="Picture 2">
            <a:extLst>
              <a:ext uri="{FF2B5EF4-FFF2-40B4-BE49-F238E27FC236}">
                <a16:creationId xmlns:a16="http://schemas.microsoft.com/office/drawing/2014/main" id="{B27762F8-3616-1027-5BDB-7917CAB8479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51472" y="1758893"/>
            <a:ext cx="11174428" cy="3368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4698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0D787-1BC8-5F89-9178-5C6C652BD4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1B2240-CD7C-CBE6-DE82-E24C899263A9}"/>
              </a:ext>
            </a:extLst>
          </p:cNvPr>
          <p:cNvSpPr>
            <a:spLocks noGrp="1"/>
          </p:cNvSpPr>
          <p:nvPr>
            <p:ph type="body" idx="10"/>
          </p:nvPr>
        </p:nvSpPr>
        <p:spPr>
          <a:xfrm>
            <a:off x="88900" y="210344"/>
            <a:ext cx="8089899" cy="809564"/>
          </a:xfrm>
        </p:spPr>
        <p:txBody>
          <a:bodyPr/>
          <a:lstStyle/>
          <a:p>
            <a:r>
              <a:rPr lang="en-GB">
                <a:solidFill>
                  <a:srgbClr val="0070C0"/>
                </a:solidFill>
              </a:rPr>
              <a:t>Grades</a:t>
            </a:r>
          </a:p>
        </p:txBody>
      </p:sp>
      <p:sp>
        <p:nvSpPr>
          <p:cNvPr id="3" name="Content Placeholder 2">
            <a:extLst>
              <a:ext uri="{FF2B5EF4-FFF2-40B4-BE49-F238E27FC236}">
                <a16:creationId xmlns:a16="http://schemas.microsoft.com/office/drawing/2014/main" id="{A5E56F1D-DEBE-B981-E742-058A374104E0}"/>
              </a:ext>
            </a:extLst>
          </p:cNvPr>
          <p:cNvSpPr>
            <a:spLocks noGrp="1"/>
          </p:cNvSpPr>
          <p:nvPr>
            <p:ph sz="half" idx="2"/>
          </p:nvPr>
        </p:nvSpPr>
        <p:spPr>
          <a:xfrm>
            <a:off x="538333" y="1526345"/>
            <a:ext cx="7761606" cy="5486917"/>
          </a:xfrm>
        </p:spPr>
        <p:txBody>
          <a:bodyPr>
            <a:normAutofit fontScale="85000" lnSpcReduction="20000"/>
          </a:bodyPr>
          <a:lstStyle/>
          <a:p>
            <a:r>
              <a:rPr lang="en-GB" altLang="en-US" b="1"/>
              <a:t>        </a:t>
            </a:r>
            <a:r>
              <a:rPr lang="en-GB" altLang="en-US" b="1" u="sng"/>
              <a:t>Target Grade</a:t>
            </a:r>
          </a:p>
          <a:p>
            <a:pPr marL="1257300" lvl="1" indent="-571500"/>
            <a:r>
              <a:rPr lang="en-GB" altLang="en-US"/>
              <a:t>Fixed</a:t>
            </a:r>
          </a:p>
          <a:p>
            <a:pPr marL="1257300" lvl="1" indent="-571500"/>
            <a:r>
              <a:rPr lang="en-GB" altLang="en-US"/>
              <a:t>Informed by prior attainment (CAT4 / GCSE)</a:t>
            </a:r>
          </a:p>
          <a:p>
            <a:pPr marL="1257300" lvl="1" indent="-571500"/>
            <a:r>
              <a:rPr lang="en-GB" altLang="en-US"/>
              <a:t>Intentionally aspirational</a:t>
            </a:r>
          </a:p>
          <a:p>
            <a:pPr lvl="1" indent="0">
              <a:buNone/>
            </a:pPr>
            <a:r>
              <a:rPr lang="en-GB" altLang="en-US" b="1" u="sng"/>
              <a:t>Predicted Grade</a:t>
            </a:r>
          </a:p>
          <a:p>
            <a:pPr marL="1143000" lvl="1" indent="-457200"/>
            <a:r>
              <a:rPr lang="en-GB" altLang="en-US"/>
              <a:t>Realistic indication of A Level / GCSE outcome</a:t>
            </a:r>
          </a:p>
          <a:p>
            <a:pPr marL="1143000" lvl="1" indent="-457200"/>
            <a:r>
              <a:rPr lang="en-GB" altLang="en-US"/>
              <a:t>Professional judgment of subject teacher</a:t>
            </a:r>
          </a:p>
          <a:p>
            <a:pPr marL="1143000" lvl="1" indent="-457200"/>
            <a:r>
              <a:rPr lang="en-GB" altLang="en-US"/>
              <a:t>Contributing factors</a:t>
            </a:r>
          </a:p>
          <a:p>
            <a:pPr lvl="1" indent="0">
              <a:buNone/>
            </a:pPr>
            <a:r>
              <a:rPr lang="en-GB" altLang="en-US" b="1" u="sng"/>
              <a:t>Current Grade</a:t>
            </a:r>
          </a:p>
          <a:p>
            <a:pPr marL="1143000" lvl="1" indent="-457200"/>
            <a:r>
              <a:rPr lang="en-GB" altLang="en-US"/>
              <a:t>Informed by internal data and any external examinations</a:t>
            </a:r>
          </a:p>
          <a:p>
            <a:pPr marL="1143000" lvl="1" indent="-457200"/>
            <a:r>
              <a:rPr lang="en-GB" altLang="en-US"/>
              <a:t>Reflect qualification grades and components </a:t>
            </a:r>
          </a:p>
          <a:p>
            <a:endParaRPr lang="en-GB"/>
          </a:p>
        </p:txBody>
      </p:sp>
      <p:pic>
        <p:nvPicPr>
          <p:cNvPr id="4" name="Picture 3">
            <a:extLst>
              <a:ext uri="{FF2B5EF4-FFF2-40B4-BE49-F238E27FC236}">
                <a16:creationId xmlns:a16="http://schemas.microsoft.com/office/drawing/2014/main" id="{4BD1F8BE-02F3-B881-7AA7-5DD97412B584}"/>
              </a:ext>
            </a:extLst>
          </p:cNvPr>
          <p:cNvPicPr>
            <a:picLocks noChangeAspect="1"/>
          </p:cNvPicPr>
          <p:nvPr/>
        </p:nvPicPr>
        <p:blipFill>
          <a:blip r:embed="rId2"/>
          <a:stretch>
            <a:fillRect/>
          </a:stretch>
        </p:blipFill>
        <p:spPr>
          <a:xfrm>
            <a:off x="193674" y="821397"/>
            <a:ext cx="9059539" cy="704948"/>
          </a:xfrm>
          <a:prstGeom prst="rect">
            <a:avLst/>
          </a:prstGeom>
        </p:spPr>
      </p:pic>
    </p:spTree>
    <p:extLst>
      <p:ext uri="{BB962C8B-B14F-4D97-AF65-F5344CB8AC3E}">
        <p14:creationId xmlns:p14="http://schemas.microsoft.com/office/powerpoint/2010/main" val="14282913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D6AFB-435D-6E34-3877-89A60A7E708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D64222B-B872-8BD0-6A1A-A9BBB293E314}"/>
              </a:ext>
            </a:extLst>
          </p:cNvPr>
          <p:cNvPicPr>
            <a:picLocks noGrp="1" noChangeAspect="1"/>
          </p:cNvPicPr>
          <p:nvPr>
            <p:ph sz="half" idx="2"/>
          </p:nvPr>
        </p:nvPicPr>
        <p:blipFill>
          <a:blip r:embed="rId2"/>
          <a:stretch>
            <a:fillRect/>
          </a:stretch>
        </p:blipFill>
        <p:spPr>
          <a:xfrm>
            <a:off x="1498060" y="2637028"/>
            <a:ext cx="6685240" cy="3192202"/>
          </a:xfrm>
          <a:prstGeom prst="rect">
            <a:avLst/>
          </a:prstGeom>
        </p:spPr>
      </p:pic>
      <p:sp>
        <p:nvSpPr>
          <p:cNvPr id="2" name="Text Placeholder 1">
            <a:extLst>
              <a:ext uri="{FF2B5EF4-FFF2-40B4-BE49-F238E27FC236}">
                <a16:creationId xmlns:a16="http://schemas.microsoft.com/office/drawing/2014/main" id="{E9929506-16C2-363B-BA74-641B239F63CE}"/>
              </a:ext>
            </a:extLst>
          </p:cNvPr>
          <p:cNvSpPr>
            <a:spLocks noGrp="1"/>
          </p:cNvSpPr>
          <p:nvPr>
            <p:ph type="body" idx="10"/>
          </p:nvPr>
        </p:nvSpPr>
        <p:spPr>
          <a:xfrm>
            <a:off x="88899" y="210344"/>
            <a:ext cx="8094401" cy="1213342"/>
          </a:xfrm>
        </p:spPr>
        <p:txBody>
          <a:bodyPr/>
          <a:lstStyle/>
          <a:p>
            <a:r>
              <a:rPr lang="en-GB">
                <a:solidFill>
                  <a:srgbClr val="0070C0"/>
                </a:solidFill>
              </a:rPr>
              <a:t>Residual</a:t>
            </a:r>
          </a:p>
        </p:txBody>
      </p:sp>
      <p:pic>
        <p:nvPicPr>
          <p:cNvPr id="6" name="Picture 5">
            <a:extLst>
              <a:ext uri="{FF2B5EF4-FFF2-40B4-BE49-F238E27FC236}">
                <a16:creationId xmlns:a16="http://schemas.microsoft.com/office/drawing/2014/main" id="{67651C58-4E51-E243-B321-641CB51C42FD}"/>
              </a:ext>
            </a:extLst>
          </p:cNvPr>
          <p:cNvPicPr>
            <a:picLocks noChangeAspect="1"/>
          </p:cNvPicPr>
          <p:nvPr/>
        </p:nvPicPr>
        <p:blipFill>
          <a:blip r:embed="rId3"/>
          <a:stretch>
            <a:fillRect/>
          </a:stretch>
        </p:blipFill>
        <p:spPr>
          <a:xfrm>
            <a:off x="0" y="1423686"/>
            <a:ext cx="12197532" cy="949124"/>
          </a:xfrm>
          <a:prstGeom prst="rect">
            <a:avLst/>
          </a:prstGeom>
        </p:spPr>
      </p:pic>
    </p:spTree>
    <p:extLst>
      <p:ext uri="{BB962C8B-B14F-4D97-AF65-F5344CB8AC3E}">
        <p14:creationId xmlns:p14="http://schemas.microsoft.com/office/powerpoint/2010/main" val="18401827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EB025-01AB-50E1-C27F-E7D6ADC9E0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7CF8E3-6DD1-156F-98BA-626C5F2BE121}"/>
              </a:ext>
            </a:extLst>
          </p:cNvPr>
          <p:cNvSpPr>
            <a:spLocks noGrp="1"/>
          </p:cNvSpPr>
          <p:nvPr>
            <p:ph type="body" idx="10"/>
          </p:nvPr>
        </p:nvSpPr>
        <p:spPr/>
        <p:txBody>
          <a:bodyPr/>
          <a:lstStyle/>
          <a:p>
            <a:r>
              <a:rPr lang="en-GB" sz="6000">
                <a:solidFill>
                  <a:srgbClr val="0070C0"/>
                </a:solidFill>
              </a:rPr>
              <a:t>Attributes for Successful Learning</a:t>
            </a:r>
          </a:p>
        </p:txBody>
      </p:sp>
      <p:sp>
        <p:nvSpPr>
          <p:cNvPr id="3" name="Content Placeholder 2">
            <a:extLst>
              <a:ext uri="{FF2B5EF4-FFF2-40B4-BE49-F238E27FC236}">
                <a16:creationId xmlns:a16="http://schemas.microsoft.com/office/drawing/2014/main" id="{BA63D871-F202-7C36-E10D-192DA6D832CF}"/>
              </a:ext>
            </a:extLst>
          </p:cNvPr>
          <p:cNvSpPr>
            <a:spLocks noGrp="1"/>
          </p:cNvSpPr>
          <p:nvPr>
            <p:ph sz="half" idx="2"/>
          </p:nvPr>
        </p:nvSpPr>
        <p:spPr>
          <a:xfrm>
            <a:off x="327318" y="2105105"/>
            <a:ext cx="7768639" cy="3310957"/>
          </a:xfrm>
        </p:spPr>
        <p:txBody>
          <a:bodyPr>
            <a:normAutofit/>
          </a:bodyPr>
          <a:lstStyle/>
          <a:p>
            <a:pPr marL="571500" indent="-571500">
              <a:buFont typeface="Arial" panose="020B0604020202020204" pitchFamily="34" charset="0"/>
              <a:buChar char="•"/>
            </a:pPr>
            <a:r>
              <a:rPr lang="en-GB" sz="2200" b="1">
                <a:solidFill>
                  <a:srgbClr val="0070C0"/>
                </a:solidFill>
              </a:rPr>
              <a:t>Work in class – </a:t>
            </a:r>
            <a:r>
              <a:rPr lang="en-GB" sz="2200"/>
              <a:t>Engages actively in class, contributes productively, and works well with others.</a:t>
            </a:r>
          </a:p>
          <a:p>
            <a:pPr marL="571500" indent="-571500">
              <a:buFont typeface="Arial" panose="020B0604020202020204" pitchFamily="34" charset="0"/>
              <a:buChar char="•"/>
            </a:pPr>
            <a:r>
              <a:rPr lang="en-GB" sz="2200" b="1">
                <a:solidFill>
                  <a:srgbClr val="0070C0"/>
                </a:solidFill>
              </a:rPr>
              <a:t>Work out of class – </a:t>
            </a:r>
            <a:r>
              <a:rPr lang="en-GB" sz="2200"/>
              <a:t>Completes homework and independent tasks on time and to a high standard.</a:t>
            </a:r>
          </a:p>
          <a:p>
            <a:pPr marL="571500" indent="-571500">
              <a:buFont typeface="Arial" panose="020B0604020202020204" pitchFamily="34" charset="0"/>
              <a:buChar char="•"/>
            </a:pPr>
            <a:r>
              <a:rPr lang="en-GB" sz="2200" b="1">
                <a:solidFill>
                  <a:srgbClr val="0070C0"/>
                </a:solidFill>
              </a:rPr>
              <a:t>Behaviour for learning – </a:t>
            </a:r>
            <a:r>
              <a:rPr lang="en-GB" sz="2200"/>
              <a:t>Demonstrates a positive attitude, respect for others and supports a productive classroom environment.</a:t>
            </a:r>
          </a:p>
          <a:p>
            <a:pPr marL="571500" indent="-571500">
              <a:buFont typeface="Arial" panose="020B0604020202020204" pitchFamily="34" charset="0"/>
              <a:buChar char="•"/>
            </a:pPr>
            <a:r>
              <a:rPr lang="en-GB" sz="2200" b="1">
                <a:solidFill>
                  <a:srgbClr val="0070C0"/>
                </a:solidFill>
              </a:rPr>
              <a:t>Organisation – </a:t>
            </a:r>
            <a:r>
              <a:rPr lang="en-GB" sz="2200"/>
              <a:t>Arrives punctually, prepared and manages learning responsibly  </a:t>
            </a:r>
          </a:p>
        </p:txBody>
      </p:sp>
      <p:sp>
        <p:nvSpPr>
          <p:cNvPr id="6" name="TextBox 5">
            <a:extLst>
              <a:ext uri="{FF2B5EF4-FFF2-40B4-BE49-F238E27FC236}">
                <a16:creationId xmlns:a16="http://schemas.microsoft.com/office/drawing/2014/main" id="{DAB7B862-31C2-7646-DB18-3FDFD950A19C}"/>
              </a:ext>
            </a:extLst>
          </p:cNvPr>
          <p:cNvSpPr txBox="1"/>
          <p:nvPr/>
        </p:nvSpPr>
        <p:spPr>
          <a:xfrm>
            <a:off x="4016326" y="5050302"/>
            <a:ext cx="4318049" cy="1754326"/>
          </a:xfrm>
          <a:prstGeom prst="rect">
            <a:avLst/>
          </a:prstGeom>
          <a:noFill/>
        </p:spPr>
        <p:txBody>
          <a:bodyPr wrap="square" rtlCol="0">
            <a:spAutoFit/>
          </a:bodyPr>
          <a:lstStyle/>
          <a:p>
            <a:r>
              <a:rPr lang="en-GB" b="1">
                <a:solidFill>
                  <a:srgbClr val="0070C0"/>
                </a:solidFill>
              </a:rPr>
              <a:t>Outstanding – </a:t>
            </a:r>
            <a:r>
              <a:rPr lang="en-GB"/>
              <a:t>consistently models</a:t>
            </a:r>
          </a:p>
          <a:p>
            <a:r>
              <a:rPr lang="en-GB" b="1">
                <a:solidFill>
                  <a:srgbClr val="0070C0"/>
                </a:solidFill>
              </a:rPr>
              <a:t>Good – </a:t>
            </a:r>
            <a:r>
              <a:rPr lang="en-GB"/>
              <a:t>Frequently models</a:t>
            </a:r>
          </a:p>
          <a:p>
            <a:r>
              <a:rPr lang="en-GB" b="1">
                <a:solidFill>
                  <a:srgbClr val="0070C0"/>
                </a:solidFill>
              </a:rPr>
              <a:t>Developing – </a:t>
            </a:r>
            <a:r>
              <a:rPr lang="en-GB"/>
              <a:t>Occasionally models, prompting requires</a:t>
            </a:r>
          </a:p>
          <a:p>
            <a:r>
              <a:rPr lang="en-GB" b="1">
                <a:solidFill>
                  <a:srgbClr val="0070C0"/>
                </a:solidFill>
              </a:rPr>
              <a:t>Requires improvement – </a:t>
            </a:r>
            <a:r>
              <a:rPr lang="en-GB"/>
              <a:t>Infrequently models, emerging concerns </a:t>
            </a:r>
          </a:p>
        </p:txBody>
      </p:sp>
    </p:spTree>
    <p:extLst>
      <p:ext uri="{BB962C8B-B14F-4D97-AF65-F5344CB8AC3E}">
        <p14:creationId xmlns:p14="http://schemas.microsoft.com/office/powerpoint/2010/main" val="2712911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FA6C7C-1864-07D4-F3A3-2F00471AB495}"/>
              </a:ext>
            </a:extLst>
          </p:cNvPr>
          <p:cNvSpPr>
            <a:spLocks noGrp="1"/>
          </p:cNvSpPr>
          <p:nvPr>
            <p:ph type="body" idx="10"/>
          </p:nvPr>
        </p:nvSpPr>
        <p:spPr/>
        <p:txBody>
          <a:bodyPr>
            <a:normAutofit fontScale="92500" lnSpcReduction="10000"/>
          </a:bodyPr>
          <a:lstStyle/>
          <a:p>
            <a:r>
              <a:rPr lang="en-GB">
                <a:solidFill>
                  <a:srgbClr val="0070C0"/>
                </a:solidFill>
              </a:rPr>
              <a:t>Study Habits </a:t>
            </a:r>
          </a:p>
          <a:p>
            <a:r>
              <a:rPr lang="en-GB">
                <a:solidFill>
                  <a:srgbClr val="0070C0"/>
                </a:solidFill>
              </a:rPr>
              <a:t>Why it matters: </a:t>
            </a:r>
          </a:p>
        </p:txBody>
      </p:sp>
      <p:sp>
        <p:nvSpPr>
          <p:cNvPr id="3" name="Content Placeholder 2">
            <a:extLst>
              <a:ext uri="{FF2B5EF4-FFF2-40B4-BE49-F238E27FC236}">
                <a16:creationId xmlns:a16="http://schemas.microsoft.com/office/drawing/2014/main" id="{A6A56433-0E0E-BEBA-971A-282F676F08BE}"/>
              </a:ext>
            </a:extLst>
          </p:cNvPr>
          <p:cNvSpPr>
            <a:spLocks noGrp="1"/>
          </p:cNvSpPr>
          <p:nvPr>
            <p:ph sz="half" idx="2"/>
          </p:nvPr>
        </p:nvSpPr>
        <p:spPr/>
        <p:txBody>
          <a:bodyPr>
            <a:normAutofit/>
          </a:bodyPr>
          <a:lstStyle/>
          <a:p>
            <a:pPr algn="ctr"/>
            <a:r>
              <a:rPr lang="en-GB" sz="5400"/>
              <a:t>Good study habits lead to: better learning, confidence, and successful exam outcomes</a:t>
            </a:r>
          </a:p>
          <a:p>
            <a:endParaRPr lang="en-GB"/>
          </a:p>
        </p:txBody>
      </p:sp>
    </p:spTree>
    <p:extLst>
      <p:ext uri="{BB962C8B-B14F-4D97-AF65-F5344CB8AC3E}">
        <p14:creationId xmlns:p14="http://schemas.microsoft.com/office/powerpoint/2010/main" val="16092242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B2090A-7595-F202-5E2D-020981AA5442}"/>
              </a:ext>
            </a:extLst>
          </p:cNvPr>
          <p:cNvSpPr>
            <a:spLocks noGrp="1"/>
          </p:cNvSpPr>
          <p:nvPr>
            <p:ph type="body" idx="10"/>
          </p:nvPr>
        </p:nvSpPr>
        <p:spPr/>
        <p:txBody>
          <a:bodyPr>
            <a:normAutofit lnSpcReduction="10000"/>
          </a:bodyPr>
          <a:lstStyle/>
          <a:p>
            <a:r>
              <a:rPr lang="en-GB">
                <a:solidFill>
                  <a:srgbClr val="0070C0"/>
                </a:solidFill>
              </a:rPr>
              <a:t>How Students Learn</a:t>
            </a:r>
          </a:p>
        </p:txBody>
      </p:sp>
      <p:pic>
        <p:nvPicPr>
          <p:cNvPr id="5" name="Picture 4">
            <a:extLst>
              <a:ext uri="{FF2B5EF4-FFF2-40B4-BE49-F238E27FC236}">
                <a16:creationId xmlns:a16="http://schemas.microsoft.com/office/drawing/2014/main" id="{3FA3C2CA-64DC-2189-4768-1D8315920FC9}"/>
              </a:ext>
            </a:extLst>
          </p:cNvPr>
          <p:cNvPicPr>
            <a:picLocks noChangeAspect="1"/>
          </p:cNvPicPr>
          <p:nvPr/>
        </p:nvPicPr>
        <p:blipFill>
          <a:blip r:embed="rId3"/>
          <a:stretch>
            <a:fillRect/>
          </a:stretch>
        </p:blipFill>
        <p:spPr>
          <a:xfrm>
            <a:off x="1458759" y="2401342"/>
            <a:ext cx="6065761" cy="3617598"/>
          </a:xfrm>
          <a:prstGeom prst="rect">
            <a:avLst/>
          </a:prstGeom>
        </p:spPr>
      </p:pic>
    </p:spTree>
    <p:extLst>
      <p:ext uri="{BB962C8B-B14F-4D97-AF65-F5344CB8AC3E}">
        <p14:creationId xmlns:p14="http://schemas.microsoft.com/office/powerpoint/2010/main" val="364062491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earning_walkthrus___how_we_learn (1080p) (1)">
            <a:hlinkClick r:id="" action="ppaction://media"/>
            <a:extLst>
              <a:ext uri="{FF2B5EF4-FFF2-40B4-BE49-F238E27FC236}">
                <a16:creationId xmlns:a16="http://schemas.microsoft.com/office/drawing/2014/main" id="{605E926C-5620-C7BB-A31D-52B257C2362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0" y="860"/>
            <a:ext cx="12185147" cy="6856284"/>
          </a:xfrm>
          <a:prstGeom prst="rect">
            <a:avLst/>
          </a:prstGeom>
        </p:spPr>
      </p:pic>
    </p:spTree>
    <p:extLst>
      <p:ext uri="{BB962C8B-B14F-4D97-AF65-F5344CB8AC3E}">
        <p14:creationId xmlns:p14="http://schemas.microsoft.com/office/powerpoint/2010/main" val="17570268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133CB-4E98-1E72-03E9-D84E22C339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0C33C3-D425-2066-BEDE-D8F66FC68A73}"/>
              </a:ext>
            </a:extLst>
          </p:cNvPr>
          <p:cNvSpPr>
            <a:spLocks noGrp="1"/>
          </p:cNvSpPr>
          <p:nvPr>
            <p:ph type="body" idx="10"/>
          </p:nvPr>
        </p:nvSpPr>
        <p:spPr/>
        <p:txBody>
          <a:bodyPr/>
          <a:lstStyle/>
          <a:p>
            <a:r>
              <a:rPr lang="en-GB">
                <a:solidFill>
                  <a:srgbClr val="0070C0"/>
                </a:solidFill>
              </a:rPr>
              <a:t>What are GOOD Study Habits? </a:t>
            </a:r>
          </a:p>
        </p:txBody>
      </p:sp>
      <p:sp>
        <p:nvSpPr>
          <p:cNvPr id="3" name="Content Placeholder 2">
            <a:extLst>
              <a:ext uri="{FF2B5EF4-FFF2-40B4-BE49-F238E27FC236}">
                <a16:creationId xmlns:a16="http://schemas.microsoft.com/office/drawing/2014/main" id="{0F362926-31FE-8F89-6E00-687EB39D111E}"/>
              </a:ext>
            </a:extLst>
          </p:cNvPr>
          <p:cNvSpPr>
            <a:spLocks noGrp="1"/>
          </p:cNvSpPr>
          <p:nvPr>
            <p:ph sz="half" idx="2"/>
          </p:nvPr>
        </p:nvSpPr>
        <p:spPr>
          <a:xfrm>
            <a:off x="1264646" y="2042221"/>
            <a:ext cx="7291525" cy="4815779"/>
          </a:xfrm>
        </p:spPr>
        <p:txBody>
          <a:bodyPr>
            <a:normAutofit fontScale="92500" lnSpcReduction="20000"/>
          </a:bodyPr>
          <a:lstStyle/>
          <a:p>
            <a:pPr marL="571500" indent="-571500">
              <a:buFont typeface="Arial" panose="020B0604020202020204" pitchFamily="34" charset="0"/>
              <a:buChar char="•"/>
            </a:pPr>
            <a:r>
              <a:rPr lang="en-GB" b="1"/>
              <a:t>Consistency</a:t>
            </a:r>
            <a:r>
              <a:rPr lang="en-GB"/>
              <a:t> – Regular study routines, not just cramming.</a:t>
            </a:r>
          </a:p>
          <a:p>
            <a:pPr marL="571500" indent="-571500">
              <a:buFont typeface="Arial" panose="020B0604020202020204" pitchFamily="34" charset="0"/>
              <a:buChar char="•"/>
            </a:pPr>
            <a:r>
              <a:rPr lang="en-GB" b="1"/>
              <a:t>Organisation</a:t>
            </a:r>
            <a:r>
              <a:rPr lang="en-GB"/>
              <a:t> – Using planners, folders, and checklists.</a:t>
            </a:r>
          </a:p>
          <a:p>
            <a:pPr marL="571500" indent="-571500">
              <a:buFont typeface="Arial" panose="020B0604020202020204" pitchFamily="34" charset="0"/>
              <a:buChar char="•"/>
            </a:pPr>
            <a:r>
              <a:rPr lang="en-GB" b="1"/>
              <a:t>Time Management </a:t>
            </a:r>
            <a:r>
              <a:rPr lang="en-GB"/>
              <a:t>– Breaking tasks into chunks, avoiding last-minute rush.</a:t>
            </a:r>
          </a:p>
          <a:p>
            <a:pPr marL="571500" indent="-571500">
              <a:buFont typeface="Arial" panose="020B0604020202020204" pitchFamily="34" charset="0"/>
              <a:buChar char="•"/>
            </a:pPr>
            <a:r>
              <a:rPr lang="en-GB" b="1"/>
              <a:t>Active Learning </a:t>
            </a:r>
            <a:r>
              <a:rPr lang="en-GB"/>
              <a:t>– Using flashcards, quizzes, teaching others.</a:t>
            </a:r>
          </a:p>
          <a:p>
            <a:pPr marL="571500" indent="-571500">
              <a:buFont typeface="Arial" panose="020B0604020202020204" pitchFamily="34" charset="0"/>
              <a:buChar char="•"/>
            </a:pPr>
            <a:r>
              <a:rPr lang="en-GB" b="1"/>
              <a:t>Healthy Balance </a:t>
            </a:r>
            <a:r>
              <a:rPr lang="en-GB"/>
              <a:t>– Sleep, breaks, and downtime are essential.</a:t>
            </a:r>
          </a:p>
          <a:p>
            <a:pPr marL="571500" indent="-571500">
              <a:buFont typeface="Arial" panose="020B0604020202020204" pitchFamily="34" charset="0"/>
              <a:buChar char="•"/>
            </a:pPr>
            <a:endParaRPr lang="en-GB"/>
          </a:p>
        </p:txBody>
      </p:sp>
    </p:spTree>
    <p:extLst>
      <p:ext uri="{BB962C8B-B14F-4D97-AF65-F5344CB8AC3E}">
        <p14:creationId xmlns:p14="http://schemas.microsoft.com/office/powerpoint/2010/main" val="37736741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8B052-827D-CD13-1079-30F8DF24C8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C93F40-FFDA-9117-1CB2-0125783169D8}"/>
              </a:ext>
            </a:extLst>
          </p:cNvPr>
          <p:cNvSpPr>
            <a:spLocks noGrp="1"/>
          </p:cNvSpPr>
          <p:nvPr>
            <p:ph type="body" idx="10"/>
          </p:nvPr>
        </p:nvSpPr>
        <p:spPr>
          <a:xfrm>
            <a:off x="88899" y="210344"/>
            <a:ext cx="8842449" cy="1565293"/>
          </a:xfrm>
        </p:spPr>
        <p:txBody>
          <a:bodyPr>
            <a:normAutofit fontScale="92500"/>
          </a:bodyPr>
          <a:lstStyle/>
          <a:p>
            <a:r>
              <a:rPr lang="en-GB">
                <a:solidFill>
                  <a:srgbClr val="0070C0"/>
                </a:solidFill>
              </a:rPr>
              <a:t>Learning WALKTHRUs</a:t>
            </a:r>
          </a:p>
        </p:txBody>
      </p:sp>
      <p:pic>
        <p:nvPicPr>
          <p:cNvPr id="4" name="Google Shape;167;p18" descr="A yellow hexagon with two people sitting on a yellow table&#10;&#10;Description automatically generated">
            <a:hlinkClick r:id="rId3"/>
            <a:extLst>
              <a:ext uri="{FF2B5EF4-FFF2-40B4-BE49-F238E27FC236}">
                <a16:creationId xmlns:a16="http://schemas.microsoft.com/office/drawing/2014/main" id="{E1395DD6-404A-8B97-728E-59447558F4CF}"/>
              </a:ext>
            </a:extLst>
          </p:cNvPr>
          <p:cNvPicPr preferRelativeResize="0"/>
          <p:nvPr/>
        </p:nvPicPr>
        <p:blipFill rotWithShape="1">
          <a:blip r:embed="rId4">
            <a:alphaModFix/>
          </a:blip>
          <a:srcRect/>
          <a:stretch/>
        </p:blipFill>
        <p:spPr>
          <a:xfrm>
            <a:off x="4213062" y="3306848"/>
            <a:ext cx="1646112" cy="1440000"/>
          </a:xfrm>
          <a:prstGeom prst="rect">
            <a:avLst/>
          </a:prstGeom>
          <a:noFill/>
          <a:ln>
            <a:noFill/>
          </a:ln>
        </p:spPr>
      </p:pic>
      <p:pic>
        <p:nvPicPr>
          <p:cNvPr id="5" name="Google Shape;172;p18" descr="A yellow and black background with hands and a pile of paper&#10;&#10;Description automatically generated">
            <a:hlinkClick r:id="rId5"/>
            <a:extLst>
              <a:ext uri="{FF2B5EF4-FFF2-40B4-BE49-F238E27FC236}">
                <a16:creationId xmlns:a16="http://schemas.microsoft.com/office/drawing/2014/main" id="{3CC3585F-F313-26E3-0D4E-0BAB7BA1EC07}"/>
              </a:ext>
            </a:extLst>
          </p:cNvPr>
          <p:cNvPicPr preferRelativeResize="0"/>
          <p:nvPr/>
        </p:nvPicPr>
        <p:blipFill rotWithShape="1">
          <a:blip r:embed="rId6">
            <a:alphaModFix/>
          </a:blip>
          <a:srcRect/>
          <a:stretch/>
        </p:blipFill>
        <p:spPr>
          <a:xfrm>
            <a:off x="344145" y="3306848"/>
            <a:ext cx="1646112" cy="1440000"/>
          </a:xfrm>
          <a:prstGeom prst="rect">
            <a:avLst/>
          </a:prstGeom>
          <a:noFill/>
          <a:ln>
            <a:noFill/>
          </a:ln>
        </p:spPr>
      </p:pic>
      <p:pic>
        <p:nvPicPr>
          <p:cNvPr id="6" name="Google Shape;170;p18" descr="A yellow hexagon with a person sitting on a chair with a computer&#10;&#10;Description automatically generated">
            <a:hlinkClick r:id="rId7"/>
            <a:extLst>
              <a:ext uri="{FF2B5EF4-FFF2-40B4-BE49-F238E27FC236}">
                <a16:creationId xmlns:a16="http://schemas.microsoft.com/office/drawing/2014/main" id="{C0A7E93F-5847-5A1C-6A0C-4EDC23F2DB52}"/>
              </a:ext>
            </a:extLst>
          </p:cNvPr>
          <p:cNvPicPr preferRelativeResize="0"/>
          <p:nvPr/>
        </p:nvPicPr>
        <p:blipFill rotWithShape="1">
          <a:blip r:embed="rId8">
            <a:alphaModFix/>
          </a:blip>
          <a:srcRect/>
          <a:stretch/>
        </p:blipFill>
        <p:spPr>
          <a:xfrm>
            <a:off x="2255275" y="3306848"/>
            <a:ext cx="1646112" cy="1440000"/>
          </a:xfrm>
          <a:prstGeom prst="rect">
            <a:avLst/>
          </a:prstGeom>
          <a:noFill/>
          <a:ln>
            <a:noFill/>
          </a:ln>
        </p:spPr>
      </p:pic>
      <p:pic>
        <p:nvPicPr>
          <p:cNvPr id="7" name="Google Shape;174;p18" descr="A yellow and black hexagon with a person in a circle&#10;&#10;Description automatically generated">
            <a:hlinkClick r:id="rId9"/>
            <a:extLst>
              <a:ext uri="{FF2B5EF4-FFF2-40B4-BE49-F238E27FC236}">
                <a16:creationId xmlns:a16="http://schemas.microsoft.com/office/drawing/2014/main" id="{477AFB00-8992-A67C-81EF-3DB5D01086FC}"/>
              </a:ext>
            </a:extLst>
          </p:cNvPr>
          <p:cNvPicPr preferRelativeResize="0"/>
          <p:nvPr/>
        </p:nvPicPr>
        <p:blipFill rotWithShape="1">
          <a:blip r:embed="rId10">
            <a:alphaModFix/>
          </a:blip>
          <a:srcRect/>
          <a:stretch/>
        </p:blipFill>
        <p:spPr>
          <a:xfrm>
            <a:off x="6170849" y="3306848"/>
            <a:ext cx="1646112" cy="1440000"/>
          </a:xfrm>
          <a:prstGeom prst="rect">
            <a:avLst/>
          </a:prstGeom>
          <a:noFill/>
          <a:ln>
            <a:noFill/>
          </a:ln>
        </p:spPr>
      </p:pic>
    </p:spTree>
    <p:extLst>
      <p:ext uri="{BB962C8B-B14F-4D97-AF65-F5344CB8AC3E}">
        <p14:creationId xmlns:p14="http://schemas.microsoft.com/office/powerpoint/2010/main" val="359449446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AE973-55BA-5F75-EF5C-EEBBCD9DFD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FB7BA5-3C71-5337-7B98-79CD531BA3EF}"/>
              </a:ext>
            </a:extLst>
          </p:cNvPr>
          <p:cNvSpPr>
            <a:spLocks noGrp="1"/>
          </p:cNvSpPr>
          <p:nvPr>
            <p:ph type="body" idx="10"/>
          </p:nvPr>
        </p:nvSpPr>
        <p:spPr/>
        <p:txBody>
          <a:bodyPr/>
          <a:lstStyle/>
          <a:p>
            <a:endParaRPr lang="en-GB"/>
          </a:p>
        </p:txBody>
      </p:sp>
      <p:sp>
        <p:nvSpPr>
          <p:cNvPr id="3" name="Content Placeholder 2">
            <a:extLst>
              <a:ext uri="{FF2B5EF4-FFF2-40B4-BE49-F238E27FC236}">
                <a16:creationId xmlns:a16="http://schemas.microsoft.com/office/drawing/2014/main" id="{B8BA9DAB-A541-99A1-C67F-7DE0FDCDE182}"/>
              </a:ext>
            </a:extLst>
          </p:cNvPr>
          <p:cNvSpPr>
            <a:spLocks noGrp="1"/>
          </p:cNvSpPr>
          <p:nvPr>
            <p:ph sz="half" idx="2"/>
          </p:nvPr>
        </p:nvSpPr>
        <p:spPr/>
        <p:txBody>
          <a:bodyPr/>
          <a:lstStyle/>
          <a:p>
            <a:endParaRPr lang="en-GB"/>
          </a:p>
        </p:txBody>
      </p:sp>
      <p:pic>
        <p:nvPicPr>
          <p:cNvPr id="4" name="Content Placeholder 3" descr="A diagram of a person using flash cards&#10;&#10;AI-generated content may be incorrect.">
            <a:extLst>
              <a:ext uri="{FF2B5EF4-FFF2-40B4-BE49-F238E27FC236}">
                <a16:creationId xmlns:a16="http://schemas.microsoft.com/office/drawing/2014/main" id="{AEB5F96A-EEF0-DEE9-A289-FD89A002EF8E}"/>
              </a:ext>
            </a:extLst>
          </p:cNvPr>
          <p:cNvPicPr>
            <a:picLocks noChangeAspect="1"/>
          </p:cNvPicPr>
          <p:nvPr/>
        </p:nvPicPr>
        <p:blipFill>
          <a:blip r:embed="rId3"/>
          <a:stretch>
            <a:fillRect/>
          </a:stretch>
        </p:blipFill>
        <p:spPr>
          <a:xfrm>
            <a:off x="56829" y="0"/>
            <a:ext cx="12135171" cy="6866413"/>
          </a:xfrm>
          <a:prstGeom prst="rect">
            <a:avLst/>
          </a:prstGeom>
        </p:spPr>
      </p:pic>
    </p:spTree>
    <p:extLst>
      <p:ext uri="{BB962C8B-B14F-4D97-AF65-F5344CB8AC3E}">
        <p14:creationId xmlns:p14="http://schemas.microsoft.com/office/powerpoint/2010/main" val="15057535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A145-A28C-325A-7EE2-F6E3E6FD4A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6F9A017-C91D-B0A8-3FB4-F938C13D53AC}"/>
              </a:ext>
            </a:extLst>
          </p:cNvPr>
          <p:cNvSpPr>
            <a:spLocks noGrp="1"/>
          </p:cNvSpPr>
          <p:nvPr>
            <p:ph type="body" idx="10"/>
          </p:nvPr>
        </p:nvSpPr>
        <p:spPr>
          <a:xfrm>
            <a:off x="88900" y="210344"/>
            <a:ext cx="8255000" cy="1144927"/>
          </a:xfrm>
        </p:spPr>
        <p:txBody>
          <a:bodyPr/>
          <a:lstStyle/>
          <a:p>
            <a:r>
              <a:rPr lang="en-GB">
                <a:solidFill>
                  <a:srgbClr val="0070C0"/>
                </a:solidFill>
              </a:rPr>
              <a:t>Flashcards</a:t>
            </a:r>
          </a:p>
        </p:txBody>
      </p:sp>
      <p:sp>
        <p:nvSpPr>
          <p:cNvPr id="3" name="Content Placeholder 2">
            <a:extLst>
              <a:ext uri="{FF2B5EF4-FFF2-40B4-BE49-F238E27FC236}">
                <a16:creationId xmlns:a16="http://schemas.microsoft.com/office/drawing/2014/main" id="{A4802090-A7A7-9970-1445-8D1D3F3787ED}"/>
              </a:ext>
            </a:extLst>
          </p:cNvPr>
          <p:cNvSpPr>
            <a:spLocks noGrp="1"/>
          </p:cNvSpPr>
          <p:nvPr>
            <p:ph sz="half" idx="2"/>
          </p:nvPr>
        </p:nvSpPr>
        <p:spPr>
          <a:xfrm>
            <a:off x="193674" y="1355271"/>
            <a:ext cx="8255000" cy="4245429"/>
          </a:xfrm>
        </p:spPr>
        <p:txBody>
          <a:bodyPr>
            <a:normAutofit fontScale="77500" lnSpcReduction="20000"/>
          </a:bodyPr>
          <a:lstStyle/>
          <a:p>
            <a:pPr marL="285750" indent="-285750">
              <a:buFont typeface="Arial"/>
              <a:buChar char="•"/>
            </a:pPr>
            <a:r>
              <a:rPr lang="en-GB"/>
              <a:t>When we learn, information </a:t>
            </a:r>
            <a:r>
              <a:rPr lang="en-GB" b="1"/>
              <a:t>transfers from our short-term memory </a:t>
            </a:r>
            <a:r>
              <a:rPr lang="en-GB"/>
              <a:t>and </a:t>
            </a:r>
            <a:r>
              <a:rPr lang="en-GB" b="1"/>
              <a:t>into our long-term memory</a:t>
            </a:r>
            <a:endParaRPr lang="en-US"/>
          </a:p>
          <a:p>
            <a:pPr marL="285750" indent="-285750">
              <a:buFont typeface="Arial"/>
              <a:buChar char="•"/>
            </a:pPr>
            <a:r>
              <a:rPr lang="en-GB"/>
              <a:t>Completing </a:t>
            </a:r>
            <a:r>
              <a:rPr lang="en-GB" b="1"/>
              <a:t>retrieval tasks regularly</a:t>
            </a:r>
            <a:r>
              <a:rPr lang="en-GB"/>
              <a:t> and </a:t>
            </a:r>
            <a:r>
              <a:rPr lang="en-GB" b="1"/>
              <a:t>spacing them out over time </a:t>
            </a:r>
            <a:r>
              <a:rPr lang="en-GB"/>
              <a:t>will help this process so that information becomes </a:t>
            </a:r>
            <a:r>
              <a:rPr lang="en-GB" b="1"/>
              <a:t>embedded</a:t>
            </a:r>
            <a:r>
              <a:rPr lang="en-GB"/>
              <a:t> in your long-term memory</a:t>
            </a:r>
            <a:endParaRPr lang="en-US"/>
          </a:p>
          <a:p>
            <a:pPr marL="285750" indent="-285750">
              <a:buFont typeface="Arial"/>
              <a:buChar char="•"/>
            </a:pPr>
            <a:r>
              <a:rPr lang="en-GB"/>
              <a:t>Retrieval tasks involve having to </a:t>
            </a:r>
            <a:r>
              <a:rPr lang="en-GB" b="1"/>
              <a:t>think hard</a:t>
            </a:r>
            <a:r>
              <a:rPr lang="en-GB"/>
              <a:t>, engaging with information, and </a:t>
            </a:r>
            <a:r>
              <a:rPr lang="en-GB" b="1"/>
              <a:t>practising</a:t>
            </a:r>
            <a:r>
              <a:rPr lang="en-GB"/>
              <a:t> what you are trying to learn E.g. recall, quizzing </a:t>
            </a:r>
            <a:endParaRPr lang="en-US"/>
          </a:p>
          <a:p>
            <a:pPr marL="285750" indent="-285750">
              <a:buFont typeface="Arial"/>
              <a:buChar char="•"/>
            </a:pPr>
            <a:r>
              <a:rPr lang="en-GB" b="1"/>
              <a:t>Long-term memory = necessary for effective learning </a:t>
            </a:r>
            <a:endParaRPr lang="en-GB"/>
          </a:p>
          <a:p>
            <a:endParaRPr lang="en-GB"/>
          </a:p>
        </p:txBody>
      </p:sp>
    </p:spTree>
    <p:extLst>
      <p:ext uri="{BB962C8B-B14F-4D97-AF65-F5344CB8AC3E}">
        <p14:creationId xmlns:p14="http://schemas.microsoft.com/office/powerpoint/2010/main" val="77023709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0879B-B18E-029F-223C-2EEDCB3286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6DEC66-EDD0-6098-3BE5-F1AAE271D615}"/>
              </a:ext>
            </a:extLst>
          </p:cNvPr>
          <p:cNvSpPr>
            <a:spLocks noGrp="1"/>
          </p:cNvSpPr>
          <p:nvPr>
            <p:ph type="body" idx="10"/>
          </p:nvPr>
        </p:nvSpPr>
        <p:spPr/>
        <p:txBody>
          <a:bodyPr/>
          <a:lstStyle/>
          <a:p>
            <a:r>
              <a:rPr lang="en-GB">
                <a:solidFill>
                  <a:srgbClr val="0070C0"/>
                </a:solidFill>
              </a:rPr>
              <a:t>How to support at home…</a:t>
            </a:r>
          </a:p>
        </p:txBody>
      </p:sp>
      <p:sp>
        <p:nvSpPr>
          <p:cNvPr id="3" name="Content Placeholder 2">
            <a:extLst>
              <a:ext uri="{FF2B5EF4-FFF2-40B4-BE49-F238E27FC236}">
                <a16:creationId xmlns:a16="http://schemas.microsoft.com/office/drawing/2014/main" id="{68374EAB-A69C-B0C8-A888-922747F6CA2E}"/>
              </a:ext>
            </a:extLst>
          </p:cNvPr>
          <p:cNvSpPr>
            <a:spLocks noGrp="1"/>
          </p:cNvSpPr>
          <p:nvPr>
            <p:ph sz="half" idx="2"/>
          </p:nvPr>
        </p:nvSpPr>
        <p:spPr>
          <a:xfrm>
            <a:off x="1485900" y="2330188"/>
            <a:ext cx="6692899" cy="4120366"/>
          </a:xfrm>
        </p:spPr>
        <p:txBody>
          <a:bodyPr>
            <a:normAutofit fontScale="70000" lnSpcReduction="20000"/>
          </a:bodyPr>
          <a:lstStyle/>
          <a:p>
            <a:r>
              <a:rPr lang="en-GB" b="1"/>
              <a:t>✅ Create a Study-Friendly Environment</a:t>
            </a:r>
          </a:p>
          <a:p>
            <a:r>
              <a:rPr lang="en-GB"/>
              <a:t>Quiet space, good lighting, declutter, minimal distractions.</a:t>
            </a:r>
          </a:p>
          <a:p>
            <a:r>
              <a:rPr lang="en-GB"/>
              <a:t>Access to basic supplies (pens, paper, charger, etc.)</a:t>
            </a:r>
          </a:p>
          <a:p>
            <a:r>
              <a:rPr lang="en-GB" b="1"/>
              <a:t>📅 Encourage Routine</a:t>
            </a:r>
          </a:p>
          <a:p>
            <a:r>
              <a:rPr lang="en-GB"/>
              <a:t>Help set a regular homework/study schedule.</a:t>
            </a:r>
          </a:p>
          <a:p>
            <a:r>
              <a:rPr lang="en-GB"/>
              <a:t>Use visual planners or apps to track tasks.</a:t>
            </a:r>
          </a:p>
          <a:p>
            <a:r>
              <a:rPr lang="en-GB" b="1"/>
              <a:t>💬 Talk About Learning</a:t>
            </a:r>
          </a:p>
          <a:p>
            <a:r>
              <a:rPr lang="en-GB"/>
              <a:t>Ask what they’re working on.</a:t>
            </a:r>
          </a:p>
          <a:p>
            <a:r>
              <a:rPr lang="en-GB" b="1" i="1"/>
              <a:t>Praise effort</a:t>
            </a:r>
            <a:r>
              <a:rPr lang="en-GB"/>
              <a:t>, not just results.</a:t>
            </a:r>
          </a:p>
          <a:p>
            <a:endParaRPr lang="en-GB"/>
          </a:p>
        </p:txBody>
      </p:sp>
    </p:spTree>
    <p:extLst>
      <p:ext uri="{BB962C8B-B14F-4D97-AF65-F5344CB8AC3E}">
        <p14:creationId xmlns:p14="http://schemas.microsoft.com/office/powerpoint/2010/main" val="40568598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44F4-3EBF-77BF-CABA-FAF5F1F2C5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890A06-146D-4450-6300-97A1B19B0E78}"/>
              </a:ext>
            </a:extLst>
          </p:cNvPr>
          <p:cNvSpPr>
            <a:spLocks noGrp="1"/>
          </p:cNvSpPr>
          <p:nvPr>
            <p:ph type="body" idx="10"/>
          </p:nvPr>
        </p:nvSpPr>
        <p:spPr/>
        <p:txBody>
          <a:bodyPr/>
          <a:lstStyle/>
          <a:p>
            <a:r>
              <a:rPr lang="en-GB">
                <a:solidFill>
                  <a:srgbClr val="0070C0"/>
                </a:solidFill>
              </a:rPr>
              <a:t>How to support at home…</a:t>
            </a:r>
          </a:p>
        </p:txBody>
      </p:sp>
      <p:sp>
        <p:nvSpPr>
          <p:cNvPr id="3" name="Content Placeholder 2">
            <a:extLst>
              <a:ext uri="{FF2B5EF4-FFF2-40B4-BE49-F238E27FC236}">
                <a16:creationId xmlns:a16="http://schemas.microsoft.com/office/drawing/2014/main" id="{90F1D588-5EE7-E44A-F6AF-BB60CA2E65AD}"/>
              </a:ext>
            </a:extLst>
          </p:cNvPr>
          <p:cNvSpPr>
            <a:spLocks noGrp="1"/>
          </p:cNvSpPr>
          <p:nvPr>
            <p:ph sz="half" idx="2"/>
          </p:nvPr>
        </p:nvSpPr>
        <p:spPr>
          <a:xfrm>
            <a:off x="1485900" y="2330188"/>
            <a:ext cx="6692899" cy="4120366"/>
          </a:xfrm>
        </p:spPr>
        <p:txBody>
          <a:bodyPr vert="horz" lIns="91440" tIns="45720" rIns="91440" bIns="45720" rtlCol="0" anchor="t">
            <a:normAutofit fontScale="70000" lnSpcReduction="20000"/>
          </a:bodyPr>
          <a:lstStyle/>
          <a:p>
            <a:r>
              <a:rPr lang="en-GB" sz="4700" b="1">
                <a:ea typeface="+mn-lt"/>
                <a:cs typeface="+mn-lt"/>
              </a:rPr>
              <a:t>📵 Limit Distractions</a:t>
            </a:r>
            <a:endParaRPr lang="en-US"/>
          </a:p>
          <a:p>
            <a:r>
              <a:rPr lang="en-GB" sz="4700"/>
              <a:t>Support phone-free study time.</a:t>
            </a:r>
          </a:p>
          <a:p>
            <a:r>
              <a:rPr lang="en-GB" sz="4700"/>
              <a:t>Encourage focus blocks (e.g. 25 mins study, 5 mins break).</a:t>
            </a:r>
            <a:endParaRPr lang="en-GB"/>
          </a:p>
          <a:p>
            <a:r>
              <a:rPr lang="en-GB" sz="4700" b="1">
                <a:ea typeface="+mn-lt"/>
                <a:cs typeface="+mn-lt"/>
              </a:rPr>
              <a:t>🧠 Promote Wellbeing</a:t>
            </a:r>
            <a:endParaRPr lang="en-GB"/>
          </a:p>
          <a:p>
            <a:r>
              <a:rPr lang="en-GB" sz="4700"/>
              <a:t>Encourage sleep, healthy eating, and downtime.</a:t>
            </a:r>
          </a:p>
          <a:p>
            <a:r>
              <a:rPr lang="en-GB" sz="4700"/>
              <a:t>Watch for signs of stress or burnout.</a:t>
            </a:r>
          </a:p>
          <a:p>
            <a:endParaRPr lang="en-GB" b="1"/>
          </a:p>
          <a:p>
            <a:endParaRPr lang="en-GB"/>
          </a:p>
        </p:txBody>
      </p:sp>
    </p:spTree>
    <p:extLst>
      <p:ext uri="{BB962C8B-B14F-4D97-AF65-F5344CB8AC3E}">
        <p14:creationId xmlns:p14="http://schemas.microsoft.com/office/powerpoint/2010/main" val="30894895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3B0A-9D2C-C3D2-561E-0D72B0AF2E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20B042-1040-EC5B-FE7E-5CB64F75B7B7}"/>
              </a:ext>
            </a:extLst>
          </p:cNvPr>
          <p:cNvSpPr>
            <a:spLocks noGrp="1"/>
          </p:cNvSpPr>
          <p:nvPr>
            <p:ph type="body" idx="10"/>
          </p:nvPr>
        </p:nvSpPr>
        <p:spPr/>
        <p:txBody>
          <a:bodyPr/>
          <a:lstStyle/>
          <a:p>
            <a:r>
              <a:rPr lang="en-GB" err="1">
                <a:solidFill>
                  <a:srgbClr val="0070C0"/>
                </a:solidFill>
              </a:rPr>
              <a:t>Satchel:One</a:t>
            </a:r>
            <a:endParaRPr lang="en-GB">
              <a:solidFill>
                <a:srgbClr val="0070C0"/>
              </a:solidFill>
            </a:endParaRPr>
          </a:p>
        </p:txBody>
      </p:sp>
      <p:pic>
        <p:nvPicPr>
          <p:cNvPr id="4" name="Content Placeholder 3">
            <a:extLst>
              <a:ext uri="{FF2B5EF4-FFF2-40B4-BE49-F238E27FC236}">
                <a16:creationId xmlns:a16="http://schemas.microsoft.com/office/drawing/2014/main" id="{138E69FD-AD32-407A-C340-EBD937A4F0C3}"/>
              </a:ext>
            </a:extLst>
          </p:cNvPr>
          <p:cNvPicPr>
            <a:picLocks noGrp="1" noChangeAspect="1"/>
          </p:cNvPicPr>
          <p:nvPr>
            <p:ph sz="half" idx="2"/>
          </p:nvPr>
        </p:nvPicPr>
        <p:blipFill>
          <a:blip r:embed="rId2"/>
          <a:srcRect t="22247"/>
          <a:stretch>
            <a:fillRect/>
          </a:stretch>
        </p:blipFill>
        <p:spPr>
          <a:xfrm>
            <a:off x="190123" y="2159000"/>
            <a:ext cx="9929825" cy="3021158"/>
          </a:xfrm>
          <a:prstGeom prst="rect">
            <a:avLst/>
          </a:prstGeom>
        </p:spPr>
      </p:pic>
    </p:spTree>
    <p:extLst>
      <p:ext uri="{BB962C8B-B14F-4D97-AF65-F5344CB8AC3E}">
        <p14:creationId xmlns:p14="http://schemas.microsoft.com/office/powerpoint/2010/main" val="27651088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7374-5B70-97EA-668D-3A733A24AA2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B0BB4F-498B-FBC6-F410-33AEE6D27613}"/>
              </a:ext>
            </a:extLst>
          </p:cNvPr>
          <p:cNvSpPr>
            <a:spLocks noGrp="1"/>
          </p:cNvSpPr>
          <p:nvPr>
            <p:ph type="body" idx="10"/>
          </p:nvPr>
        </p:nvSpPr>
        <p:spPr/>
        <p:txBody>
          <a:bodyPr/>
          <a:lstStyle/>
          <a:p>
            <a:r>
              <a:rPr lang="en-GB">
                <a:solidFill>
                  <a:srgbClr val="0070C0"/>
                </a:solidFill>
              </a:rPr>
              <a:t>Support in school…</a:t>
            </a:r>
          </a:p>
        </p:txBody>
      </p:sp>
      <p:sp>
        <p:nvSpPr>
          <p:cNvPr id="3" name="Content Placeholder 2">
            <a:extLst>
              <a:ext uri="{FF2B5EF4-FFF2-40B4-BE49-F238E27FC236}">
                <a16:creationId xmlns:a16="http://schemas.microsoft.com/office/drawing/2014/main" id="{4E49836F-9345-A0F9-E350-1C07EAC815D5}"/>
              </a:ext>
            </a:extLst>
          </p:cNvPr>
          <p:cNvSpPr>
            <a:spLocks noGrp="1"/>
          </p:cNvSpPr>
          <p:nvPr>
            <p:ph sz="half" idx="2"/>
          </p:nvPr>
        </p:nvSpPr>
        <p:spPr>
          <a:xfrm>
            <a:off x="144113" y="2076188"/>
            <a:ext cx="8456679" cy="4120366"/>
          </a:xfrm>
        </p:spPr>
        <p:txBody>
          <a:bodyPr vert="horz" lIns="91440" tIns="45720" rIns="91440" bIns="45720" rtlCol="0" anchor="t">
            <a:normAutofit/>
          </a:bodyPr>
          <a:lstStyle/>
          <a:p>
            <a:pPr marL="571500" indent="-571500">
              <a:buFont typeface="Arial" panose="020B0604020202020204" pitchFamily="34" charset="0"/>
              <a:buChar char="•"/>
            </a:pPr>
            <a:r>
              <a:rPr lang="en-GB" dirty="0"/>
              <a:t>Subject teachers</a:t>
            </a:r>
          </a:p>
          <a:p>
            <a:pPr marL="571500" indent="-571500">
              <a:buFont typeface="Arial" panose="020B0604020202020204" pitchFamily="34" charset="0"/>
              <a:buChar char="•"/>
            </a:pPr>
            <a:r>
              <a:rPr lang="en-GB" dirty="0"/>
              <a:t>Mentor</a:t>
            </a:r>
          </a:p>
          <a:p>
            <a:pPr marL="571500" indent="-571500">
              <a:buFont typeface="Arial" panose="020B0604020202020204" pitchFamily="34" charset="0"/>
              <a:buChar char="•"/>
            </a:pPr>
            <a:r>
              <a:rPr lang="en-GB" dirty="0"/>
              <a:t>Academic Heads of Year</a:t>
            </a:r>
          </a:p>
          <a:p>
            <a:pPr marL="571500" indent="-571500">
              <a:buFont typeface="Arial" panose="020B0604020202020204" pitchFamily="34" charset="0"/>
              <a:buChar char="•"/>
            </a:pPr>
            <a:r>
              <a:rPr lang="en-GB" dirty="0"/>
              <a:t>Learning Support Team – Mrs Priestley</a:t>
            </a:r>
          </a:p>
          <a:p>
            <a:pPr marL="571500" indent="-571500">
              <a:buFont typeface="Arial" panose="020B0604020202020204" pitchFamily="34" charset="0"/>
              <a:buChar char="•"/>
            </a:pPr>
            <a:r>
              <a:rPr lang="en-GB" dirty="0"/>
              <a:t>Student Support Team – Mrs Kedge</a:t>
            </a:r>
          </a:p>
          <a:p>
            <a:endParaRPr lang="en-GB" dirty="0"/>
          </a:p>
        </p:txBody>
      </p:sp>
    </p:spTree>
    <p:extLst>
      <p:ext uri="{BB962C8B-B14F-4D97-AF65-F5344CB8AC3E}">
        <p14:creationId xmlns:p14="http://schemas.microsoft.com/office/powerpoint/2010/main" val="34454832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oster of a student support program&#10;&#10;AI-generated content may be incorrect.">
            <a:extLst>
              <a:ext uri="{FF2B5EF4-FFF2-40B4-BE49-F238E27FC236}">
                <a16:creationId xmlns:a16="http://schemas.microsoft.com/office/drawing/2014/main" id="{F5E0C0D0-DF8F-88F4-E2B8-58B2D3B13C79}"/>
              </a:ext>
            </a:extLst>
          </p:cNvPr>
          <p:cNvPicPr>
            <a:picLocks noGrp="1" noChangeAspect="1"/>
          </p:cNvPicPr>
          <p:nvPr>
            <p:ph sz="half" idx="2"/>
          </p:nvPr>
        </p:nvPicPr>
        <p:blipFill>
          <a:blip r:embed="rId2"/>
          <a:stretch>
            <a:fillRect/>
          </a:stretch>
        </p:blipFill>
        <p:spPr>
          <a:xfrm>
            <a:off x="2497925" y="1516"/>
            <a:ext cx="4821374" cy="6863566"/>
          </a:xfrm>
          <a:prstGeom prst="rect">
            <a:avLst/>
          </a:prstGeom>
        </p:spPr>
      </p:pic>
    </p:spTree>
    <p:extLst>
      <p:ext uri="{BB962C8B-B14F-4D97-AF65-F5344CB8AC3E}">
        <p14:creationId xmlns:p14="http://schemas.microsoft.com/office/powerpoint/2010/main" val="26360050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14CE8-3450-C014-1F86-0781AFD7C5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6A6B22-20B3-BE98-87FA-1DEC0F6F4A65}"/>
              </a:ext>
            </a:extLst>
          </p:cNvPr>
          <p:cNvSpPr>
            <a:spLocks noGrp="1"/>
          </p:cNvSpPr>
          <p:nvPr>
            <p:ph type="body" idx="10"/>
          </p:nvPr>
        </p:nvSpPr>
        <p:spPr/>
        <p:txBody>
          <a:bodyPr/>
          <a:lstStyle/>
          <a:p>
            <a:endParaRPr lang="en-GB"/>
          </a:p>
        </p:txBody>
      </p:sp>
      <p:sp>
        <p:nvSpPr>
          <p:cNvPr id="3" name="Content Placeholder 2">
            <a:extLst>
              <a:ext uri="{FF2B5EF4-FFF2-40B4-BE49-F238E27FC236}">
                <a16:creationId xmlns:a16="http://schemas.microsoft.com/office/drawing/2014/main" id="{5CD8265E-562D-D9B9-9ED9-F9DC1D17238F}"/>
              </a:ext>
            </a:extLst>
          </p:cNvPr>
          <p:cNvSpPr>
            <a:spLocks noGrp="1"/>
          </p:cNvSpPr>
          <p:nvPr>
            <p:ph sz="half" idx="2"/>
          </p:nvPr>
        </p:nvSpPr>
        <p:spPr/>
        <p:txBody>
          <a:bodyPr vert="horz" lIns="91440" tIns="45720" rIns="91440" bIns="45720" rtlCol="0" anchor="t">
            <a:normAutofit/>
          </a:bodyPr>
          <a:lstStyle/>
          <a:p>
            <a:r>
              <a:rPr lang="en-GB" sz="7200" b="1">
                <a:solidFill>
                  <a:srgbClr val="0070C0"/>
                </a:solidFill>
              </a:rPr>
              <a:t>Further Information for Families </a:t>
            </a:r>
            <a:endParaRPr lang="en-US">
              <a:solidFill>
                <a:srgbClr val="0070C0"/>
              </a:solidFill>
            </a:endParaRPr>
          </a:p>
        </p:txBody>
      </p:sp>
    </p:spTree>
    <p:extLst>
      <p:ext uri="{BB962C8B-B14F-4D97-AF65-F5344CB8AC3E}">
        <p14:creationId xmlns:p14="http://schemas.microsoft.com/office/powerpoint/2010/main" val="8372075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B8CCB9-7918-BD9B-36A3-4B081DD78999}"/>
              </a:ext>
            </a:extLst>
          </p:cNvPr>
          <p:cNvSpPr>
            <a:spLocks noGrp="1"/>
          </p:cNvSpPr>
          <p:nvPr>
            <p:ph type="body" idx="10"/>
          </p:nvPr>
        </p:nvSpPr>
        <p:spPr/>
        <p:txBody>
          <a:bodyPr/>
          <a:lstStyle/>
          <a:p>
            <a:r>
              <a:rPr lang="en-GB">
                <a:solidFill>
                  <a:srgbClr val="0070C0"/>
                </a:solidFill>
              </a:rPr>
              <a:t>Next Steps... 16+</a:t>
            </a:r>
          </a:p>
        </p:txBody>
      </p:sp>
      <p:sp>
        <p:nvSpPr>
          <p:cNvPr id="3" name="Content Placeholder 2">
            <a:extLst>
              <a:ext uri="{FF2B5EF4-FFF2-40B4-BE49-F238E27FC236}">
                <a16:creationId xmlns:a16="http://schemas.microsoft.com/office/drawing/2014/main" id="{9DF1E0E0-3B02-B12A-038F-9F2B54FF4F80}"/>
              </a:ext>
            </a:extLst>
          </p:cNvPr>
          <p:cNvSpPr>
            <a:spLocks noGrp="1"/>
          </p:cNvSpPr>
          <p:nvPr>
            <p:ph sz="half" idx="2"/>
          </p:nvPr>
        </p:nvSpPr>
        <p:spPr/>
        <p:txBody>
          <a:bodyPr vert="horz" lIns="91440" tIns="45720" rIns="91440" bIns="45720" rtlCol="0" anchor="t">
            <a:normAutofit fontScale="70000" lnSpcReduction="20000"/>
          </a:bodyPr>
          <a:lstStyle/>
          <a:p>
            <a:pPr marL="571500" indent="-571500">
              <a:buChar char="•"/>
            </a:pPr>
            <a:r>
              <a:rPr lang="en-GB" dirty="0"/>
              <a:t>Prospectus, available October 2025 on the website</a:t>
            </a:r>
          </a:p>
          <a:p>
            <a:pPr marL="571500" indent="-571500">
              <a:buChar char="•"/>
            </a:pPr>
            <a:r>
              <a:rPr lang="en-GB" dirty="0"/>
              <a:t>16+ </a:t>
            </a:r>
            <a:r>
              <a:rPr lang="en-GB"/>
              <a:t>Evening and online </a:t>
            </a:r>
            <a:r>
              <a:rPr lang="en-GB" dirty="0"/>
              <a:t>application </a:t>
            </a:r>
            <a:r>
              <a:rPr lang="en-GB" dirty="0">
                <a:solidFill>
                  <a:srgbClr val="FF0000"/>
                </a:solidFill>
              </a:rPr>
              <a:t>– 20</a:t>
            </a:r>
            <a:r>
              <a:rPr lang="en-GB" baseline="30000" dirty="0">
                <a:solidFill>
                  <a:srgbClr val="FF0000"/>
                </a:solidFill>
              </a:rPr>
              <a:t>th</a:t>
            </a:r>
            <a:r>
              <a:rPr lang="en-GB" dirty="0">
                <a:solidFill>
                  <a:srgbClr val="FF0000"/>
                </a:solidFill>
              </a:rPr>
              <a:t> October 2026 @ 6pm</a:t>
            </a:r>
          </a:p>
          <a:p>
            <a:pPr marL="571500" indent="-571500">
              <a:buChar char="•"/>
            </a:pPr>
            <a:r>
              <a:rPr lang="en-GB" dirty="0"/>
              <a:t>Deadline for Applications </a:t>
            </a:r>
            <a:r>
              <a:rPr lang="en-GB" dirty="0">
                <a:solidFill>
                  <a:srgbClr val="FF0000"/>
                </a:solidFill>
              </a:rPr>
              <a:t>– 18</a:t>
            </a:r>
            <a:r>
              <a:rPr lang="en-GB" baseline="30000" dirty="0">
                <a:solidFill>
                  <a:srgbClr val="FF0000"/>
                </a:solidFill>
              </a:rPr>
              <a:t>th</a:t>
            </a:r>
            <a:r>
              <a:rPr lang="en-GB" dirty="0">
                <a:solidFill>
                  <a:srgbClr val="FF0000"/>
                </a:solidFill>
              </a:rPr>
              <a:t> December 2026</a:t>
            </a:r>
          </a:p>
          <a:p>
            <a:pPr marL="571500" indent="-571500">
              <a:buChar char="•"/>
            </a:pPr>
            <a:r>
              <a:rPr lang="en-GB" dirty="0">
                <a:solidFill>
                  <a:srgbClr val="FF0000"/>
                </a:solidFill>
              </a:rPr>
              <a:t>Information re: Interview Process to follow (visits to Schools)</a:t>
            </a:r>
          </a:p>
          <a:p>
            <a:pPr marL="571500" indent="-571500">
              <a:buChar char="•"/>
            </a:pPr>
            <a:r>
              <a:rPr lang="en-GB" dirty="0"/>
              <a:t>Highlands application – support, opens in November </a:t>
            </a:r>
          </a:p>
          <a:p>
            <a:pPr marL="571500" indent="-571500">
              <a:buChar char="•"/>
            </a:pPr>
            <a:r>
              <a:rPr lang="en-GB" dirty="0"/>
              <a:t>GCSE Results</a:t>
            </a:r>
          </a:p>
          <a:p>
            <a:pPr marL="571500" indent="-571500">
              <a:buChar char="•"/>
            </a:pPr>
            <a:r>
              <a:rPr lang="en-GB" dirty="0"/>
              <a:t>Transition Days </a:t>
            </a:r>
            <a:r>
              <a:rPr lang="en-GB" dirty="0">
                <a:solidFill>
                  <a:srgbClr val="FF0000"/>
                </a:solidFill>
              </a:rPr>
              <a:t>– 24</a:t>
            </a:r>
            <a:r>
              <a:rPr lang="en-GB" baseline="30000" dirty="0">
                <a:solidFill>
                  <a:srgbClr val="FF0000"/>
                </a:solidFill>
              </a:rPr>
              <a:t>th</a:t>
            </a:r>
            <a:r>
              <a:rPr lang="en-GB" dirty="0">
                <a:solidFill>
                  <a:srgbClr val="FF0000"/>
                </a:solidFill>
              </a:rPr>
              <a:t> &amp; 25</a:t>
            </a:r>
            <a:r>
              <a:rPr lang="en-GB" baseline="30000" dirty="0">
                <a:solidFill>
                  <a:srgbClr val="FF0000"/>
                </a:solidFill>
              </a:rPr>
              <a:t>th</a:t>
            </a:r>
            <a:r>
              <a:rPr lang="en-GB" dirty="0">
                <a:solidFill>
                  <a:srgbClr val="FF0000"/>
                </a:solidFill>
              </a:rPr>
              <a:t> June 2027</a:t>
            </a:r>
          </a:p>
          <a:p>
            <a:pPr marL="571500" indent="-571500">
              <a:buChar char="•"/>
            </a:pPr>
            <a:endParaRPr lang="en-GB" dirty="0">
              <a:solidFill>
                <a:srgbClr val="FF0000"/>
              </a:solidFill>
            </a:endParaRPr>
          </a:p>
          <a:p>
            <a:pPr algn="ctr"/>
            <a:r>
              <a:rPr lang="en-GB" b="1" dirty="0">
                <a:solidFill>
                  <a:srgbClr val="FF0000"/>
                </a:solidFill>
              </a:rPr>
              <a:t>STUDY LEAVE – 6</a:t>
            </a:r>
            <a:r>
              <a:rPr lang="en-GB" b="1" baseline="30000" dirty="0">
                <a:solidFill>
                  <a:srgbClr val="FF0000"/>
                </a:solidFill>
              </a:rPr>
              <a:t>th</a:t>
            </a:r>
            <a:r>
              <a:rPr lang="en-GB" b="1" dirty="0">
                <a:solidFill>
                  <a:srgbClr val="FF0000"/>
                </a:solidFill>
              </a:rPr>
              <a:t> May</a:t>
            </a:r>
          </a:p>
        </p:txBody>
      </p:sp>
      <p:pic>
        <p:nvPicPr>
          <p:cNvPr id="5" name="Picture 4">
            <a:extLst>
              <a:ext uri="{FF2B5EF4-FFF2-40B4-BE49-F238E27FC236}">
                <a16:creationId xmlns:a16="http://schemas.microsoft.com/office/drawing/2014/main" id="{92471320-8846-DB41-4F8A-C0F1C6888C9B}"/>
              </a:ext>
            </a:extLst>
          </p:cNvPr>
          <p:cNvPicPr>
            <a:picLocks noChangeAspect="1"/>
          </p:cNvPicPr>
          <p:nvPr/>
        </p:nvPicPr>
        <p:blipFill>
          <a:blip r:embed="rId2"/>
          <a:stretch>
            <a:fillRect/>
          </a:stretch>
        </p:blipFill>
        <p:spPr>
          <a:xfrm>
            <a:off x="9292848" y="1523734"/>
            <a:ext cx="2705478" cy="3810532"/>
          </a:xfrm>
          <a:prstGeom prst="rect">
            <a:avLst/>
          </a:prstGeom>
        </p:spPr>
      </p:pic>
    </p:spTree>
    <p:extLst>
      <p:ext uri="{BB962C8B-B14F-4D97-AF65-F5344CB8AC3E}">
        <p14:creationId xmlns:p14="http://schemas.microsoft.com/office/powerpoint/2010/main" val="26473501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C5A150-654A-9B66-B47B-80E7F133C6D9}"/>
              </a:ext>
            </a:extLst>
          </p:cNvPr>
          <p:cNvSpPr>
            <a:spLocks noGrp="1"/>
          </p:cNvSpPr>
          <p:nvPr>
            <p:ph type="body" idx="10"/>
          </p:nvPr>
        </p:nvSpPr>
        <p:spPr>
          <a:xfrm>
            <a:off x="88900" y="210344"/>
            <a:ext cx="8693748" cy="827223"/>
          </a:xfrm>
        </p:spPr>
        <p:txBody>
          <a:bodyPr/>
          <a:lstStyle/>
          <a:p>
            <a:r>
              <a:rPr lang="en-GB" sz="6000">
                <a:solidFill>
                  <a:srgbClr val="0070C0"/>
                </a:solidFill>
              </a:rPr>
              <a:t>Enrichment Programme</a:t>
            </a:r>
          </a:p>
        </p:txBody>
      </p:sp>
      <p:sp>
        <p:nvSpPr>
          <p:cNvPr id="3" name="Content Placeholder 2">
            <a:extLst>
              <a:ext uri="{FF2B5EF4-FFF2-40B4-BE49-F238E27FC236}">
                <a16:creationId xmlns:a16="http://schemas.microsoft.com/office/drawing/2014/main" id="{71C994D1-3CDF-CEAC-D1CF-12486DEE656F}"/>
              </a:ext>
            </a:extLst>
          </p:cNvPr>
          <p:cNvSpPr>
            <a:spLocks noGrp="1"/>
          </p:cNvSpPr>
          <p:nvPr>
            <p:ph sz="half" idx="2"/>
          </p:nvPr>
        </p:nvSpPr>
        <p:spPr>
          <a:xfrm>
            <a:off x="193674" y="1151245"/>
            <a:ext cx="8402067" cy="4508555"/>
          </a:xfrm>
        </p:spPr>
        <p:txBody>
          <a:bodyPr vert="horz" lIns="91440" tIns="45720" rIns="91440" bIns="45720" rtlCol="0" anchor="t">
            <a:normAutofit fontScale="70000" lnSpcReduction="20000"/>
          </a:bodyPr>
          <a:lstStyle/>
          <a:p>
            <a:r>
              <a:rPr lang="en-GB"/>
              <a:t>Year 12 – Compulsory</a:t>
            </a:r>
            <a:endParaRPr lang="en-US"/>
          </a:p>
          <a:p>
            <a:r>
              <a:rPr lang="en-GB"/>
              <a:t>1 x Enrichment Session per week</a:t>
            </a:r>
          </a:p>
          <a:p>
            <a:r>
              <a:rPr lang="en-GB"/>
              <a:t>Rotate Enrichment options each term</a:t>
            </a:r>
          </a:p>
          <a:p>
            <a:r>
              <a:rPr lang="en-GB"/>
              <a:t>Students complete a form to submit requests for their choice of sessions</a:t>
            </a:r>
          </a:p>
          <a:p>
            <a:pPr marL="285750" indent="-285750">
              <a:buFont typeface="Arial"/>
              <a:buChar char="•"/>
            </a:pPr>
            <a:r>
              <a:rPr lang="en-GB" b="1">
                <a:solidFill>
                  <a:srgbClr val="0070C0"/>
                </a:solidFill>
                <a:ea typeface="+mn-lt"/>
                <a:cs typeface="+mn-lt"/>
              </a:rPr>
              <a:t>Personal Development:</a:t>
            </a:r>
            <a:r>
              <a:rPr lang="en-GB">
                <a:ea typeface="+mn-lt"/>
                <a:cs typeface="+mn-lt"/>
              </a:rPr>
              <a:t> Builds confidence, leadership, and teamwork skills beyond the classroom.</a:t>
            </a:r>
            <a:endParaRPr lang="en-GB"/>
          </a:p>
          <a:p>
            <a:pPr marL="285750" indent="-285750">
              <a:buFont typeface="Arial"/>
              <a:buChar char="•"/>
            </a:pPr>
            <a:r>
              <a:rPr lang="en-GB" b="1">
                <a:solidFill>
                  <a:srgbClr val="0070C0"/>
                </a:solidFill>
                <a:ea typeface="+mn-lt"/>
                <a:cs typeface="+mn-lt"/>
              </a:rPr>
              <a:t>Broadened Horizons:</a:t>
            </a:r>
            <a:r>
              <a:rPr lang="en-GB">
                <a:solidFill>
                  <a:srgbClr val="0070C0"/>
                </a:solidFill>
                <a:ea typeface="+mn-lt"/>
                <a:cs typeface="+mn-lt"/>
              </a:rPr>
              <a:t> </a:t>
            </a:r>
            <a:r>
              <a:rPr lang="en-GB">
                <a:ea typeface="+mn-lt"/>
                <a:cs typeface="+mn-lt"/>
              </a:rPr>
              <a:t>Exposes students to new interests, experiences, and potential career paths.</a:t>
            </a:r>
            <a:endParaRPr lang="en-GB"/>
          </a:p>
          <a:p>
            <a:pPr marL="285750" indent="-285750">
              <a:buFont typeface="Arial"/>
              <a:buChar char="•"/>
            </a:pPr>
            <a:r>
              <a:rPr lang="en-GB" b="1">
                <a:solidFill>
                  <a:srgbClr val="0070C0"/>
                </a:solidFill>
                <a:ea typeface="+mn-lt"/>
                <a:cs typeface="+mn-lt"/>
              </a:rPr>
              <a:t>Enhanced Applications:</a:t>
            </a:r>
            <a:r>
              <a:rPr lang="en-GB">
                <a:solidFill>
                  <a:srgbClr val="0070C0"/>
                </a:solidFill>
                <a:ea typeface="+mn-lt"/>
                <a:cs typeface="+mn-lt"/>
              </a:rPr>
              <a:t> </a:t>
            </a:r>
            <a:r>
              <a:rPr lang="en-GB">
                <a:ea typeface="+mn-lt"/>
                <a:cs typeface="+mn-lt"/>
              </a:rPr>
              <a:t>Strengthens university, apprenticeship, or job applications through well-rounded experiences.</a:t>
            </a:r>
            <a:endParaRPr lang="en-GB"/>
          </a:p>
          <a:p>
            <a:endParaRPr lang="en-GB"/>
          </a:p>
          <a:p>
            <a:endParaRPr lang="en-GB"/>
          </a:p>
        </p:txBody>
      </p:sp>
    </p:spTree>
    <p:extLst>
      <p:ext uri="{BB962C8B-B14F-4D97-AF65-F5344CB8AC3E}">
        <p14:creationId xmlns:p14="http://schemas.microsoft.com/office/powerpoint/2010/main" val="8115799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689853-4AE1-8939-B182-5A19E20065DB}"/>
              </a:ext>
            </a:extLst>
          </p:cNvPr>
          <p:cNvSpPr>
            <a:spLocks noGrp="1"/>
          </p:cNvSpPr>
          <p:nvPr>
            <p:ph type="body" idx="10"/>
          </p:nvPr>
        </p:nvSpPr>
        <p:spPr/>
        <p:txBody>
          <a:bodyPr>
            <a:normAutofit fontScale="92500" lnSpcReduction="10000"/>
          </a:bodyPr>
          <a:lstStyle/>
          <a:p>
            <a:r>
              <a:rPr lang="en-GB">
                <a:solidFill>
                  <a:srgbClr val="0070C0"/>
                </a:solidFill>
              </a:rPr>
              <a:t>Next Steps... </a:t>
            </a:r>
          </a:p>
          <a:p>
            <a:r>
              <a:rPr lang="en-GB">
                <a:solidFill>
                  <a:srgbClr val="0070C0"/>
                </a:solidFill>
              </a:rPr>
              <a:t>FE / Employment </a:t>
            </a:r>
          </a:p>
        </p:txBody>
      </p:sp>
      <p:sp>
        <p:nvSpPr>
          <p:cNvPr id="3" name="Content Placeholder 2">
            <a:extLst>
              <a:ext uri="{FF2B5EF4-FFF2-40B4-BE49-F238E27FC236}">
                <a16:creationId xmlns:a16="http://schemas.microsoft.com/office/drawing/2014/main" id="{58C43C9D-C376-39FD-85C9-64C5DDDA7BE2}"/>
              </a:ext>
            </a:extLst>
          </p:cNvPr>
          <p:cNvSpPr>
            <a:spLocks noGrp="1"/>
          </p:cNvSpPr>
          <p:nvPr>
            <p:ph sz="half" idx="2"/>
          </p:nvPr>
        </p:nvSpPr>
        <p:spPr>
          <a:xfrm>
            <a:off x="193675" y="2330188"/>
            <a:ext cx="6283326" cy="2546612"/>
          </a:xfrm>
        </p:spPr>
        <p:txBody>
          <a:bodyPr vert="horz" lIns="91440" tIns="45720" rIns="91440" bIns="45720" rtlCol="0" anchor="t">
            <a:normAutofit fontScale="70000" lnSpcReduction="20000"/>
          </a:bodyPr>
          <a:lstStyle/>
          <a:p>
            <a:pPr marL="742950" indent="-742950">
              <a:buAutoNum type="arabicPeriod"/>
            </a:pPr>
            <a:r>
              <a:rPr lang="en-GB"/>
              <a:t>Year 10 – Trident</a:t>
            </a:r>
          </a:p>
          <a:p>
            <a:pPr marL="742950" indent="-742950">
              <a:buAutoNum type="arabicPeriod"/>
            </a:pPr>
            <a:r>
              <a:rPr lang="en-GB"/>
              <a:t>Year 11 – 16+ Opportunities</a:t>
            </a:r>
          </a:p>
          <a:p>
            <a:pPr marL="742950" indent="-742950">
              <a:buAutoNum type="arabicPeriod"/>
            </a:pPr>
            <a:r>
              <a:rPr lang="en-GB"/>
              <a:t>Year 12 – Careers Activities, 1-2-1 Mentor, </a:t>
            </a:r>
            <a:r>
              <a:rPr lang="en-GB" err="1"/>
              <a:t>Unifrog</a:t>
            </a:r>
            <a:r>
              <a:rPr lang="en-GB"/>
              <a:t> , Higher Education Fair, University Talks</a:t>
            </a:r>
          </a:p>
          <a:p>
            <a:pPr marL="742950" indent="-742950">
              <a:buAutoNum type="arabicPeriod"/>
            </a:pPr>
            <a:r>
              <a:rPr lang="en-GB"/>
              <a:t>Year 13 – Employment Opportunities, Employer Visits, UCAS support </a:t>
            </a:r>
          </a:p>
          <a:p>
            <a:pPr marL="742950" indent="-742950">
              <a:buAutoNum type="arabicPeriod"/>
            </a:pPr>
            <a:endParaRPr lang="en-GB" b="1"/>
          </a:p>
        </p:txBody>
      </p:sp>
      <p:pic>
        <p:nvPicPr>
          <p:cNvPr id="5" name="Picture 4">
            <a:extLst>
              <a:ext uri="{FF2B5EF4-FFF2-40B4-BE49-F238E27FC236}">
                <a16:creationId xmlns:a16="http://schemas.microsoft.com/office/drawing/2014/main" id="{23670855-A667-6D4D-20D7-358E518E2F46}"/>
              </a:ext>
            </a:extLst>
          </p:cNvPr>
          <p:cNvPicPr>
            <a:picLocks noChangeAspect="1"/>
          </p:cNvPicPr>
          <p:nvPr/>
        </p:nvPicPr>
        <p:blipFill>
          <a:blip r:embed="rId2"/>
          <a:stretch>
            <a:fillRect/>
          </a:stretch>
        </p:blipFill>
        <p:spPr>
          <a:xfrm>
            <a:off x="2704289" y="4639452"/>
            <a:ext cx="1814553" cy="2218548"/>
          </a:xfrm>
          <a:prstGeom prst="rect">
            <a:avLst/>
          </a:prstGeom>
        </p:spPr>
      </p:pic>
      <p:pic>
        <p:nvPicPr>
          <p:cNvPr id="7" name="Picture 6">
            <a:extLst>
              <a:ext uri="{FF2B5EF4-FFF2-40B4-BE49-F238E27FC236}">
                <a16:creationId xmlns:a16="http://schemas.microsoft.com/office/drawing/2014/main" id="{85576C6D-00A6-A612-F9CD-B668EF599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9456" y="1117210"/>
            <a:ext cx="4623579" cy="4623579"/>
          </a:xfrm>
          <a:prstGeom prst="rect">
            <a:avLst/>
          </a:prstGeom>
        </p:spPr>
      </p:pic>
    </p:spTree>
    <p:extLst>
      <p:ext uri="{BB962C8B-B14F-4D97-AF65-F5344CB8AC3E}">
        <p14:creationId xmlns:p14="http://schemas.microsoft.com/office/powerpoint/2010/main" val="35481788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50DB6E-2939-53E8-9C16-01021EAC5BF2}"/>
              </a:ext>
            </a:extLst>
          </p:cNvPr>
          <p:cNvSpPr>
            <a:spLocks noGrp="1"/>
          </p:cNvSpPr>
          <p:nvPr>
            <p:ph type="body" idx="10"/>
          </p:nvPr>
        </p:nvSpPr>
        <p:spPr>
          <a:xfrm>
            <a:off x="88899" y="407446"/>
            <a:ext cx="8089900" cy="1232877"/>
          </a:xfrm>
        </p:spPr>
        <p:txBody>
          <a:bodyPr>
            <a:normAutofit/>
          </a:bodyPr>
          <a:lstStyle/>
          <a:p>
            <a:r>
              <a:rPr lang="en-GB" sz="4000">
                <a:solidFill>
                  <a:srgbClr val="0070C0"/>
                </a:solidFill>
              </a:rPr>
              <a:t>Support for University Applications</a:t>
            </a:r>
          </a:p>
        </p:txBody>
      </p:sp>
      <p:sp>
        <p:nvSpPr>
          <p:cNvPr id="4" name="Content Placeholder 3">
            <a:extLst>
              <a:ext uri="{FF2B5EF4-FFF2-40B4-BE49-F238E27FC236}">
                <a16:creationId xmlns:a16="http://schemas.microsoft.com/office/drawing/2014/main" id="{8B4F18DB-95F1-DC66-942A-2A83297364D5}"/>
              </a:ext>
            </a:extLst>
          </p:cNvPr>
          <p:cNvSpPr>
            <a:spLocks noGrp="1"/>
          </p:cNvSpPr>
          <p:nvPr>
            <p:ph sz="half" idx="2"/>
          </p:nvPr>
        </p:nvSpPr>
        <p:spPr>
          <a:xfrm>
            <a:off x="193674" y="1947416"/>
            <a:ext cx="7985125" cy="4120366"/>
          </a:xfrm>
        </p:spPr>
        <p:txBody>
          <a:bodyPr>
            <a:normAutofit/>
          </a:bodyPr>
          <a:lstStyle/>
          <a:p>
            <a:pPr marL="571500" indent="-571500">
              <a:buFont typeface="Arial" panose="020B0604020202020204" pitchFamily="34" charset="0"/>
              <a:buChar char="•"/>
            </a:pPr>
            <a:r>
              <a:rPr lang="en-GB" sz="2800"/>
              <a:t>Applications for eligible students are paid for by the school.</a:t>
            </a:r>
          </a:p>
          <a:p>
            <a:pPr marL="571500" indent="-571500">
              <a:buFont typeface="Arial" panose="020B0604020202020204" pitchFamily="34" charset="0"/>
              <a:buChar char="•"/>
            </a:pPr>
            <a:r>
              <a:rPr lang="en-GB" sz="2800"/>
              <a:t>Miss Devine may be able to help financially with visiting universities for open days. </a:t>
            </a:r>
          </a:p>
          <a:p>
            <a:pPr marL="571500" indent="-571500">
              <a:buFont typeface="Arial" panose="020B0604020202020204" pitchFamily="34" charset="0"/>
              <a:buChar char="•"/>
            </a:pPr>
            <a:r>
              <a:rPr lang="en-GB" sz="2800"/>
              <a:t>Information about support with university fees and maintenance can be found on the government website </a:t>
            </a:r>
            <a:r>
              <a:rPr lang="en-GB" sz="2800">
                <a:hlinkClick r:id="rId2"/>
              </a:rPr>
              <a:t>Student Finance guidance and application</a:t>
            </a:r>
            <a:endParaRPr lang="en-GB" sz="2800"/>
          </a:p>
        </p:txBody>
      </p:sp>
    </p:spTree>
    <p:extLst>
      <p:ext uri="{BB962C8B-B14F-4D97-AF65-F5344CB8AC3E}">
        <p14:creationId xmlns:p14="http://schemas.microsoft.com/office/powerpoint/2010/main" val="5901793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F41745-672B-2730-6D97-1EB9CA91455F}"/>
              </a:ext>
            </a:extLst>
          </p:cNvPr>
          <p:cNvPicPr>
            <a:picLocks noChangeAspect="1"/>
          </p:cNvPicPr>
          <p:nvPr/>
        </p:nvPicPr>
        <p:blipFill>
          <a:blip r:embed="rId2"/>
          <a:stretch>
            <a:fillRect/>
          </a:stretch>
        </p:blipFill>
        <p:spPr>
          <a:xfrm>
            <a:off x="2628000" y="1169505"/>
            <a:ext cx="9564001" cy="4518989"/>
          </a:xfrm>
          <a:prstGeom prst="rect">
            <a:avLst/>
          </a:prstGeom>
          <a:noFill/>
        </p:spPr>
      </p:pic>
      <p:sp>
        <p:nvSpPr>
          <p:cNvPr id="10" name="Text Placeholder 2">
            <a:extLst>
              <a:ext uri="{FF2B5EF4-FFF2-40B4-BE49-F238E27FC236}">
                <a16:creationId xmlns:a16="http://schemas.microsoft.com/office/drawing/2014/main" id="{8E636100-F2A8-2970-B258-B8085F25E6FB}"/>
              </a:ext>
            </a:extLst>
          </p:cNvPr>
          <p:cNvSpPr>
            <a:spLocks noGrp="1"/>
          </p:cNvSpPr>
          <p:nvPr>
            <p:ph type="body" sz="quarter" idx="12"/>
          </p:nvPr>
        </p:nvSpPr>
        <p:spPr>
          <a:xfrm>
            <a:off x="10586478" y="118012"/>
            <a:ext cx="1374775" cy="1373187"/>
          </a:xfrm>
        </p:spPr>
        <p:txBody>
          <a:bodyPr/>
          <a:lstStyle/>
          <a:p>
            <a:endParaRPr lang="en-US"/>
          </a:p>
        </p:txBody>
      </p:sp>
    </p:spTree>
    <p:extLst>
      <p:ext uri="{BB962C8B-B14F-4D97-AF65-F5344CB8AC3E}">
        <p14:creationId xmlns:p14="http://schemas.microsoft.com/office/powerpoint/2010/main" val="54750823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FA6C7C-1864-07D4-F3A3-2F00471AB495}"/>
              </a:ext>
            </a:extLst>
          </p:cNvPr>
          <p:cNvSpPr>
            <a:spLocks noGrp="1"/>
          </p:cNvSpPr>
          <p:nvPr>
            <p:ph type="body" idx="10"/>
          </p:nvPr>
        </p:nvSpPr>
        <p:spPr>
          <a:xfrm>
            <a:off x="88900" y="210344"/>
            <a:ext cx="8089900" cy="1410226"/>
          </a:xfrm>
        </p:spPr>
        <p:txBody>
          <a:bodyPr>
            <a:normAutofit/>
          </a:bodyPr>
          <a:lstStyle/>
          <a:p>
            <a:r>
              <a:rPr lang="en-GB" sz="4000" dirty="0">
                <a:solidFill>
                  <a:srgbClr val="0070C0"/>
                </a:solidFill>
              </a:rPr>
              <a:t>Support for University Applications</a:t>
            </a:r>
          </a:p>
        </p:txBody>
      </p:sp>
      <p:sp>
        <p:nvSpPr>
          <p:cNvPr id="4" name="Content Placeholder 3">
            <a:extLst>
              <a:ext uri="{FF2B5EF4-FFF2-40B4-BE49-F238E27FC236}">
                <a16:creationId xmlns:a16="http://schemas.microsoft.com/office/drawing/2014/main" id="{C198E1C6-E0B1-8583-ABA3-95C182C48864}"/>
              </a:ext>
            </a:extLst>
          </p:cNvPr>
          <p:cNvSpPr>
            <a:spLocks noGrp="1"/>
          </p:cNvSpPr>
          <p:nvPr>
            <p:ph sz="half" idx="2"/>
          </p:nvPr>
        </p:nvSpPr>
        <p:spPr>
          <a:xfrm>
            <a:off x="193675" y="1680231"/>
            <a:ext cx="7985125" cy="4120366"/>
          </a:xfrm>
        </p:spPr>
        <p:txBody>
          <a:bodyPr>
            <a:normAutofit/>
          </a:bodyPr>
          <a:lstStyle/>
          <a:p>
            <a:pPr marL="571500" indent="-571500">
              <a:buFont typeface="Arial" panose="020B0604020202020204" pitchFamily="34" charset="0"/>
              <a:buChar char="•"/>
            </a:pPr>
            <a:r>
              <a:rPr lang="en-GB" sz="3200" dirty="0"/>
              <a:t>Student Finance can be contacted with any specific questions you have </a:t>
            </a:r>
            <a:br>
              <a:rPr lang="en-GB" sz="3200" dirty="0"/>
            </a:br>
            <a:r>
              <a:rPr lang="en-GB" sz="3200" u="sng" dirty="0">
                <a:hlinkClick r:id="rId2"/>
              </a:rPr>
              <a:t>studentfinance@gov.je</a:t>
            </a:r>
            <a:r>
              <a:rPr lang="en-GB" sz="3200" u="sng" dirty="0"/>
              <a:t> 01534 449450</a:t>
            </a:r>
          </a:p>
          <a:p>
            <a:pPr marL="571500" indent="-571500">
              <a:buFont typeface="Arial" panose="020B0604020202020204" pitchFamily="34" charset="0"/>
              <a:buChar char="•"/>
            </a:pPr>
            <a:r>
              <a:rPr lang="en-GB" sz="3200" dirty="0"/>
              <a:t>Current or ex-students can apply to the Hautlieu Trust for some funding </a:t>
            </a:r>
            <a:r>
              <a:rPr lang="en-GB" sz="3200" dirty="0">
                <a:hlinkClick r:id="rId3"/>
              </a:rPr>
              <a:t>Hautlieu School Trust – Hautlieu</a:t>
            </a:r>
            <a:r>
              <a:rPr lang="en-GB" sz="3200" dirty="0"/>
              <a:t> – applications three times a year, Mr Joe Harvey: </a:t>
            </a:r>
            <a:r>
              <a:rPr lang="en-GB" sz="3200" dirty="0">
                <a:hlinkClick r:id="rId4"/>
              </a:rPr>
              <a:t>j.harvey@hautlieu.sch.je</a:t>
            </a:r>
            <a:r>
              <a:rPr lang="en-GB" sz="3200" dirty="0"/>
              <a:t> </a:t>
            </a:r>
          </a:p>
          <a:p>
            <a:endParaRPr lang="en-GB" u="sng" dirty="0"/>
          </a:p>
          <a:p>
            <a:endParaRPr lang="en-GB" dirty="0"/>
          </a:p>
        </p:txBody>
      </p:sp>
    </p:spTree>
    <p:extLst>
      <p:ext uri="{BB962C8B-B14F-4D97-AF65-F5344CB8AC3E}">
        <p14:creationId xmlns:p14="http://schemas.microsoft.com/office/powerpoint/2010/main" val="135867828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6FBA10-0EAB-398C-7A1A-5AF5B688BB3F}"/>
              </a:ext>
            </a:extLst>
          </p:cNvPr>
          <p:cNvSpPr>
            <a:spLocks noGrp="1"/>
          </p:cNvSpPr>
          <p:nvPr>
            <p:ph type="body" idx="10"/>
          </p:nvPr>
        </p:nvSpPr>
        <p:spPr>
          <a:xfrm>
            <a:off x="88900" y="210344"/>
            <a:ext cx="8089900" cy="1419280"/>
          </a:xfrm>
        </p:spPr>
        <p:txBody>
          <a:bodyPr/>
          <a:lstStyle/>
          <a:p>
            <a:r>
              <a:rPr lang="en-GB" sz="4000" dirty="0">
                <a:solidFill>
                  <a:srgbClr val="0070C0"/>
                </a:solidFill>
              </a:rPr>
              <a:t>Support for University Applications</a:t>
            </a:r>
          </a:p>
        </p:txBody>
      </p:sp>
      <p:sp>
        <p:nvSpPr>
          <p:cNvPr id="4" name="Content Placeholder 3">
            <a:extLst>
              <a:ext uri="{FF2B5EF4-FFF2-40B4-BE49-F238E27FC236}">
                <a16:creationId xmlns:a16="http://schemas.microsoft.com/office/drawing/2014/main" id="{A7B904D1-0560-1624-E846-ECC1D0F35537}"/>
              </a:ext>
            </a:extLst>
          </p:cNvPr>
          <p:cNvSpPr>
            <a:spLocks noGrp="1"/>
          </p:cNvSpPr>
          <p:nvPr>
            <p:ph sz="half" idx="2"/>
          </p:nvPr>
        </p:nvSpPr>
        <p:spPr/>
        <p:txBody>
          <a:bodyPr>
            <a:normAutofit fontScale="92500" lnSpcReduction="20000"/>
          </a:bodyPr>
          <a:lstStyle/>
          <a:p>
            <a:pPr marL="571500" indent="-571500">
              <a:buFont typeface="Arial" panose="020B0604020202020204" pitchFamily="34" charset="0"/>
              <a:buChar char="•"/>
            </a:pPr>
            <a:r>
              <a:rPr lang="en-GB" sz="3500"/>
              <a:t>Universities can help with student finances. Speak to individual Student Unions at each university or discuss this on Open Days.</a:t>
            </a:r>
          </a:p>
          <a:p>
            <a:pPr marL="571500" indent="-571500">
              <a:buFont typeface="Arial" panose="020B0604020202020204" pitchFamily="34" charset="0"/>
              <a:buChar char="•"/>
            </a:pPr>
            <a:r>
              <a:rPr lang="en-GB" sz="3500"/>
              <a:t>Bursaries are available for support with finances and to get work experience during holidays. A list is on the government website </a:t>
            </a:r>
            <a:r>
              <a:rPr lang="en-GB" sz="3500">
                <a:hlinkClick r:id="rId2"/>
              </a:rPr>
              <a:t>Educational trusts, bursaries and gift funds</a:t>
            </a:r>
            <a:endParaRPr lang="en-GB" sz="3500"/>
          </a:p>
          <a:p>
            <a:r>
              <a:rPr lang="en-GB"/>
              <a:t>  </a:t>
            </a:r>
          </a:p>
        </p:txBody>
      </p:sp>
    </p:spTree>
    <p:extLst>
      <p:ext uri="{BB962C8B-B14F-4D97-AF65-F5344CB8AC3E}">
        <p14:creationId xmlns:p14="http://schemas.microsoft.com/office/powerpoint/2010/main" val="83930628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CF736292-98DE-FA75-A7CD-9E3E4249B1AD}"/>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739107" y="179616"/>
            <a:ext cx="6474164" cy="6474164"/>
          </a:xfrm>
          <a:prstGeom prst="rect">
            <a:avLst/>
          </a:prstGeom>
        </p:spPr>
      </p:pic>
    </p:spTree>
    <p:extLst>
      <p:ext uri="{BB962C8B-B14F-4D97-AF65-F5344CB8AC3E}">
        <p14:creationId xmlns:p14="http://schemas.microsoft.com/office/powerpoint/2010/main" val="345051247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2DFC29-CF27-9816-B6E8-17A6CCBE5ECF}"/>
              </a:ext>
            </a:extLst>
          </p:cNvPr>
          <p:cNvSpPr>
            <a:spLocks noGrp="1"/>
          </p:cNvSpPr>
          <p:nvPr>
            <p:ph type="body" idx="10"/>
          </p:nvPr>
        </p:nvSpPr>
        <p:spPr>
          <a:xfrm>
            <a:off x="88900" y="210344"/>
            <a:ext cx="8089899" cy="1110456"/>
          </a:xfrm>
        </p:spPr>
        <p:txBody>
          <a:bodyPr/>
          <a:lstStyle/>
          <a:p>
            <a:r>
              <a:rPr lang="en-GB">
                <a:solidFill>
                  <a:srgbClr val="0070C0"/>
                </a:solidFill>
              </a:rPr>
              <a:t>Breakout Sessions</a:t>
            </a:r>
          </a:p>
        </p:txBody>
      </p:sp>
      <p:sp>
        <p:nvSpPr>
          <p:cNvPr id="3" name="Content Placeholder 2">
            <a:extLst>
              <a:ext uri="{FF2B5EF4-FFF2-40B4-BE49-F238E27FC236}">
                <a16:creationId xmlns:a16="http://schemas.microsoft.com/office/drawing/2014/main" id="{EB41D14D-2A97-D517-1607-289F2660079C}"/>
              </a:ext>
            </a:extLst>
          </p:cNvPr>
          <p:cNvSpPr>
            <a:spLocks noGrp="1"/>
          </p:cNvSpPr>
          <p:nvPr>
            <p:ph sz="half" idx="2"/>
          </p:nvPr>
        </p:nvSpPr>
        <p:spPr>
          <a:xfrm>
            <a:off x="1384300" y="1320800"/>
            <a:ext cx="6896100" cy="5207000"/>
          </a:xfrm>
        </p:spPr>
        <p:txBody>
          <a:bodyPr vert="horz" lIns="91440" tIns="45720" rIns="91440" bIns="45720" rtlCol="0" anchor="t">
            <a:normAutofit lnSpcReduction="10000"/>
          </a:bodyPr>
          <a:lstStyle/>
          <a:p>
            <a:pPr marL="742950" indent="-742950">
              <a:buAutoNum type="arabicPeriod"/>
            </a:pPr>
            <a:r>
              <a:rPr lang="en-GB" b="1">
                <a:solidFill>
                  <a:srgbClr val="0070C0"/>
                </a:solidFill>
              </a:rPr>
              <a:t>18:50pm – 19:00pm</a:t>
            </a:r>
          </a:p>
          <a:p>
            <a:pPr marL="742950" indent="-742950">
              <a:buAutoNum type="arabicPeriod"/>
            </a:pPr>
            <a:r>
              <a:rPr lang="en-GB" b="1">
                <a:solidFill>
                  <a:srgbClr val="0070C0"/>
                </a:solidFill>
              </a:rPr>
              <a:t>19:05pm – 19:15pm </a:t>
            </a:r>
          </a:p>
          <a:p>
            <a:pPr marL="571500" indent="-571500">
              <a:buFont typeface="Arial" panose="020B0604020202020204" pitchFamily="34" charset="0"/>
              <a:buChar char="•"/>
            </a:pPr>
            <a:r>
              <a:rPr lang="en-GB" b="1"/>
              <a:t>Jersey Premium – Miss Devine (ICT1)</a:t>
            </a:r>
          </a:p>
          <a:p>
            <a:pPr marL="571500" indent="-571500">
              <a:buFont typeface="Arial" panose="020B0604020202020204" pitchFamily="34" charset="0"/>
              <a:buChar char="•"/>
            </a:pPr>
            <a:r>
              <a:rPr lang="en-GB" b="1"/>
              <a:t>Multilingual Learners – Miss Rid (ICT2)</a:t>
            </a:r>
          </a:p>
          <a:p>
            <a:pPr marL="571500" indent="-571500">
              <a:buFont typeface="Arial" panose="020B0604020202020204" pitchFamily="34" charset="0"/>
              <a:buChar char="•"/>
            </a:pPr>
            <a:r>
              <a:rPr lang="en-GB" b="1"/>
              <a:t>Special Educational Needs – Ms Priestley (ICT 3)</a:t>
            </a:r>
          </a:p>
          <a:p>
            <a:pPr marL="571500" indent="-571500">
              <a:buFont typeface="Arial" panose="020B0604020202020204" pitchFamily="34" charset="0"/>
              <a:buChar char="•"/>
            </a:pPr>
            <a:r>
              <a:rPr lang="en-GB" b="1"/>
              <a:t>Gifted and Talented – Miss Sinfield (ICT4)</a:t>
            </a:r>
          </a:p>
        </p:txBody>
      </p:sp>
    </p:spTree>
    <p:extLst>
      <p:ext uri="{BB962C8B-B14F-4D97-AF65-F5344CB8AC3E}">
        <p14:creationId xmlns:p14="http://schemas.microsoft.com/office/powerpoint/2010/main" val="32807781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erson smiling at camera&#10;&#10;AI-generated content may be incorrect.">
            <a:extLst>
              <a:ext uri="{FF2B5EF4-FFF2-40B4-BE49-F238E27FC236}">
                <a16:creationId xmlns:a16="http://schemas.microsoft.com/office/drawing/2014/main" id="{3B765DC3-2913-984F-8599-446FF1EF664E}"/>
              </a:ext>
            </a:extLst>
          </p:cNvPr>
          <p:cNvPicPr>
            <a:picLocks noGrp="1" noChangeAspect="1"/>
          </p:cNvPicPr>
          <p:nvPr>
            <p:ph sz="half" idx="2"/>
          </p:nvPr>
        </p:nvPicPr>
        <p:blipFill>
          <a:blip r:embed="rId2"/>
          <a:stretch>
            <a:fillRect/>
          </a:stretch>
        </p:blipFill>
        <p:spPr>
          <a:xfrm>
            <a:off x="3467480" y="2279821"/>
            <a:ext cx="1876425" cy="2428875"/>
          </a:xfrm>
          <a:prstGeom prst="rect">
            <a:avLst/>
          </a:prstGeom>
        </p:spPr>
      </p:pic>
      <p:pic>
        <p:nvPicPr>
          <p:cNvPr id="5" name="Picture 4" descr="A close-up of a person smiling&#10;&#10;AI-generated content may be incorrect.">
            <a:extLst>
              <a:ext uri="{FF2B5EF4-FFF2-40B4-BE49-F238E27FC236}">
                <a16:creationId xmlns:a16="http://schemas.microsoft.com/office/drawing/2014/main" id="{7A49E87B-CF83-1E55-F1AC-D2AA5B9E6F2D}"/>
              </a:ext>
            </a:extLst>
          </p:cNvPr>
          <p:cNvPicPr>
            <a:picLocks noChangeAspect="1"/>
          </p:cNvPicPr>
          <p:nvPr/>
        </p:nvPicPr>
        <p:blipFill>
          <a:blip r:embed="rId3"/>
          <a:stretch>
            <a:fillRect/>
          </a:stretch>
        </p:blipFill>
        <p:spPr>
          <a:xfrm>
            <a:off x="1413510" y="182118"/>
            <a:ext cx="1866900" cy="2428875"/>
          </a:xfrm>
          <a:prstGeom prst="rect">
            <a:avLst/>
          </a:prstGeom>
        </p:spPr>
      </p:pic>
      <p:sp>
        <p:nvSpPr>
          <p:cNvPr id="8" name="TextBox 7">
            <a:extLst>
              <a:ext uri="{FF2B5EF4-FFF2-40B4-BE49-F238E27FC236}">
                <a16:creationId xmlns:a16="http://schemas.microsoft.com/office/drawing/2014/main" id="{FF151DB6-3FE8-F27E-8304-C74FD426638B}"/>
              </a:ext>
            </a:extLst>
          </p:cNvPr>
          <p:cNvSpPr txBox="1"/>
          <p:nvPr/>
        </p:nvSpPr>
        <p:spPr>
          <a:xfrm>
            <a:off x="785059" y="2700528"/>
            <a:ext cx="2625436" cy="1200329"/>
          </a:xfrm>
          <a:prstGeom prst="rect">
            <a:avLst/>
          </a:prstGeom>
          <a:noFill/>
        </p:spPr>
        <p:txBody>
          <a:bodyPr wrap="square" lIns="91440" tIns="45720" rIns="91440" bIns="45720" rtlCol="0" anchor="t">
            <a:spAutoFit/>
          </a:bodyPr>
          <a:lstStyle/>
          <a:p>
            <a:pPr algn="r"/>
            <a:r>
              <a:rPr lang="en-GB" b="1">
                <a:solidFill>
                  <a:srgbClr val="0070C0"/>
                </a:solidFill>
              </a:rPr>
              <a:t>Miss Sinfield</a:t>
            </a:r>
          </a:p>
          <a:p>
            <a:pPr algn="r"/>
            <a:r>
              <a:rPr lang="en-GB" b="1"/>
              <a:t>G&amp;T Lead</a:t>
            </a:r>
            <a:endParaRPr lang="en-GB"/>
          </a:p>
          <a:p>
            <a:pPr algn="r"/>
            <a:endParaRPr lang="en-GB" b="1">
              <a:solidFill>
                <a:srgbClr val="0070C0"/>
              </a:solidFill>
            </a:endParaRPr>
          </a:p>
          <a:p>
            <a:pPr algn="r"/>
            <a:r>
              <a:rPr lang="en-GB" b="1"/>
              <a:t> </a:t>
            </a:r>
          </a:p>
        </p:txBody>
      </p:sp>
      <p:sp>
        <p:nvSpPr>
          <p:cNvPr id="9" name="TextBox 8">
            <a:extLst>
              <a:ext uri="{FF2B5EF4-FFF2-40B4-BE49-F238E27FC236}">
                <a16:creationId xmlns:a16="http://schemas.microsoft.com/office/drawing/2014/main" id="{D7179776-00B7-8777-68C2-077A6CCE116A}"/>
              </a:ext>
            </a:extLst>
          </p:cNvPr>
          <p:cNvSpPr txBox="1"/>
          <p:nvPr/>
        </p:nvSpPr>
        <p:spPr>
          <a:xfrm>
            <a:off x="-701040" y="4812792"/>
            <a:ext cx="60960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GB" b="1">
                <a:solidFill>
                  <a:srgbClr val="0070C0"/>
                </a:solidFill>
                <a:cs typeface="Segoe UI"/>
              </a:rPr>
              <a:t>Ms Priestley</a:t>
            </a:r>
            <a:r>
              <a:rPr lang="en-US">
                <a:cs typeface="Segoe UI"/>
              </a:rPr>
              <a:t>​</a:t>
            </a:r>
          </a:p>
          <a:p>
            <a:pPr algn="r"/>
            <a:r>
              <a:rPr lang="en-GB" b="1">
                <a:cs typeface="Segoe UI"/>
              </a:rPr>
              <a:t>SENCO</a:t>
            </a:r>
            <a:endParaRPr lang="en-US"/>
          </a:p>
          <a:p>
            <a:pPr algn="r"/>
            <a:r>
              <a:rPr lang="en-GB">
                <a:cs typeface="Segoe UI"/>
              </a:rPr>
              <a:t>​</a:t>
            </a:r>
          </a:p>
          <a:p>
            <a:pPr algn="r"/>
            <a:endParaRPr lang="en-US">
              <a:cs typeface="Segoe UI"/>
            </a:endParaRPr>
          </a:p>
        </p:txBody>
      </p:sp>
      <p:sp>
        <p:nvSpPr>
          <p:cNvPr id="10" name="TextBox 9">
            <a:extLst>
              <a:ext uri="{FF2B5EF4-FFF2-40B4-BE49-F238E27FC236}">
                <a16:creationId xmlns:a16="http://schemas.microsoft.com/office/drawing/2014/main" id="{E0E2F4A0-23E7-7151-EB33-F401AC7CC55C}"/>
              </a:ext>
            </a:extLst>
          </p:cNvPr>
          <p:cNvSpPr txBox="1"/>
          <p:nvPr/>
        </p:nvSpPr>
        <p:spPr>
          <a:xfrm>
            <a:off x="5980176" y="2636520"/>
            <a:ext cx="14752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rgbClr val="0070C0"/>
                </a:solidFill>
                <a:cs typeface="Segoe UI"/>
              </a:rPr>
              <a:t>Miss Rid</a:t>
            </a:r>
            <a:endParaRPr lang="en-US">
              <a:solidFill>
                <a:srgbClr val="000000"/>
              </a:solidFill>
              <a:cs typeface="Segoe UI"/>
            </a:endParaRPr>
          </a:p>
          <a:p>
            <a:r>
              <a:rPr lang="en-GB" b="1">
                <a:cs typeface="Segoe UI"/>
              </a:rPr>
              <a:t>ML Lead</a:t>
            </a:r>
          </a:p>
        </p:txBody>
      </p:sp>
      <p:pic>
        <p:nvPicPr>
          <p:cNvPr id="2" name="Picture 1">
            <a:extLst>
              <a:ext uri="{FF2B5EF4-FFF2-40B4-BE49-F238E27FC236}">
                <a16:creationId xmlns:a16="http://schemas.microsoft.com/office/drawing/2014/main" id="{B66456AE-6885-E0DD-2893-571DF385F346}"/>
              </a:ext>
            </a:extLst>
          </p:cNvPr>
          <p:cNvPicPr>
            <a:picLocks noChangeAspect="1"/>
          </p:cNvPicPr>
          <p:nvPr/>
        </p:nvPicPr>
        <p:blipFill>
          <a:blip r:embed="rId4"/>
          <a:stretch>
            <a:fillRect/>
          </a:stretch>
        </p:blipFill>
        <p:spPr>
          <a:xfrm>
            <a:off x="5579152" y="185351"/>
            <a:ext cx="1878073" cy="2430161"/>
          </a:xfrm>
          <a:prstGeom prst="rect">
            <a:avLst/>
          </a:prstGeom>
        </p:spPr>
      </p:pic>
    </p:spTree>
    <p:extLst>
      <p:ext uri="{BB962C8B-B14F-4D97-AF65-F5344CB8AC3E}">
        <p14:creationId xmlns:p14="http://schemas.microsoft.com/office/powerpoint/2010/main" val="50990295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604A4-DA0E-09E7-8EFE-96FEE7AFF4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75C5958-7174-77F3-9D48-1D0E6FE80029}"/>
              </a:ext>
            </a:extLst>
          </p:cNvPr>
          <p:cNvSpPr>
            <a:spLocks noGrp="1"/>
          </p:cNvSpPr>
          <p:nvPr>
            <p:ph type="body" idx="10"/>
          </p:nvPr>
        </p:nvSpPr>
        <p:spPr/>
        <p:txBody>
          <a:bodyPr/>
          <a:lstStyle/>
          <a:p>
            <a:r>
              <a:rPr lang="en-GB">
                <a:solidFill>
                  <a:srgbClr val="0070C0"/>
                </a:solidFill>
              </a:rPr>
              <a:t>Gifted and Talented Students</a:t>
            </a:r>
          </a:p>
        </p:txBody>
      </p:sp>
      <p:sp>
        <p:nvSpPr>
          <p:cNvPr id="3" name="Content Placeholder 2">
            <a:extLst>
              <a:ext uri="{FF2B5EF4-FFF2-40B4-BE49-F238E27FC236}">
                <a16:creationId xmlns:a16="http://schemas.microsoft.com/office/drawing/2014/main" id="{3ECE47FF-90CA-623D-9F88-DCDA1D3BB32A}"/>
              </a:ext>
            </a:extLst>
          </p:cNvPr>
          <p:cNvSpPr>
            <a:spLocks noGrp="1"/>
          </p:cNvSpPr>
          <p:nvPr>
            <p:ph sz="half" idx="2"/>
          </p:nvPr>
        </p:nvSpPr>
        <p:spPr/>
        <p:txBody>
          <a:bodyPr/>
          <a:lstStyle/>
          <a:p>
            <a:pPr algn="ctr" fontAlgn="base"/>
            <a:r>
              <a:rPr lang="en-GB" b="1"/>
              <a:t>Rachel Sinfield</a:t>
            </a:r>
            <a:r>
              <a:rPr lang="en-US"/>
              <a:t>​</a:t>
            </a:r>
          </a:p>
          <a:p>
            <a:pPr algn="ctr" fontAlgn="base"/>
            <a:endParaRPr lang="en-US"/>
          </a:p>
          <a:p>
            <a:pPr algn="ctr" fontAlgn="base"/>
            <a:r>
              <a:rPr lang="en-GB" b="1"/>
              <a:t>Coordinator of Music </a:t>
            </a:r>
            <a:r>
              <a:rPr lang="en-GB"/>
              <a:t>​</a:t>
            </a:r>
          </a:p>
          <a:p>
            <a:pPr algn="ctr" fontAlgn="base"/>
            <a:r>
              <a:rPr lang="en-GB" b="1"/>
              <a:t>and </a:t>
            </a:r>
            <a:r>
              <a:rPr lang="en-GB"/>
              <a:t>​</a:t>
            </a:r>
          </a:p>
          <a:p>
            <a:pPr algn="ctr" fontAlgn="base"/>
            <a:r>
              <a:rPr lang="en-GB" b="1"/>
              <a:t>Gifted and Talented Students</a:t>
            </a:r>
            <a:endParaRPr lang="en-GB"/>
          </a:p>
          <a:p>
            <a:endParaRPr lang="en-GB"/>
          </a:p>
        </p:txBody>
      </p:sp>
    </p:spTree>
    <p:extLst>
      <p:ext uri="{BB962C8B-B14F-4D97-AF65-F5344CB8AC3E}">
        <p14:creationId xmlns:p14="http://schemas.microsoft.com/office/powerpoint/2010/main" val="25330885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A1660-67A9-1769-F8BE-4BFAB3F7D2A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0CCE7B-21C8-F582-74F0-76BF46DB1077}"/>
              </a:ext>
            </a:extLst>
          </p:cNvPr>
          <p:cNvSpPr>
            <a:spLocks noGrp="1"/>
          </p:cNvSpPr>
          <p:nvPr>
            <p:ph type="body" idx="10"/>
          </p:nvPr>
        </p:nvSpPr>
        <p:spPr>
          <a:xfrm>
            <a:off x="88899" y="210344"/>
            <a:ext cx="8565243" cy="1948656"/>
          </a:xfrm>
        </p:spPr>
        <p:txBody>
          <a:bodyPr/>
          <a:lstStyle/>
          <a:p>
            <a:pPr fontAlgn="base"/>
            <a:r>
              <a:rPr lang="en-GB" sz="4400">
                <a:solidFill>
                  <a:srgbClr val="0070C0"/>
                </a:solidFill>
              </a:rPr>
              <a:t>How do we identify a student as </a:t>
            </a:r>
            <a:r>
              <a:rPr lang="en-US" sz="4400" b="0">
                <a:solidFill>
                  <a:srgbClr val="0070C0"/>
                </a:solidFill>
              </a:rPr>
              <a:t>​</a:t>
            </a:r>
          </a:p>
          <a:p>
            <a:pPr fontAlgn="base"/>
            <a:r>
              <a:rPr lang="en-GB" sz="4400">
                <a:solidFill>
                  <a:srgbClr val="0070C0"/>
                </a:solidFill>
              </a:rPr>
              <a:t>Gifted and Talented at Hautlieu School?</a:t>
            </a:r>
            <a:endParaRPr lang="en-US" sz="4400" b="0">
              <a:solidFill>
                <a:srgbClr val="0070C0"/>
              </a:solidFill>
            </a:endParaRPr>
          </a:p>
        </p:txBody>
      </p:sp>
      <p:sp>
        <p:nvSpPr>
          <p:cNvPr id="3" name="Content Placeholder 2">
            <a:extLst>
              <a:ext uri="{FF2B5EF4-FFF2-40B4-BE49-F238E27FC236}">
                <a16:creationId xmlns:a16="http://schemas.microsoft.com/office/drawing/2014/main" id="{A46064CC-71B0-6755-3F79-78863A01A788}"/>
              </a:ext>
            </a:extLst>
          </p:cNvPr>
          <p:cNvSpPr>
            <a:spLocks noGrp="1"/>
          </p:cNvSpPr>
          <p:nvPr>
            <p:ph sz="half" idx="2"/>
          </p:nvPr>
        </p:nvSpPr>
        <p:spPr>
          <a:xfrm>
            <a:off x="811924" y="2330188"/>
            <a:ext cx="7370379" cy="3826246"/>
          </a:xfrm>
        </p:spPr>
        <p:txBody>
          <a:bodyPr>
            <a:normAutofit fontScale="70000" lnSpcReduction="20000"/>
          </a:bodyPr>
          <a:lstStyle/>
          <a:p>
            <a:pPr fontAlgn="base"/>
            <a:r>
              <a:rPr lang="en-GB"/>
              <a:t>At Hautlieu School we determine a student as Gifted and Talented if they meet one or both of the following criteria: </a:t>
            </a:r>
            <a:r>
              <a:rPr lang="en-US"/>
              <a:t>​</a:t>
            </a:r>
          </a:p>
          <a:p>
            <a:pPr marL="571500" indent="-571500" fontAlgn="base">
              <a:buFont typeface="Arial" panose="020B0604020202020204" pitchFamily="34" charset="0"/>
              <a:buChar char="•"/>
            </a:pPr>
            <a:r>
              <a:rPr lang="en-GB"/>
              <a:t>They are the most able 10% in their year group. This is determined from their scaled mean CAT Score or GCSE Point Score, and these figures vary slightly each year.​</a:t>
            </a:r>
          </a:p>
          <a:p>
            <a:pPr marL="571500" indent="-571500" fontAlgn="base">
              <a:buFont typeface="Arial" panose="020B0604020202020204" pitchFamily="34" charset="0"/>
              <a:buChar char="•"/>
            </a:pPr>
            <a:r>
              <a:rPr lang="en-GB"/>
              <a:t>Students who have a GCSE Point Score of at least 7.75 or over and for Key Stage 4 students, a scaled mean KS3 CAT Score of 133 or over, are considered to belong to ALPS BAND 1,a national benchmark of the highest attaining students.</a:t>
            </a:r>
          </a:p>
          <a:p>
            <a:endParaRPr lang="en-GB"/>
          </a:p>
        </p:txBody>
      </p:sp>
    </p:spTree>
    <p:extLst>
      <p:ext uri="{BB962C8B-B14F-4D97-AF65-F5344CB8AC3E}">
        <p14:creationId xmlns:p14="http://schemas.microsoft.com/office/powerpoint/2010/main" val="6630021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D607-20EE-E4B5-76D4-45C4E0D6B0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ECF412-8D1C-D803-4D2A-47A7DE7652E9}"/>
              </a:ext>
            </a:extLst>
          </p:cNvPr>
          <p:cNvSpPr>
            <a:spLocks noGrp="1"/>
          </p:cNvSpPr>
          <p:nvPr>
            <p:ph type="body" idx="10"/>
          </p:nvPr>
        </p:nvSpPr>
        <p:spPr>
          <a:xfrm>
            <a:off x="88900" y="210344"/>
            <a:ext cx="8166100" cy="1694656"/>
          </a:xfrm>
        </p:spPr>
        <p:txBody>
          <a:bodyPr/>
          <a:lstStyle/>
          <a:p>
            <a:r>
              <a:rPr lang="en-GB" sz="4400">
                <a:solidFill>
                  <a:srgbClr val="0070C0"/>
                </a:solidFill>
              </a:rPr>
              <a:t>How we Stretch &amp; Challenge our G&amp;T Students to exceed their Target Grades</a:t>
            </a:r>
          </a:p>
        </p:txBody>
      </p:sp>
      <p:pic>
        <p:nvPicPr>
          <p:cNvPr id="5" name="Picture 4">
            <a:extLst>
              <a:ext uri="{FF2B5EF4-FFF2-40B4-BE49-F238E27FC236}">
                <a16:creationId xmlns:a16="http://schemas.microsoft.com/office/drawing/2014/main" id="{5C21928F-3703-0CBC-6C8A-284BC00ECDCA}"/>
              </a:ext>
            </a:extLst>
          </p:cNvPr>
          <p:cNvPicPr>
            <a:picLocks noChangeAspect="1"/>
          </p:cNvPicPr>
          <p:nvPr/>
        </p:nvPicPr>
        <p:blipFill>
          <a:blip r:embed="rId2"/>
          <a:stretch>
            <a:fillRect/>
          </a:stretch>
        </p:blipFill>
        <p:spPr>
          <a:xfrm>
            <a:off x="1308100" y="1958634"/>
            <a:ext cx="7069832" cy="4854916"/>
          </a:xfrm>
          <a:prstGeom prst="rect">
            <a:avLst/>
          </a:prstGeom>
        </p:spPr>
      </p:pic>
    </p:spTree>
    <p:extLst>
      <p:ext uri="{BB962C8B-B14F-4D97-AF65-F5344CB8AC3E}">
        <p14:creationId xmlns:p14="http://schemas.microsoft.com/office/powerpoint/2010/main" val="189091022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643A6-5595-2A9D-BE78-316697615C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52D7CC-7C84-189C-C226-8DBBE7847ECA}"/>
              </a:ext>
            </a:extLst>
          </p:cNvPr>
          <p:cNvSpPr>
            <a:spLocks noGrp="1"/>
          </p:cNvSpPr>
          <p:nvPr>
            <p:ph type="body" idx="10"/>
          </p:nvPr>
        </p:nvSpPr>
        <p:spPr>
          <a:xfrm>
            <a:off x="88899" y="210345"/>
            <a:ext cx="8883651" cy="1458968"/>
          </a:xfrm>
        </p:spPr>
        <p:txBody>
          <a:bodyPr>
            <a:normAutofit fontScale="70000" lnSpcReduction="20000"/>
          </a:bodyPr>
          <a:lstStyle/>
          <a:p>
            <a:r>
              <a:rPr lang="en-GB">
                <a:solidFill>
                  <a:srgbClr val="0070C0"/>
                </a:solidFill>
              </a:rPr>
              <a:t>Areas of Strength and Challenge for G&amp;T Students</a:t>
            </a:r>
          </a:p>
        </p:txBody>
      </p:sp>
      <p:sp>
        <p:nvSpPr>
          <p:cNvPr id="3" name="Content Placeholder 2">
            <a:extLst>
              <a:ext uri="{FF2B5EF4-FFF2-40B4-BE49-F238E27FC236}">
                <a16:creationId xmlns:a16="http://schemas.microsoft.com/office/drawing/2014/main" id="{DE4283B8-6D61-6185-F5E0-3DDD3E1A4BC2}"/>
              </a:ext>
            </a:extLst>
          </p:cNvPr>
          <p:cNvSpPr>
            <a:spLocks noGrp="1"/>
          </p:cNvSpPr>
          <p:nvPr>
            <p:ph sz="half" idx="2"/>
          </p:nvPr>
        </p:nvSpPr>
        <p:spPr>
          <a:xfrm>
            <a:off x="1028700" y="1669312"/>
            <a:ext cx="7317858" cy="4781242"/>
          </a:xfrm>
        </p:spPr>
        <p:txBody>
          <a:bodyPr vert="horz" lIns="91440" tIns="45720" rIns="91440" bIns="45720" rtlCol="0" anchor="t">
            <a:normAutofit fontScale="85000" lnSpcReduction="20000"/>
          </a:bodyPr>
          <a:lstStyle/>
          <a:p>
            <a:r>
              <a:rPr lang="en-GB" b="1">
                <a:solidFill>
                  <a:srgbClr val="0070C0"/>
                </a:solidFill>
              </a:rPr>
              <a:t>Strength:</a:t>
            </a:r>
          </a:p>
          <a:p>
            <a:pPr marL="571500" indent="-571500">
              <a:buFont typeface="Arial" panose="020B0604020202020204" pitchFamily="34" charset="0"/>
              <a:buChar char="•"/>
            </a:pPr>
            <a:r>
              <a:rPr lang="en-GB"/>
              <a:t>Rapid ability to learn</a:t>
            </a:r>
          </a:p>
          <a:p>
            <a:pPr marL="571500" indent="-571500">
              <a:buFont typeface="Arial" panose="020B0604020202020204" pitchFamily="34" charset="0"/>
              <a:buChar char="•"/>
            </a:pPr>
            <a:r>
              <a:rPr lang="en-GB"/>
              <a:t>Preference for complex topics</a:t>
            </a:r>
          </a:p>
          <a:p>
            <a:pPr marL="571500" indent="-571500">
              <a:buFont typeface="Arial" panose="020B0604020202020204" pitchFamily="34" charset="0"/>
              <a:buChar char="•"/>
            </a:pPr>
            <a:r>
              <a:rPr lang="en-GB"/>
              <a:t>Often have high expectations of themselves</a:t>
            </a:r>
          </a:p>
          <a:p>
            <a:pPr marL="571500" indent="-571500">
              <a:buFont typeface="Arial" panose="020B0604020202020204" pitchFamily="34" charset="0"/>
              <a:buChar char="•"/>
            </a:pPr>
            <a:r>
              <a:rPr lang="en-GB"/>
              <a:t>Meticulous learners</a:t>
            </a:r>
          </a:p>
          <a:p>
            <a:r>
              <a:rPr lang="en-GB" b="1">
                <a:solidFill>
                  <a:srgbClr val="0070C0"/>
                </a:solidFill>
              </a:rPr>
              <a:t>Challenges:</a:t>
            </a:r>
          </a:p>
          <a:p>
            <a:pPr marL="457200" indent="-457200">
              <a:buFont typeface="Arial" panose="020B0604020202020204" pitchFamily="34" charset="0"/>
              <a:buChar char="•"/>
            </a:pPr>
            <a:r>
              <a:rPr lang="en-GB"/>
              <a:t>Perfectionism</a:t>
            </a:r>
          </a:p>
          <a:p>
            <a:pPr marL="457200" indent="-457200">
              <a:buFont typeface="Arial" panose="020B0604020202020204" pitchFamily="34" charset="0"/>
              <a:buChar char="•"/>
            </a:pPr>
            <a:r>
              <a:rPr lang="en-GB"/>
              <a:t>Supporting students facing challenges associated with SEN, well-being, and / or, with barriers to attendance</a:t>
            </a:r>
          </a:p>
          <a:p>
            <a:endParaRPr lang="en-GB"/>
          </a:p>
        </p:txBody>
      </p:sp>
    </p:spTree>
    <p:extLst>
      <p:ext uri="{BB962C8B-B14F-4D97-AF65-F5344CB8AC3E}">
        <p14:creationId xmlns:p14="http://schemas.microsoft.com/office/powerpoint/2010/main" val="245364292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613EF-2A83-8F11-C194-3AB0478862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22FB75-4D2C-209C-61D6-EAF23DCFBEC0}"/>
              </a:ext>
            </a:extLst>
          </p:cNvPr>
          <p:cNvSpPr>
            <a:spLocks noGrp="1"/>
          </p:cNvSpPr>
          <p:nvPr>
            <p:ph type="body" idx="10"/>
          </p:nvPr>
        </p:nvSpPr>
        <p:spPr>
          <a:xfrm>
            <a:off x="88900" y="210344"/>
            <a:ext cx="8261350" cy="1123156"/>
          </a:xfrm>
        </p:spPr>
        <p:txBody>
          <a:bodyPr/>
          <a:lstStyle/>
          <a:p>
            <a:r>
              <a:rPr lang="en-GB" sz="4400">
                <a:solidFill>
                  <a:srgbClr val="0070C0"/>
                </a:solidFill>
              </a:rPr>
              <a:t>How can you support G&amp;T Leaners at home?</a:t>
            </a:r>
          </a:p>
        </p:txBody>
      </p:sp>
      <p:sp>
        <p:nvSpPr>
          <p:cNvPr id="3" name="Content Placeholder 2">
            <a:extLst>
              <a:ext uri="{FF2B5EF4-FFF2-40B4-BE49-F238E27FC236}">
                <a16:creationId xmlns:a16="http://schemas.microsoft.com/office/drawing/2014/main" id="{33FEC29A-5F0D-A7AD-81CC-3669372BD842}"/>
              </a:ext>
            </a:extLst>
          </p:cNvPr>
          <p:cNvSpPr>
            <a:spLocks noGrp="1"/>
          </p:cNvSpPr>
          <p:nvPr>
            <p:ph sz="half" idx="2"/>
          </p:nvPr>
        </p:nvSpPr>
        <p:spPr>
          <a:xfrm>
            <a:off x="1238250" y="1282700"/>
            <a:ext cx="7296150" cy="5167854"/>
          </a:xfrm>
        </p:spPr>
        <p:txBody>
          <a:bodyPr vert="horz" lIns="91440" tIns="45720" rIns="91440" bIns="45720" rtlCol="0" anchor="t">
            <a:normAutofit fontScale="47500" lnSpcReduction="20000"/>
          </a:bodyPr>
          <a:lstStyle/>
          <a:p>
            <a:pPr marL="571500" indent="-571500">
              <a:lnSpc>
                <a:spcPct val="120000"/>
              </a:lnSpc>
              <a:buFont typeface="Arial" panose="020B0604020202020204" pitchFamily="34" charset="0"/>
              <a:buChar char="•"/>
            </a:pPr>
            <a:r>
              <a:rPr lang="en-GB"/>
              <a:t>Help them to focus on putting in the maximum effort with their learning in each lesson; asking questions and completing all work to the best of their ability.  </a:t>
            </a:r>
          </a:p>
          <a:p>
            <a:pPr marL="571500" indent="-571500">
              <a:lnSpc>
                <a:spcPct val="120000"/>
              </a:lnSpc>
              <a:buFont typeface="Arial" panose="020B0604020202020204" pitchFamily="34" charset="0"/>
              <a:buChar char="•"/>
            </a:pPr>
            <a:r>
              <a:rPr lang="en-GB"/>
              <a:t>Check the homework that has been set on Satchel One and monitor that the work is being completed</a:t>
            </a:r>
          </a:p>
          <a:p>
            <a:pPr marL="571500" indent="-571500">
              <a:lnSpc>
                <a:spcPct val="120000"/>
              </a:lnSpc>
              <a:buFont typeface="Arial" panose="020B0604020202020204" pitchFamily="34" charset="0"/>
              <a:buChar char="•"/>
            </a:pPr>
            <a:r>
              <a:rPr lang="en-GB"/>
              <a:t>Regularly check Go4Schools for updates on your child’s current performance in comparison to their Target and Predicted Grades</a:t>
            </a:r>
          </a:p>
          <a:p>
            <a:pPr marL="571500" indent="-571500">
              <a:lnSpc>
                <a:spcPct val="120000"/>
              </a:lnSpc>
              <a:buFont typeface="Arial" panose="020B0604020202020204" pitchFamily="34" charset="0"/>
              <a:buChar char="•"/>
            </a:pPr>
            <a:r>
              <a:rPr lang="en-GB"/>
              <a:t>Read their reports</a:t>
            </a:r>
          </a:p>
          <a:p>
            <a:pPr marL="571500" indent="-571500">
              <a:lnSpc>
                <a:spcPct val="120000"/>
              </a:lnSpc>
              <a:buFont typeface="Arial" panose="020B0604020202020204" pitchFamily="34" charset="0"/>
              <a:buChar char="•"/>
            </a:pPr>
            <a:r>
              <a:rPr lang="en-GB"/>
              <a:t>Encourage them to attend Extra-Curricular activities.</a:t>
            </a:r>
          </a:p>
          <a:p>
            <a:pPr marL="571500" indent="-571500">
              <a:lnSpc>
                <a:spcPct val="120000"/>
              </a:lnSpc>
              <a:buFont typeface="Arial" panose="020B0604020202020204" pitchFamily="34" charset="0"/>
              <a:buChar char="•"/>
            </a:pPr>
            <a:r>
              <a:rPr lang="en-GB"/>
              <a:t>Being </a:t>
            </a:r>
            <a:r>
              <a:rPr lang="en-GB" err="1"/>
              <a:t>organsied</a:t>
            </a:r>
            <a:r>
              <a:rPr lang="en-GB"/>
              <a:t> for their lessons each day with correct books and equipment</a:t>
            </a:r>
          </a:p>
          <a:p>
            <a:pPr marL="571500" indent="-571500">
              <a:lnSpc>
                <a:spcPct val="120000"/>
              </a:lnSpc>
              <a:buFont typeface="Arial" panose="020B0604020202020204" pitchFamily="34" charset="0"/>
              <a:buChar char="•"/>
            </a:pPr>
            <a:r>
              <a:rPr lang="en-GB"/>
              <a:t>Help them to create a manageable revision timetable in preparation for up-and-coming assessments</a:t>
            </a:r>
          </a:p>
          <a:p>
            <a:pPr marL="571500" indent="-571500">
              <a:lnSpc>
                <a:spcPct val="120000"/>
              </a:lnSpc>
              <a:buFont typeface="Arial" panose="020B0604020202020204" pitchFamily="34" charset="0"/>
              <a:buChar char="•"/>
            </a:pPr>
            <a:r>
              <a:rPr lang="en-GB"/>
              <a:t>Encourage them to get enough rest</a:t>
            </a:r>
          </a:p>
          <a:p>
            <a:endParaRPr lang="en-GB"/>
          </a:p>
        </p:txBody>
      </p:sp>
    </p:spTree>
    <p:extLst>
      <p:ext uri="{BB962C8B-B14F-4D97-AF65-F5344CB8AC3E}">
        <p14:creationId xmlns:p14="http://schemas.microsoft.com/office/powerpoint/2010/main" val="40954115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86BC7F25-BCF1-B37C-2C12-D0B4D9F4532E}"/>
              </a:ext>
            </a:extLst>
          </p:cNvPr>
          <p:cNvSpPr>
            <a:spLocks noGrp="1"/>
          </p:cNvSpPr>
          <p:nvPr>
            <p:ph type="body" sz="quarter" idx="12"/>
          </p:nvPr>
        </p:nvSpPr>
        <p:spPr>
          <a:xfrm>
            <a:off x="10586478" y="118012"/>
            <a:ext cx="1374775" cy="1373187"/>
          </a:xfrm>
        </p:spPr>
        <p:txBody>
          <a:bodyPr/>
          <a:lstStyle/>
          <a:p>
            <a:endParaRPr lang="en-US"/>
          </a:p>
        </p:txBody>
      </p:sp>
      <p:sp>
        <p:nvSpPr>
          <p:cNvPr id="6" name="TextBox 5">
            <a:extLst>
              <a:ext uri="{FF2B5EF4-FFF2-40B4-BE49-F238E27FC236}">
                <a16:creationId xmlns:a16="http://schemas.microsoft.com/office/drawing/2014/main" id="{0E913772-2D3E-AD71-DA58-1557E3811CB9}"/>
              </a:ext>
            </a:extLst>
          </p:cNvPr>
          <p:cNvSpPr txBox="1"/>
          <p:nvPr/>
        </p:nvSpPr>
        <p:spPr>
          <a:xfrm>
            <a:off x="2814129" y="5039209"/>
            <a:ext cx="5391997" cy="1477328"/>
          </a:xfrm>
          <a:prstGeom prst="rect">
            <a:avLst/>
          </a:prstGeom>
          <a:solidFill>
            <a:srgbClr val="0070C0"/>
          </a:solidFill>
        </p:spPr>
        <p:txBody>
          <a:bodyPr wrap="square" lIns="91440" tIns="45720" rIns="91440" bIns="45720" rtlCol="0" anchor="t">
            <a:spAutoFit/>
          </a:bodyPr>
          <a:lstStyle/>
          <a:p>
            <a:pPr marL="285750" indent="-285750">
              <a:buFont typeface="Arial" panose="020B0604020202020204" pitchFamily="34" charset="0"/>
              <a:buChar char="•"/>
            </a:pPr>
            <a:r>
              <a:rPr lang="en-GB" b="1">
                <a:solidFill>
                  <a:schemeClr val="bg1"/>
                </a:solidFill>
              </a:rPr>
              <a:t>3-day Enrichment Trip to London and Oxford</a:t>
            </a:r>
          </a:p>
          <a:p>
            <a:pPr marL="285750" indent="-285750">
              <a:buFont typeface="Arial" panose="020B0604020202020204" pitchFamily="34" charset="0"/>
              <a:buChar char="•"/>
            </a:pPr>
            <a:r>
              <a:rPr lang="en-GB" b="1">
                <a:solidFill>
                  <a:schemeClr val="bg1"/>
                </a:solidFill>
              </a:rPr>
              <a:t>September 2027 for Year 11 Students</a:t>
            </a:r>
          </a:p>
          <a:p>
            <a:pPr marL="285750" indent="-285750">
              <a:buFont typeface="Arial" panose="020B0604020202020204" pitchFamily="34" charset="0"/>
              <a:buChar char="•"/>
            </a:pPr>
            <a:r>
              <a:rPr lang="en-GB" b="1">
                <a:solidFill>
                  <a:schemeClr val="bg1"/>
                </a:solidFill>
              </a:rPr>
              <a:t>Raise aspirations of all students at GCSE Level (Oxbridge and Russell Group Universities)</a:t>
            </a:r>
          </a:p>
          <a:p>
            <a:pPr marL="285750" indent="-285750">
              <a:buFont typeface="Arial" panose="020B0604020202020204" pitchFamily="34" charset="0"/>
              <a:buChar char="•"/>
            </a:pPr>
            <a:r>
              <a:rPr lang="en-GB" b="1">
                <a:solidFill>
                  <a:schemeClr val="bg1"/>
                </a:solidFill>
              </a:rPr>
              <a:t>Opportunities not on-island</a:t>
            </a:r>
          </a:p>
        </p:txBody>
      </p:sp>
      <p:pic>
        <p:nvPicPr>
          <p:cNvPr id="9" name="Picture Placeholder 8" descr="IMG_6749.jpg">
            <a:extLst>
              <a:ext uri="{FF2B5EF4-FFF2-40B4-BE49-F238E27FC236}">
                <a16:creationId xmlns:a16="http://schemas.microsoft.com/office/drawing/2014/main" id="{DE70776C-17AE-1A45-0773-278A73F1A8C1}"/>
              </a:ext>
            </a:extLst>
          </p:cNvPr>
          <p:cNvPicPr>
            <a:picLocks noGrp="1" noChangeAspect="1"/>
          </p:cNvPicPr>
          <p:nvPr>
            <p:ph type="pic" sz="quarter" idx="10"/>
          </p:nvPr>
        </p:nvPicPr>
        <p:blipFill>
          <a:blip r:embed="rId2"/>
          <a:srcRect t="2199" b="2199"/>
          <a:stretch/>
        </p:blipFill>
        <p:spPr>
          <a:xfrm>
            <a:off x="2812315" y="265416"/>
            <a:ext cx="5385372" cy="3989800"/>
          </a:xfrm>
          <a:prstGeom prst="rect">
            <a:avLst/>
          </a:prstGeom>
        </p:spPr>
      </p:pic>
      <p:pic>
        <p:nvPicPr>
          <p:cNvPr id="2" name="Picture 1" descr="IMG_6777.jpg">
            <a:extLst>
              <a:ext uri="{FF2B5EF4-FFF2-40B4-BE49-F238E27FC236}">
                <a16:creationId xmlns:a16="http://schemas.microsoft.com/office/drawing/2014/main" id="{80EE43D1-13FE-0B97-6841-4A596D10AA48}"/>
              </a:ext>
            </a:extLst>
          </p:cNvPr>
          <p:cNvPicPr>
            <a:picLocks noChangeAspect="1"/>
          </p:cNvPicPr>
          <p:nvPr/>
        </p:nvPicPr>
        <p:blipFill>
          <a:blip r:embed="rId3"/>
          <a:stretch>
            <a:fillRect/>
          </a:stretch>
        </p:blipFill>
        <p:spPr>
          <a:xfrm>
            <a:off x="8353105" y="2157572"/>
            <a:ext cx="3551006" cy="4203844"/>
          </a:xfrm>
          <a:prstGeom prst="rect">
            <a:avLst/>
          </a:prstGeom>
        </p:spPr>
      </p:pic>
      <p:sp>
        <p:nvSpPr>
          <p:cNvPr id="4" name="TextBox 3">
            <a:extLst>
              <a:ext uri="{FF2B5EF4-FFF2-40B4-BE49-F238E27FC236}">
                <a16:creationId xmlns:a16="http://schemas.microsoft.com/office/drawing/2014/main" id="{C5CE6FBE-452A-130C-49F2-4B9B40F2B94D}"/>
              </a:ext>
            </a:extLst>
          </p:cNvPr>
          <p:cNvSpPr txBox="1"/>
          <p:nvPr/>
        </p:nvSpPr>
        <p:spPr>
          <a:xfrm>
            <a:off x="2814128" y="4414197"/>
            <a:ext cx="5391997" cy="523220"/>
          </a:xfrm>
          <a:prstGeom prst="rect">
            <a:avLst/>
          </a:prstGeom>
          <a:solidFill>
            <a:srgbClr val="0070C0"/>
          </a:solidFill>
        </p:spPr>
        <p:txBody>
          <a:bodyPr wrap="square" lIns="91440" tIns="45720" rIns="91440" bIns="45720" rtlCol="0" anchor="t">
            <a:spAutoFit/>
          </a:bodyPr>
          <a:lstStyle/>
          <a:p>
            <a:r>
              <a:rPr lang="en-GB" sz="2800" b="1">
                <a:solidFill>
                  <a:schemeClr val="bg1"/>
                </a:solidFill>
              </a:rPr>
              <a:t> EXTENDED LEARNING TRIP</a:t>
            </a:r>
            <a:endParaRPr lang="en-US" sz="2800">
              <a:solidFill>
                <a:schemeClr val="bg1"/>
              </a:solidFill>
            </a:endParaRPr>
          </a:p>
        </p:txBody>
      </p:sp>
    </p:spTree>
    <p:extLst>
      <p:ext uri="{BB962C8B-B14F-4D97-AF65-F5344CB8AC3E}">
        <p14:creationId xmlns:p14="http://schemas.microsoft.com/office/powerpoint/2010/main" val="340872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7148F-3A05-AEDA-CC91-DDE00D29DF6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44AD7CE-DDA0-A6AC-2CEB-D4655E2F0624}"/>
              </a:ext>
            </a:extLst>
          </p:cNvPr>
          <p:cNvSpPr>
            <a:spLocks noGrp="1"/>
          </p:cNvSpPr>
          <p:nvPr>
            <p:ph type="body" idx="10"/>
          </p:nvPr>
        </p:nvSpPr>
        <p:spPr/>
        <p:txBody>
          <a:bodyPr/>
          <a:lstStyle/>
          <a:p>
            <a:r>
              <a:rPr lang="en-GB">
                <a:solidFill>
                  <a:srgbClr val="0070C0"/>
                </a:solidFill>
              </a:rPr>
              <a:t>Special Educational Needs</a:t>
            </a:r>
          </a:p>
        </p:txBody>
      </p:sp>
      <p:sp>
        <p:nvSpPr>
          <p:cNvPr id="3" name="Content Placeholder 2">
            <a:extLst>
              <a:ext uri="{FF2B5EF4-FFF2-40B4-BE49-F238E27FC236}">
                <a16:creationId xmlns:a16="http://schemas.microsoft.com/office/drawing/2014/main" id="{71CF1A33-4EC4-9667-A183-913FE1287595}"/>
              </a:ext>
            </a:extLst>
          </p:cNvPr>
          <p:cNvSpPr>
            <a:spLocks noGrp="1"/>
          </p:cNvSpPr>
          <p:nvPr>
            <p:ph sz="half" idx="2"/>
          </p:nvPr>
        </p:nvSpPr>
        <p:spPr>
          <a:xfrm>
            <a:off x="193674" y="2934949"/>
            <a:ext cx="7985125" cy="3515605"/>
          </a:xfrm>
        </p:spPr>
        <p:txBody>
          <a:bodyPr vert="horz" lIns="91440" tIns="45720" rIns="91440" bIns="45720" rtlCol="0" anchor="t">
            <a:normAutofit/>
          </a:bodyPr>
          <a:lstStyle/>
          <a:p>
            <a:pPr algn="ctr" fontAlgn="base"/>
            <a:r>
              <a:rPr lang="en-GB" b="1"/>
              <a:t>Orla Priestley </a:t>
            </a:r>
            <a:endParaRPr lang="en-US"/>
          </a:p>
          <a:p>
            <a:pPr algn="ctr" fontAlgn="base"/>
            <a:endParaRPr lang="en-US"/>
          </a:p>
          <a:p>
            <a:pPr algn="ctr" fontAlgn="base"/>
            <a:r>
              <a:rPr lang="en-GB" b="1"/>
              <a:t>Special Educational Needs </a:t>
            </a:r>
          </a:p>
          <a:p>
            <a:pPr algn="ctr" fontAlgn="base"/>
            <a:r>
              <a:rPr lang="en-GB" b="1"/>
              <a:t>Co-Ordinator </a:t>
            </a:r>
            <a:endParaRPr lang="en-GB"/>
          </a:p>
          <a:p>
            <a:endParaRPr lang="en-GB"/>
          </a:p>
        </p:txBody>
      </p:sp>
    </p:spTree>
    <p:extLst>
      <p:ext uri="{BB962C8B-B14F-4D97-AF65-F5344CB8AC3E}">
        <p14:creationId xmlns:p14="http://schemas.microsoft.com/office/powerpoint/2010/main" val="24429446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6B2B9-DB72-71DB-F9F2-53B9724B65A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CD19BA0-BF99-FF05-0378-2020C8CBC430}"/>
              </a:ext>
            </a:extLst>
          </p:cNvPr>
          <p:cNvSpPr>
            <a:spLocks noGrp="1"/>
          </p:cNvSpPr>
          <p:nvPr>
            <p:ph type="body" idx="10"/>
          </p:nvPr>
        </p:nvSpPr>
        <p:spPr>
          <a:xfrm>
            <a:off x="88900" y="210344"/>
            <a:ext cx="8089900" cy="1210847"/>
          </a:xfrm>
        </p:spPr>
        <p:txBody>
          <a:bodyPr/>
          <a:lstStyle/>
          <a:p>
            <a:r>
              <a:rPr lang="en-GB">
                <a:solidFill>
                  <a:srgbClr val="0070C0"/>
                </a:solidFill>
              </a:rPr>
              <a:t>SEN at Hautlieu</a:t>
            </a:r>
          </a:p>
        </p:txBody>
      </p:sp>
      <p:sp>
        <p:nvSpPr>
          <p:cNvPr id="3" name="Content Placeholder 2">
            <a:extLst>
              <a:ext uri="{FF2B5EF4-FFF2-40B4-BE49-F238E27FC236}">
                <a16:creationId xmlns:a16="http://schemas.microsoft.com/office/drawing/2014/main" id="{56AAF618-48EE-11D2-2FF7-C95A539DCDF0}"/>
              </a:ext>
            </a:extLst>
          </p:cNvPr>
          <p:cNvSpPr>
            <a:spLocks noGrp="1"/>
          </p:cNvSpPr>
          <p:nvPr>
            <p:ph sz="half" idx="2"/>
          </p:nvPr>
        </p:nvSpPr>
        <p:spPr>
          <a:xfrm>
            <a:off x="506186" y="1713331"/>
            <a:ext cx="7454899" cy="4120366"/>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Specific Learning Difficulties: students may have needs associated with difficulties in reading, writing, spelling or processing</a:t>
            </a:r>
            <a:r>
              <a:rPr lang="en-US" sz="3200"/>
              <a:t>​</a:t>
            </a:r>
          </a:p>
          <a:p>
            <a:pPr marL="571500" indent="-571500" fontAlgn="base">
              <a:buFont typeface="Arial" panose="020B0604020202020204" pitchFamily="34" charset="0"/>
              <a:buChar char="•"/>
            </a:pPr>
            <a:r>
              <a:rPr lang="en-GB" sz="3200"/>
              <a:t>Our Specialist Assessor is qualified to assess in compliance with JCQ regulations and determine what exam adaptations may be required</a:t>
            </a:r>
            <a:endParaRPr lang="en-US" sz="3200"/>
          </a:p>
          <a:p>
            <a:endParaRPr lang="en-GB"/>
          </a:p>
        </p:txBody>
      </p:sp>
    </p:spTree>
    <p:extLst>
      <p:ext uri="{BB962C8B-B14F-4D97-AF65-F5344CB8AC3E}">
        <p14:creationId xmlns:p14="http://schemas.microsoft.com/office/powerpoint/2010/main" val="36751166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DF4E5-345A-ACB8-7D16-351CD0AC3A4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CB6F50-371C-063E-59C7-CCBAE941A099}"/>
              </a:ext>
            </a:extLst>
          </p:cNvPr>
          <p:cNvSpPr>
            <a:spLocks noGrp="1"/>
          </p:cNvSpPr>
          <p:nvPr>
            <p:ph type="body" idx="10"/>
          </p:nvPr>
        </p:nvSpPr>
        <p:spPr>
          <a:xfrm>
            <a:off x="88900" y="210344"/>
            <a:ext cx="8077805" cy="1162466"/>
          </a:xfrm>
        </p:spPr>
        <p:txBody>
          <a:bodyPr/>
          <a:lstStyle/>
          <a:p>
            <a:r>
              <a:rPr lang="en-GB">
                <a:solidFill>
                  <a:srgbClr val="0070C0"/>
                </a:solidFill>
              </a:rPr>
              <a:t>Neurodiversity</a:t>
            </a:r>
          </a:p>
        </p:txBody>
      </p:sp>
      <p:sp>
        <p:nvSpPr>
          <p:cNvPr id="3" name="Content Placeholder 2">
            <a:extLst>
              <a:ext uri="{FF2B5EF4-FFF2-40B4-BE49-F238E27FC236}">
                <a16:creationId xmlns:a16="http://schemas.microsoft.com/office/drawing/2014/main" id="{2A48430D-E7E9-DFAD-3EA4-23664A090925}"/>
              </a:ext>
            </a:extLst>
          </p:cNvPr>
          <p:cNvSpPr>
            <a:spLocks noGrp="1"/>
          </p:cNvSpPr>
          <p:nvPr>
            <p:ph sz="half" idx="2"/>
          </p:nvPr>
        </p:nvSpPr>
        <p:spPr>
          <a:xfrm>
            <a:off x="466876" y="1713331"/>
            <a:ext cx="7518399" cy="4120366"/>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Neurodiverse students may have educational needs associated with their condition</a:t>
            </a:r>
            <a:r>
              <a:rPr lang="en-US" sz="3200"/>
              <a:t>​</a:t>
            </a:r>
          </a:p>
          <a:p>
            <a:pPr marL="571500" indent="-571500" fontAlgn="base">
              <a:buFont typeface="Arial" panose="020B0604020202020204" pitchFamily="34" charset="0"/>
              <a:buChar char="•"/>
            </a:pPr>
            <a:r>
              <a:rPr lang="en-GB" sz="3200"/>
              <a:t>Hautlieu endeavours to support students in and out of the classroom, ensuring that they know that they are valued members of our school community </a:t>
            </a:r>
            <a:endParaRPr lang="en-US" sz="3200"/>
          </a:p>
          <a:p>
            <a:endParaRPr lang="en-GB"/>
          </a:p>
        </p:txBody>
      </p:sp>
    </p:spTree>
    <p:extLst>
      <p:ext uri="{BB962C8B-B14F-4D97-AF65-F5344CB8AC3E}">
        <p14:creationId xmlns:p14="http://schemas.microsoft.com/office/powerpoint/2010/main" val="22762781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2FF20-363F-9324-9EA9-15214447398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6B3027A-3A59-66C7-B417-73FA9FE12E6F}"/>
              </a:ext>
            </a:extLst>
          </p:cNvPr>
          <p:cNvSpPr>
            <a:spLocks noGrp="1"/>
          </p:cNvSpPr>
          <p:nvPr>
            <p:ph type="body" idx="10"/>
          </p:nvPr>
        </p:nvSpPr>
        <p:spPr/>
        <p:txBody>
          <a:bodyPr/>
          <a:lstStyle/>
          <a:p>
            <a:r>
              <a:rPr lang="en-GB">
                <a:solidFill>
                  <a:srgbClr val="0070C0"/>
                </a:solidFill>
              </a:rPr>
              <a:t>Social, Emotional and Mental Health</a:t>
            </a:r>
          </a:p>
        </p:txBody>
      </p:sp>
      <p:sp>
        <p:nvSpPr>
          <p:cNvPr id="3" name="Content Placeholder 2">
            <a:extLst>
              <a:ext uri="{FF2B5EF4-FFF2-40B4-BE49-F238E27FC236}">
                <a16:creationId xmlns:a16="http://schemas.microsoft.com/office/drawing/2014/main" id="{A7F8C726-F18B-8568-A25C-419B0A0909E1}"/>
              </a:ext>
            </a:extLst>
          </p:cNvPr>
          <p:cNvSpPr>
            <a:spLocks noGrp="1"/>
          </p:cNvSpPr>
          <p:nvPr>
            <p:ph sz="half" idx="2"/>
          </p:nvPr>
        </p:nvSpPr>
        <p:spPr>
          <a:xfrm>
            <a:off x="1079500" y="2330188"/>
            <a:ext cx="7099299" cy="4120366"/>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Schoolwork, relationship challenges and exam pressure can add to the stress that students feel</a:t>
            </a:r>
            <a:r>
              <a:rPr lang="en-US" sz="3200"/>
              <a:t>​</a:t>
            </a:r>
          </a:p>
          <a:p>
            <a:pPr marL="571500" indent="-571500" fontAlgn="base">
              <a:buFont typeface="Arial" panose="020B0604020202020204" pitchFamily="34" charset="0"/>
              <a:buChar char="•"/>
            </a:pPr>
            <a:r>
              <a:rPr lang="en-GB" sz="3200"/>
              <a:t>Adaptations in lessons can support students when they are feeling overwhelmed</a:t>
            </a:r>
            <a:r>
              <a:rPr lang="en-US" sz="3200"/>
              <a:t>​</a:t>
            </a:r>
          </a:p>
          <a:p>
            <a:pPr marL="571500" indent="-571500" fontAlgn="base">
              <a:buFont typeface="Arial" panose="020B0604020202020204" pitchFamily="34" charset="0"/>
              <a:buChar char="•"/>
            </a:pPr>
            <a:r>
              <a:rPr lang="en-GB" sz="3200"/>
              <a:t>Wellbeing and Academic support is available</a:t>
            </a:r>
            <a:endParaRPr lang="en-US" sz="3200"/>
          </a:p>
          <a:p>
            <a:endParaRPr lang="en-GB"/>
          </a:p>
        </p:txBody>
      </p:sp>
    </p:spTree>
    <p:extLst>
      <p:ext uri="{BB962C8B-B14F-4D97-AF65-F5344CB8AC3E}">
        <p14:creationId xmlns:p14="http://schemas.microsoft.com/office/powerpoint/2010/main" val="18943832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66E67-CF55-454B-451F-BAC25BAC6E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F0F9E5-A56F-86F1-C8B7-7AFD68ED9142}"/>
              </a:ext>
            </a:extLst>
          </p:cNvPr>
          <p:cNvSpPr>
            <a:spLocks noGrp="1"/>
          </p:cNvSpPr>
          <p:nvPr>
            <p:ph type="body" idx="10"/>
          </p:nvPr>
        </p:nvSpPr>
        <p:spPr>
          <a:xfrm>
            <a:off x="88900" y="210344"/>
            <a:ext cx="8706757" cy="1065704"/>
          </a:xfrm>
        </p:spPr>
        <p:txBody>
          <a:bodyPr/>
          <a:lstStyle/>
          <a:p>
            <a:r>
              <a:rPr lang="en-GB">
                <a:solidFill>
                  <a:srgbClr val="0070C0"/>
                </a:solidFill>
              </a:rPr>
              <a:t>Medical Conditions</a:t>
            </a:r>
          </a:p>
        </p:txBody>
      </p:sp>
      <p:sp>
        <p:nvSpPr>
          <p:cNvPr id="3" name="Content Placeholder 2">
            <a:extLst>
              <a:ext uri="{FF2B5EF4-FFF2-40B4-BE49-F238E27FC236}">
                <a16:creationId xmlns:a16="http://schemas.microsoft.com/office/drawing/2014/main" id="{ED1020BB-B802-38D7-3167-7431E5E08A37}"/>
              </a:ext>
            </a:extLst>
          </p:cNvPr>
          <p:cNvSpPr>
            <a:spLocks noGrp="1"/>
          </p:cNvSpPr>
          <p:nvPr>
            <p:ph sz="half" idx="2"/>
          </p:nvPr>
        </p:nvSpPr>
        <p:spPr>
          <a:xfrm>
            <a:off x="695476" y="1554238"/>
            <a:ext cx="7289799" cy="4291554"/>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Adaptations may be required in lessons and around the school to ensure that students with medical conditions can access their learning</a:t>
            </a:r>
            <a:r>
              <a:rPr lang="en-US" sz="3200"/>
              <a:t>​</a:t>
            </a:r>
          </a:p>
          <a:p>
            <a:pPr marL="571500" indent="-571500" fontAlgn="base">
              <a:buFont typeface="Arial" panose="020B0604020202020204" pitchFamily="34" charset="0"/>
              <a:buChar char="•"/>
            </a:pPr>
            <a:r>
              <a:rPr lang="en-GB" sz="3200"/>
              <a:t>Consideration to what exam arrangements may be required to provide students with the best opportunity to share their knowledge and be successful</a:t>
            </a:r>
            <a:endParaRPr lang="en-US" sz="3200"/>
          </a:p>
          <a:p>
            <a:endParaRPr lang="en-GB"/>
          </a:p>
        </p:txBody>
      </p:sp>
    </p:spTree>
    <p:extLst>
      <p:ext uri="{BB962C8B-B14F-4D97-AF65-F5344CB8AC3E}">
        <p14:creationId xmlns:p14="http://schemas.microsoft.com/office/powerpoint/2010/main" val="154975438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C385B-E12B-A108-8E45-80A34B4470B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3BCA2E-DC48-2329-ED06-E41EABE83734}"/>
              </a:ext>
            </a:extLst>
          </p:cNvPr>
          <p:cNvSpPr>
            <a:spLocks noGrp="1"/>
          </p:cNvSpPr>
          <p:nvPr>
            <p:ph type="body" idx="10"/>
          </p:nvPr>
        </p:nvSpPr>
        <p:spPr>
          <a:xfrm>
            <a:off x="88900" y="210344"/>
            <a:ext cx="8670471" cy="1126180"/>
          </a:xfrm>
        </p:spPr>
        <p:txBody>
          <a:bodyPr/>
          <a:lstStyle/>
          <a:p>
            <a:r>
              <a:rPr lang="en-GB">
                <a:solidFill>
                  <a:srgbClr val="0070C0"/>
                </a:solidFill>
              </a:rPr>
              <a:t>Support in school…</a:t>
            </a:r>
          </a:p>
        </p:txBody>
      </p:sp>
      <p:sp>
        <p:nvSpPr>
          <p:cNvPr id="3" name="Content Placeholder 2">
            <a:extLst>
              <a:ext uri="{FF2B5EF4-FFF2-40B4-BE49-F238E27FC236}">
                <a16:creationId xmlns:a16="http://schemas.microsoft.com/office/drawing/2014/main" id="{DDF875FD-BDDB-2964-AAD0-74A3F0DA15C6}"/>
              </a:ext>
            </a:extLst>
          </p:cNvPr>
          <p:cNvSpPr>
            <a:spLocks noGrp="1"/>
          </p:cNvSpPr>
          <p:nvPr>
            <p:ph sz="half" idx="2"/>
          </p:nvPr>
        </p:nvSpPr>
        <p:spPr>
          <a:xfrm>
            <a:off x="311452" y="1711476"/>
            <a:ext cx="7810500" cy="4488656"/>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Provision Map to communicate needs to all teachers</a:t>
            </a:r>
            <a:r>
              <a:rPr lang="en-US" sz="3200"/>
              <a:t>​</a:t>
            </a:r>
          </a:p>
          <a:p>
            <a:pPr marL="571500" indent="-571500" fontAlgn="base">
              <a:buFont typeface="Arial" panose="020B0604020202020204" pitchFamily="34" charset="0"/>
              <a:buChar char="•"/>
            </a:pPr>
            <a:r>
              <a:rPr lang="en-GB" sz="3200"/>
              <a:t>Learning Plans for students who require adaptive teaching within lessons </a:t>
            </a:r>
            <a:endParaRPr lang="en-US" sz="3200"/>
          </a:p>
          <a:p>
            <a:pPr marL="571500" indent="-571500" fontAlgn="base">
              <a:buFont typeface="Arial" panose="020B0604020202020204" pitchFamily="34" charset="0"/>
              <a:buChar char="•"/>
            </a:pPr>
            <a:r>
              <a:rPr lang="en-GB" sz="3200"/>
              <a:t>Student Support and Learning Support teams in contact with students who require regular check-ins</a:t>
            </a:r>
            <a:endParaRPr lang="en-US" sz="3200"/>
          </a:p>
          <a:p>
            <a:endParaRPr lang="en-GB"/>
          </a:p>
        </p:txBody>
      </p:sp>
    </p:spTree>
    <p:extLst>
      <p:ext uri="{BB962C8B-B14F-4D97-AF65-F5344CB8AC3E}">
        <p14:creationId xmlns:p14="http://schemas.microsoft.com/office/powerpoint/2010/main" val="16256213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7331C-25DC-4818-07E4-B7370B911BE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EE38BF-117A-2C5B-31AA-399730A27F54}"/>
              </a:ext>
            </a:extLst>
          </p:cNvPr>
          <p:cNvSpPr>
            <a:spLocks noGrp="1"/>
          </p:cNvSpPr>
          <p:nvPr>
            <p:ph type="body" idx="10"/>
          </p:nvPr>
        </p:nvSpPr>
        <p:spPr>
          <a:xfrm>
            <a:off x="88900" y="210344"/>
            <a:ext cx="8767233" cy="1065704"/>
          </a:xfrm>
        </p:spPr>
        <p:txBody>
          <a:bodyPr/>
          <a:lstStyle/>
          <a:p>
            <a:r>
              <a:rPr lang="en-GB">
                <a:solidFill>
                  <a:srgbClr val="0070C0"/>
                </a:solidFill>
              </a:rPr>
              <a:t>Support in school…</a:t>
            </a:r>
          </a:p>
        </p:txBody>
      </p:sp>
      <p:sp>
        <p:nvSpPr>
          <p:cNvPr id="3" name="Content Placeholder 2">
            <a:extLst>
              <a:ext uri="{FF2B5EF4-FFF2-40B4-BE49-F238E27FC236}">
                <a16:creationId xmlns:a16="http://schemas.microsoft.com/office/drawing/2014/main" id="{92A10E51-1F00-D462-A8AE-55C9456327C9}"/>
              </a:ext>
            </a:extLst>
          </p:cNvPr>
          <p:cNvSpPr>
            <a:spLocks noGrp="1"/>
          </p:cNvSpPr>
          <p:nvPr>
            <p:ph sz="half" idx="2"/>
          </p:nvPr>
        </p:nvSpPr>
        <p:spPr>
          <a:xfrm>
            <a:off x="92948" y="1715105"/>
            <a:ext cx="8255000" cy="4562324"/>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Homework Club for students who need some supported study time</a:t>
            </a:r>
            <a:r>
              <a:rPr lang="en-US" sz="3200"/>
              <a:t>​</a:t>
            </a:r>
          </a:p>
          <a:p>
            <a:pPr marL="571500" indent="-571500" fontAlgn="base">
              <a:buFont typeface="Arial" panose="020B0604020202020204" pitchFamily="34" charset="0"/>
              <a:buChar char="•"/>
            </a:pPr>
            <a:r>
              <a:rPr lang="en-GB" sz="3200"/>
              <a:t>Learning Support Assistants in some lessons to help the teacher support students requiring extra help (MITA)</a:t>
            </a:r>
            <a:r>
              <a:rPr lang="en-US" sz="3200"/>
              <a:t>​</a:t>
            </a:r>
          </a:p>
          <a:p>
            <a:pPr marL="571500" indent="-571500" fontAlgn="base">
              <a:buFont typeface="Arial" panose="020B0604020202020204" pitchFamily="34" charset="0"/>
              <a:buChar char="•"/>
            </a:pPr>
            <a:r>
              <a:rPr lang="en-GB" sz="3200"/>
              <a:t>Emotional Literacy Support Assistant trained staff (x3) </a:t>
            </a:r>
            <a:endParaRPr lang="en-US" sz="3200"/>
          </a:p>
          <a:p>
            <a:endParaRPr lang="en-GB"/>
          </a:p>
        </p:txBody>
      </p:sp>
    </p:spTree>
    <p:extLst>
      <p:ext uri="{BB962C8B-B14F-4D97-AF65-F5344CB8AC3E}">
        <p14:creationId xmlns:p14="http://schemas.microsoft.com/office/powerpoint/2010/main" val="20461486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F1950-5274-80D8-2F0C-9AD32F34C83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3508C0-00A2-C9F2-4758-D31421D8513F}"/>
              </a:ext>
            </a:extLst>
          </p:cNvPr>
          <p:cNvSpPr>
            <a:spLocks noGrp="1"/>
          </p:cNvSpPr>
          <p:nvPr>
            <p:ph type="body" idx="10"/>
          </p:nvPr>
        </p:nvSpPr>
        <p:spPr>
          <a:xfrm>
            <a:off x="100995" y="210344"/>
            <a:ext cx="10436375" cy="1658371"/>
          </a:xfrm>
        </p:spPr>
        <p:txBody>
          <a:bodyPr/>
          <a:lstStyle/>
          <a:p>
            <a:r>
              <a:rPr lang="en-GB" sz="6600">
                <a:solidFill>
                  <a:srgbClr val="0070C0"/>
                </a:solidFill>
              </a:rPr>
              <a:t>Exam Access Arrangements</a:t>
            </a:r>
          </a:p>
        </p:txBody>
      </p:sp>
      <p:sp>
        <p:nvSpPr>
          <p:cNvPr id="3" name="Content Placeholder 2">
            <a:extLst>
              <a:ext uri="{FF2B5EF4-FFF2-40B4-BE49-F238E27FC236}">
                <a16:creationId xmlns:a16="http://schemas.microsoft.com/office/drawing/2014/main" id="{AA0A0CBA-B0D1-983C-7005-E02200D0ED43}"/>
              </a:ext>
            </a:extLst>
          </p:cNvPr>
          <p:cNvSpPr>
            <a:spLocks noGrp="1"/>
          </p:cNvSpPr>
          <p:nvPr>
            <p:ph sz="half" idx="2"/>
          </p:nvPr>
        </p:nvSpPr>
        <p:spPr>
          <a:xfrm>
            <a:off x="95739" y="1888247"/>
            <a:ext cx="8317521" cy="4157558"/>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Any AA allowance in exams (Extra Time, Rest Breaks, use of a Word Processor) are the responsibility of the SENCO</a:t>
            </a:r>
            <a:r>
              <a:rPr lang="en-US" sz="3200"/>
              <a:t>​</a:t>
            </a:r>
          </a:p>
          <a:p>
            <a:pPr marL="571500" indent="-571500" fontAlgn="base">
              <a:buFont typeface="Arial" panose="020B0604020202020204" pitchFamily="34" charset="0"/>
              <a:buChar char="•"/>
            </a:pPr>
            <a:r>
              <a:rPr lang="en-GB" sz="3200"/>
              <a:t>There are stringent regulations around their allowance, and we are required to have evidence that they are necessary</a:t>
            </a:r>
            <a:r>
              <a:rPr lang="en-US" sz="3200"/>
              <a:t>​</a:t>
            </a:r>
          </a:p>
          <a:p>
            <a:pPr marL="571500" indent="-571500" fontAlgn="base">
              <a:buFont typeface="Arial" panose="020B0604020202020204" pitchFamily="34" charset="0"/>
              <a:buChar char="•"/>
            </a:pPr>
            <a:r>
              <a:rPr lang="en-GB" sz="3200"/>
              <a:t>We will be inspected at least once a year to ensure compliance</a:t>
            </a:r>
            <a:endParaRPr lang="en-US" sz="3200"/>
          </a:p>
          <a:p>
            <a:endParaRPr lang="en-GB"/>
          </a:p>
        </p:txBody>
      </p:sp>
    </p:spTree>
    <p:extLst>
      <p:ext uri="{BB962C8B-B14F-4D97-AF65-F5344CB8AC3E}">
        <p14:creationId xmlns:p14="http://schemas.microsoft.com/office/powerpoint/2010/main" val="8352379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3A1A-E209-3895-99F1-3E67C2B4D00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EA7F03-9D7E-A655-5B9F-C0A5BCC13E24}"/>
              </a:ext>
            </a:extLst>
          </p:cNvPr>
          <p:cNvSpPr>
            <a:spLocks noGrp="1"/>
          </p:cNvSpPr>
          <p:nvPr>
            <p:ph type="body" idx="10"/>
          </p:nvPr>
        </p:nvSpPr>
        <p:spPr/>
        <p:txBody>
          <a:bodyPr/>
          <a:lstStyle/>
          <a:p>
            <a:r>
              <a:rPr lang="en-GB">
                <a:solidFill>
                  <a:srgbClr val="0070C0"/>
                </a:solidFill>
              </a:rPr>
              <a:t>Exam Access Arrangements</a:t>
            </a:r>
          </a:p>
        </p:txBody>
      </p:sp>
      <p:sp>
        <p:nvSpPr>
          <p:cNvPr id="3" name="Content Placeholder 2">
            <a:extLst>
              <a:ext uri="{FF2B5EF4-FFF2-40B4-BE49-F238E27FC236}">
                <a16:creationId xmlns:a16="http://schemas.microsoft.com/office/drawing/2014/main" id="{63F7DB75-3F73-83A4-A970-A79620C0AF82}"/>
              </a:ext>
            </a:extLst>
          </p:cNvPr>
          <p:cNvSpPr>
            <a:spLocks noGrp="1"/>
          </p:cNvSpPr>
          <p:nvPr>
            <p:ph sz="half" idx="2"/>
          </p:nvPr>
        </p:nvSpPr>
        <p:spPr>
          <a:xfrm>
            <a:off x="82853" y="2293902"/>
            <a:ext cx="8337850" cy="4183098"/>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Privately commissioned Dyslexia or SPLD reports are </a:t>
            </a:r>
            <a:r>
              <a:rPr lang="en-GB" sz="3200" b="1"/>
              <a:t>not acceptable</a:t>
            </a:r>
            <a:r>
              <a:rPr lang="en-GB" sz="3200"/>
              <a:t> for awarding Exam Access Arrangements</a:t>
            </a:r>
            <a:r>
              <a:rPr lang="en-US" sz="3200"/>
              <a:t>​ as per exam board regulations</a:t>
            </a:r>
          </a:p>
          <a:p>
            <a:pPr marL="571500" indent="-571500" fontAlgn="base">
              <a:buFont typeface="Arial" panose="020B0604020202020204" pitchFamily="34" charset="0"/>
              <a:buChar char="•"/>
            </a:pPr>
            <a:r>
              <a:rPr lang="en-GB" sz="3200"/>
              <a:t>Our in-house Specialist Assessor is qualified to test for Access Arrangements</a:t>
            </a:r>
            <a:endParaRPr lang="en-US" sz="3200"/>
          </a:p>
          <a:p>
            <a:endParaRPr lang="en-GB"/>
          </a:p>
        </p:txBody>
      </p:sp>
    </p:spTree>
    <p:extLst>
      <p:ext uri="{BB962C8B-B14F-4D97-AF65-F5344CB8AC3E}">
        <p14:creationId xmlns:p14="http://schemas.microsoft.com/office/powerpoint/2010/main" val="1691332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8474-CF74-A17D-B0D0-7F20B886222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44775A-1329-9A84-E642-8CC41843BFD8}"/>
              </a:ext>
            </a:extLst>
          </p:cNvPr>
          <p:cNvSpPr>
            <a:spLocks noGrp="1"/>
          </p:cNvSpPr>
          <p:nvPr>
            <p:ph type="body" idx="10"/>
          </p:nvPr>
        </p:nvSpPr>
        <p:spPr/>
        <p:txBody>
          <a:bodyPr/>
          <a:lstStyle/>
          <a:p>
            <a:r>
              <a:rPr lang="en-GB">
                <a:solidFill>
                  <a:srgbClr val="0070C0"/>
                </a:solidFill>
              </a:rPr>
              <a:t>Exam Access Arrangements</a:t>
            </a:r>
          </a:p>
        </p:txBody>
      </p:sp>
      <p:sp>
        <p:nvSpPr>
          <p:cNvPr id="3" name="Content Placeholder 2">
            <a:extLst>
              <a:ext uri="{FF2B5EF4-FFF2-40B4-BE49-F238E27FC236}">
                <a16:creationId xmlns:a16="http://schemas.microsoft.com/office/drawing/2014/main" id="{5E14F994-D521-2E80-58B3-50B3E4B4CF2B}"/>
              </a:ext>
            </a:extLst>
          </p:cNvPr>
          <p:cNvSpPr>
            <a:spLocks noGrp="1"/>
          </p:cNvSpPr>
          <p:nvPr>
            <p:ph sz="half" idx="2"/>
          </p:nvPr>
        </p:nvSpPr>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Recommendations made in other reports, for example ADHD or Autism reports, are </a:t>
            </a:r>
            <a:r>
              <a:rPr lang="en-GB" sz="3200" b="1"/>
              <a:t>not</a:t>
            </a:r>
            <a:r>
              <a:rPr lang="en-GB" sz="3200"/>
              <a:t> a guarantee that those arrangements will be given</a:t>
            </a:r>
            <a:r>
              <a:rPr lang="en-US" sz="3200"/>
              <a:t>​</a:t>
            </a:r>
          </a:p>
          <a:p>
            <a:pPr marL="571500" indent="-571500" fontAlgn="base">
              <a:buFont typeface="Arial" panose="020B0604020202020204" pitchFamily="34" charset="0"/>
              <a:buChar char="•"/>
            </a:pPr>
            <a:r>
              <a:rPr lang="en-GB" sz="3200"/>
              <a:t>We are always subject to the Joint Council for Qualifications regulations and must adhere to them</a:t>
            </a:r>
            <a:endParaRPr lang="en-US" sz="3200"/>
          </a:p>
          <a:p>
            <a:endParaRPr lang="en-GB"/>
          </a:p>
        </p:txBody>
      </p:sp>
    </p:spTree>
    <p:extLst>
      <p:ext uri="{BB962C8B-B14F-4D97-AF65-F5344CB8AC3E}">
        <p14:creationId xmlns:p14="http://schemas.microsoft.com/office/powerpoint/2010/main" val="28429660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9094-9D28-C10C-D766-EC867B395E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F85A2-E24C-A494-E467-F1F493207F00}"/>
              </a:ext>
            </a:extLst>
          </p:cNvPr>
          <p:cNvSpPr>
            <a:spLocks noGrp="1"/>
          </p:cNvSpPr>
          <p:nvPr>
            <p:ph type="body" idx="10"/>
          </p:nvPr>
        </p:nvSpPr>
        <p:spPr>
          <a:xfrm>
            <a:off x="88899" y="210344"/>
            <a:ext cx="8842449" cy="1565293"/>
          </a:xfrm>
        </p:spPr>
        <p:txBody>
          <a:bodyPr>
            <a:normAutofit fontScale="92500"/>
          </a:bodyPr>
          <a:lstStyle/>
          <a:p>
            <a:r>
              <a:rPr lang="en-GB">
                <a:solidFill>
                  <a:srgbClr val="0070C0"/>
                </a:solidFill>
              </a:rPr>
              <a:t>If you have concerns…</a:t>
            </a:r>
          </a:p>
        </p:txBody>
      </p:sp>
      <p:sp>
        <p:nvSpPr>
          <p:cNvPr id="3" name="Content Placeholder 2">
            <a:extLst>
              <a:ext uri="{FF2B5EF4-FFF2-40B4-BE49-F238E27FC236}">
                <a16:creationId xmlns:a16="http://schemas.microsoft.com/office/drawing/2014/main" id="{7B3CA98C-2000-5713-F283-B9A8764492ED}"/>
              </a:ext>
            </a:extLst>
          </p:cNvPr>
          <p:cNvSpPr>
            <a:spLocks noGrp="1"/>
          </p:cNvSpPr>
          <p:nvPr>
            <p:ph sz="half" idx="2"/>
          </p:nvPr>
        </p:nvSpPr>
        <p:spPr>
          <a:xfrm>
            <a:off x="123336" y="2489927"/>
            <a:ext cx="8223222" cy="3960627"/>
          </a:xfrm>
        </p:spPr>
        <p:txBody>
          <a:bodyPr vert="horz" lIns="91440" tIns="45720" rIns="91440" bIns="45720" rtlCol="0" anchor="t">
            <a:normAutofit/>
          </a:bodyPr>
          <a:lstStyle/>
          <a:p>
            <a:pPr marL="571500" indent="-571500" fontAlgn="base">
              <a:buFont typeface="Arial" panose="020B0604020202020204" pitchFamily="34" charset="0"/>
              <a:buChar char="•"/>
            </a:pPr>
            <a:r>
              <a:rPr lang="en-GB" sz="3200"/>
              <a:t>Make contact (Mentor, Academic Head Of Year, SENCO)</a:t>
            </a:r>
            <a:r>
              <a:rPr lang="en-US" sz="3200"/>
              <a:t>​</a:t>
            </a:r>
          </a:p>
          <a:p>
            <a:pPr marL="571500" indent="-571500" fontAlgn="base">
              <a:buFont typeface="Arial" panose="020B0604020202020204" pitchFamily="34" charset="0"/>
              <a:buChar char="•"/>
            </a:pPr>
            <a:r>
              <a:rPr lang="en-GB" sz="3200"/>
              <a:t>Do not commission any reports without seeking guidance from the SENCO first</a:t>
            </a:r>
            <a:endParaRPr lang="en-US" sz="3200"/>
          </a:p>
          <a:p>
            <a:endParaRPr lang="en-GB"/>
          </a:p>
        </p:txBody>
      </p:sp>
    </p:spTree>
    <p:extLst>
      <p:ext uri="{BB962C8B-B14F-4D97-AF65-F5344CB8AC3E}">
        <p14:creationId xmlns:p14="http://schemas.microsoft.com/office/powerpoint/2010/main" val="169734166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36C0-AC0E-1179-9C31-773498C950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1F84FA1-5DFA-2469-9C02-A0843C6D2025}"/>
              </a:ext>
            </a:extLst>
          </p:cNvPr>
          <p:cNvSpPr>
            <a:spLocks noGrp="1"/>
          </p:cNvSpPr>
          <p:nvPr>
            <p:ph type="body" idx="10"/>
          </p:nvPr>
        </p:nvSpPr>
        <p:spPr>
          <a:xfrm>
            <a:off x="88900" y="210344"/>
            <a:ext cx="8089900" cy="1029418"/>
          </a:xfrm>
        </p:spPr>
        <p:txBody>
          <a:bodyPr>
            <a:normAutofit lnSpcReduction="10000"/>
          </a:bodyPr>
          <a:lstStyle/>
          <a:p>
            <a:r>
              <a:rPr lang="en-GB">
                <a:solidFill>
                  <a:srgbClr val="0070C0"/>
                </a:solidFill>
              </a:rPr>
              <a:t>Homework Club</a:t>
            </a:r>
          </a:p>
        </p:txBody>
      </p:sp>
      <p:sp>
        <p:nvSpPr>
          <p:cNvPr id="3" name="Content Placeholder 2">
            <a:extLst>
              <a:ext uri="{FF2B5EF4-FFF2-40B4-BE49-F238E27FC236}">
                <a16:creationId xmlns:a16="http://schemas.microsoft.com/office/drawing/2014/main" id="{5386C97C-F27B-6DC5-943B-3A8FC26C21DA}"/>
              </a:ext>
            </a:extLst>
          </p:cNvPr>
          <p:cNvSpPr>
            <a:spLocks noGrp="1"/>
          </p:cNvSpPr>
          <p:nvPr>
            <p:ph sz="half" idx="2"/>
          </p:nvPr>
        </p:nvSpPr>
        <p:spPr>
          <a:xfrm>
            <a:off x="220835" y="1305422"/>
            <a:ext cx="8239125" cy="4991223"/>
          </a:xfrm>
        </p:spPr>
        <p:txBody>
          <a:bodyPr vert="horz" lIns="91440" tIns="45720" rIns="91440" bIns="45720" rtlCol="0" anchor="t">
            <a:normAutofit/>
          </a:bodyPr>
          <a:lstStyle/>
          <a:p>
            <a:pPr marL="571500" indent="-571500" fontAlgn="base">
              <a:buFont typeface="Arial" panose="020B0604020202020204" pitchFamily="34" charset="0"/>
              <a:buChar char="•"/>
            </a:pPr>
            <a:r>
              <a:rPr lang="en-US" sz="3200" dirty="0"/>
              <a:t>Monday – Thursday from 3.30 until 4.30 in ICT 1​</a:t>
            </a:r>
          </a:p>
          <a:p>
            <a:pPr marL="571500" indent="-571500" fontAlgn="base">
              <a:buFont typeface="Arial" panose="020B0604020202020204" pitchFamily="34" charset="0"/>
              <a:buChar char="•"/>
            </a:pPr>
            <a:r>
              <a:rPr lang="en-US" sz="3200" dirty="0"/>
              <a:t>Learning Support Assistant support available to help </a:t>
            </a:r>
            <a:r>
              <a:rPr lang="en-US" sz="3200" dirty="0" err="1"/>
              <a:t>prioritise</a:t>
            </a:r>
            <a:r>
              <a:rPr lang="en-US" sz="3200" dirty="0"/>
              <a:t> assignments, find resources and produce revision materials</a:t>
            </a:r>
          </a:p>
          <a:p>
            <a:pPr marL="571500" indent="-571500">
              <a:buChar char="•"/>
            </a:pPr>
            <a:r>
              <a:rPr lang="en-US" sz="3200" dirty="0"/>
              <a:t>Padlet </a:t>
            </a:r>
            <a:r>
              <a:rPr lang="en-US" sz="3200" dirty="0">
                <a:ea typeface="+mn-lt"/>
                <a:cs typeface="+mn-lt"/>
                <a:hlinkClick r:id="rId2"/>
              </a:rPr>
              <a:t>https://padlet.com/HAU_SEN/hautlieu-special-educational-needs-wrenpxqv07g1lkzi</a:t>
            </a:r>
            <a:endParaRPr lang="en-US" sz="3200" dirty="0"/>
          </a:p>
          <a:p>
            <a:pPr marL="571500" indent="-571500">
              <a:buChar char="•"/>
            </a:pPr>
            <a:endParaRPr lang="en-US" dirty="0"/>
          </a:p>
          <a:p>
            <a:pPr marL="571500" indent="-571500">
              <a:buChar char="•"/>
            </a:pPr>
            <a:endParaRPr lang="en-US" dirty="0"/>
          </a:p>
          <a:p>
            <a:endParaRPr lang="en-GB" dirty="0"/>
          </a:p>
        </p:txBody>
      </p:sp>
    </p:spTree>
    <p:extLst>
      <p:ext uri="{BB962C8B-B14F-4D97-AF65-F5344CB8AC3E}">
        <p14:creationId xmlns:p14="http://schemas.microsoft.com/office/powerpoint/2010/main" val="4394191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3527-371D-26C9-3043-A56A4C6CF2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1F8BD6-70AE-E606-4EC5-F646436D41F0}"/>
              </a:ext>
            </a:extLst>
          </p:cNvPr>
          <p:cNvSpPr>
            <a:spLocks noGrp="1"/>
          </p:cNvSpPr>
          <p:nvPr>
            <p:ph type="body" idx="10"/>
          </p:nvPr>
        </p:nvSpPr>
        <p:spPr/>
        <p:txBody>
          <a:bodyPr/>
          <a:lstStyle/>
          <a:p>
            <a:r>
              <a:rPr lang="en-GB">
                <a:solidFill>
                  <a:srgbClr val="0070C0"/>
                </a:solidFill>
              </a:rPr>
              <a:t>ML – Multilingual Learners</a:t>
            </a:r>
          </a:p>
        </p:txBody>
      </p:sp>
      <p:sp>
        <p:nvSpPr>
          <p:cNvPr id="3" name="Content Placeholder 2">
            <a:extLst>
              <a:ext uri="{FF2B5EF4-FFF2-40B4-BE49-F238E27FC236}">
                <a16:creationId xmlns:a16="http://schemas.microsoft.com/office/drawing/2014/main" id="{7905B9F0-8BDF-36CD-3B4F-8A9E7C520E48}"/>
              </a:ext>
            </a:extLst>
          </p:cNvPr>
          <p:cNvSpPr>
            <a:spLocks noGrp="1"/>
          </p:cNvSpPr>
          <p:nvPr>
            <p:ph sz="half" idx="2"/>
          </p:nvPr>
        </p:nvSpPr>
        <p:spPr/>
        <p:txBody>
          <a:bodyPr vert="horz" lIns="91440" tIns="45720" rIns="91440" bIns="45720" rtlCol="0" anchor="t">
            <a:normAutofit/>
          </a:bodyPr>
          <a:lstStyle/>
          <a:p>
            <a:pPr algn="ctr"/>
            <a:r>
              <a:rPr lang="en-GB" b="1"/>
              <a:t>Nadia Rid</a:t>
            </a:r>
            <a:endParaRPr lang="en-US"/>
          </a:p>
          <a:p>
            <a:pPr algn="ctr" fontAlgn="base"/>
            <a:endParaRPr lang="en-US"/>
          </a:p>
          <a:p>
            <a:pPr algn="ctr" fontAlgn="base"/>
            <a:r>
              <a:rPr lang="en-GB" b="1"/>
              <a:t>Teacher of World Languages</a:t>
            </a:r>
            <a:r>
              <a:rPr lang="en-GB"/>
              <a:t>​</a:t>
            </a:r>
          </a:p>
          <a:p>
            <a:pPr algn="ctr" fontAlgn="base"/>
            <a:r>
              <a:rPr lang="en-GB" b="1"/>
              <a:t>and </a:t>
            </a:r>
            <a:r>
              <a:rPr lang="en-GB"/>
              <a:t>​</a:t>
            </a:r>
          </a:p>
          <a:p>
            <a:pPr algn="ctr" fontAlgn="base"/>
            <a:r>
              <a:rPr lang="en-GB" b="1"/>
              <a:t>Multilingual Learner Lead</a:t>
            </a:r>
            <a:endParaRPr lang="en-GB"/>
          </a:p>
          <a:p>
            <a:endParaRPr lang="en-GB"/>
          </a:p>
        </p:txBody>
      </p:sp>
    </p:spTree>
    <p:extLst>
      <p:ext uri="{BB962C8B-B14F-4D97-AF65-F5344CB8AC3E}">
        <p14:creationId xmlns:p14="http://schemas.microsoft.com/office/powerpoint/2010/main" val="2033006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C908-3A60-66F2-B9FB-733D3F4E29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3E43FF-7C4D-8609-DE2D-FAC9336C8EBE}"/>
              </a:ext>
            </a:extLst>
          </p:cNvPr>
          <p:cNvSpPr>
            <a:spLocks noGrp="1"/>
          </p:cNvSpPr>
          <p:nvPr>
            <p:ph sz="half" idx="2"/>
          </p:nvPr>
        </p:nvSpPr>
        <p:spPr>
          <a:xfrm>
            <a:off x="1027561" y="2387698"/>
            <a:ext cx="6547389" cy="4120366"/>
          </a:xfrm>
        </p:spPr>
        <p:txBody>
          <a:bodyPr vert="horz" lIns="91440" tIns="45720" rIns="91440" bIns="45720" rtlCol="0" anchor="t">
            <a:normAutofit fontScale="92500" lnSpcReduction="10000"/>
          </a:bodyPr>
          <a:lstStyle/>
          <a:p>
            <a:pPr marL="457200" indent="-457200">
              <a:buChar char="•"/>
            </a:pPr>
            <a:r>
              <a:rPr lang="en-GB" sz="2600"/>
              <a:t>Promoting multilingualism, diversity and inclusion within the school community</a:t>
            </a:r>
            <a:endParaRPr lang="en-GB"/>
          </a:p>
          <a:p>
            <a:pPr marL="457200" indent="-457200">
              <a:buChar char="•"/>
            </a:pPr>
            <a:r>
              <a:rPr lang="en-GB" sz="2600"/>
              <a:t>Supporting wellbeing and inclusion of Multilingual Learners (MLs) &amp; families</a:t>
            </a:r>
            <a:endParaRPr lang="en-GB"/>
          </a:p>
          <a:p>
            <a:pPr marL="457200" indent="-457200">
              <a:buChar char="•"/>
            </a:pPr>
            <a:r>
              <a:rPr lang="en-GB" sz="2600"/>
              <a:t>Coordinating EAL (English as an Additional Language) intervention/support</a:t>
            </a:r>
            <a:endParaRPr lang="en-GB"/>
          </a:p>
          <a:p>
            <a:pPr marL="457200" indent="-457200">
              <a:buChar char="•"/>
            </a:pPr>
            <a:r>
              <a:rPr lang="en-GB" sz="2600"/>
              <a:t>Supporting staff with assessing MLs’ Proficiency in English &amp; understanding of classroom support strategies</a:t>
            </a:r>
            <a:endParaRPr lang="en-GB"/>
          </a:p>
          <a:p>
            <a:pPr marL="457200" indent="-457200">
              <a:buChar char="•"/>
            </a:pPr>
            <a:r>
              <a:rPr lang="en-GB" sz="2600"/>
              <a:t>Facilitating Home Language GCSE &amp; A Level opportunities.</a:t>
            </a:r>
            <a:endParaRPr lang="en-GB"/>
          </a:p>
        </p:txBody>
      </p:sp>
      <p:sp>
        <p:nvSpPr>
          <p:cNvPr id="5" name="Text Placeholder 1">
            <a:extLst>
              <a:ext uri="{FF2B5EF4-FFF2-40B4-BE49-F238E27FC236}">
                <a16:creationId xmlns:a16="http://schemas.microsoft.com/office/drawing/2014/main" id="{B5A0B4E9-BAF0-4BD2-33C3-300B28E54D02}"/>
              </a:ext>
            </a:extLst>
          </p:cNvPr>
          <p:cNvSpPr>
            <a:spLocks noGrp="1"/>
          </p:cNvSpPr>
          <p:nvPr>
            <p:ph type="body" idx="10"/>
          </p:nvPr>
        </p:nvSpPr>
        <p:spPr>
          <a:xfrm>
            <a:off x="462973" y="349936"/>
            <a:ext cx="8089900" cy="1948656"/>
          </a:xfrm>
        </p:spPr>
        <p:txBody>
          <a:bodyPr/>
          <a:lstStyle/>
          <a:p>
            <a:r>
              <a:rPr lang="en-GB">
                <a:solidFill>
                  <a:srgbClr val="0070C0"/>
                </a:solidFill>
              </a:rPr>
              <a:t>ML Lead – My role at Hautlieu</a:t>
            </a:r>
            <a:endParaRPr lang="en-US" err="1"/>
          </a:p>
        </p:txBody>
      </p:sp>
    </p:spTree>
    <p:extLst>
      <p:ext uri="{BB962C8B-B14F-4D97-AF65-F5344CB8AC3E}">
        <p14:creationId xmlns:p14="http://schemas.microsoft.com/office/powerpoint/2010/main" val="35391156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91209-0553-EA2B-C768-4C5921C88F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FF8E5-5BEC-06AE-2BB0-AE6C42908681}"/>
              </a:ext>
            </a:extLst>
          </p:cNvPr>
          <p:cNvSpPr>
            <a:spLocks noGrp="1"/>
          </p:cNvSpPr>
          <p:nvPr>
            <p:ph sz="half" idx="2"/>
          </p:nvPr>
        </p:nvSpPr>
        <p:spPr>
          <a:xfrm>
            <a:off x="1101437" y="2499226"/>
            <a:ext cx="7098144" cy="4120366"/>
          </a:xfrm>
        </p:spPr>
        <p:txBody>
          <a:bodyPr>
            <a:normAutofit fontScale="77500" lnSpcReduction="20000"/>
          </a:bodyPr>
          <a:lstStyle/>
          <a:p>
            <a:pPr marL="571500" indent="-571500">
              <a:buFont typeface="Arial" panose="020B0604020202020204" pitchFamily="34" charset="0"/>
              <a:buChar char="•"/>
            </a:pPr>
            <a:r>
              <a:rPr lang="en-GB" b="1"/>
              <a:t>Multilingual Learner</a:t>
            </a:r>
            <a:r>
              <a:rPr lang="en-GB"/>
              <a:t>: Any student with Home Language(s) and/or First Language(s) other than English (used instead of or alongside English)</a:t>
            </a:r>
          </a:p>
          <a:p>
            <a:pPr marL="571500" indent="-571500">
              <a:buFont typeface="Arial" panose="020B0604020202020204" pitchFamily="34" charset="0"/>
              <a:buChar char="•"/>
            </a:pPr>
            <a:r>
              <a:rPr lang="en-GB" b="1"/>
              <a:t>Home Language </a:t>
            </a:r>
            <a:r>
              <a:rPr lang="en-GB"/>
              <a:t>– Language used regularly at home</a:t>
            </a:r>
          </a:p>
          <a:p>
            <a:pPr marL="571500" indent="-571500">
              <a:buFont typeface="Arial" panose="020B0604020202020204" pitchFamily="34" charset="0"/>
              <a:buChar char="•"/>
            </a:pPr>
            <a:r>
              <a:rPr lang="en-GB" b="1"/>
              <a:t>First Language </a:t>
            </a:r>
            <a:r>
              <a:rPr lang="en-GB"/>
              <a:t>– Language a child has been consistently exposed to from birth </a:t>
            </a:r>
          </a:p>
          <a:p>
            <a:pPr marL="571500" indent="-571500">
              <a:buFont typeface="Arial" panose="020B0604020202020204" pitchFamily="34" charset="0"/>
              <a:buChar char="•"/>
            </a:pPr>
            <a:r>
              <a:rPr lang="en-GB"/>
              <a:t>Home / First Language information collected in Admissions Booklet when students join / through further discussions with students</a:t>
            </a:r>
          </a:p>
          <a:p>
            <a:pPr marL="571500" indent="-571500">
              <a:buFont typeface="Arial" panose="020B0604020202020204" pitchFamily="34" charset="0"/>
              <a:buChar char="•"/>
            </a:pPr>
            <a:endParaRPr lang="en-GB"/>
          </a:p>
          <a:p>
            <a:pPr marL="571500" indent="-571500">
              <a:buFont typeface="Arial" panose="020B0604020202020204" pitchFamily="34" charset="0"/>
              <a:buChar char="•"/>
            </a:pPr>
            <a:endParaRPr lang="en-GB"/>
          </a:p>
          <a:p>
            <a:endParaRPr lang="en-GB"/>
          </a:p>
        </p:txBody>
      </p:sp>
      <p:sp>
        <p:nvSpPr>
          <p:cNvPr id="4" name="Text Placeholder 1">
            <a:extLst>
              <a:ext uri="{FF2B5EF4-FFF2-40B4-BE49-F238E27FC236}">
                <a16:creationId xmlns:a16="http://schemas.microsoft.com/office/drawing/2014/main" id="{2F22E099-C663-8BA3-97E2-D7391BE8F46A}"/>
              </a:ext>
            </a:extLst>
          </p:cNvPr>
          <p:cNvSpPr txBox="1">
            <a:spLocks/>
          </p:cNvSpPr>
          <p:nvPr/>
        </p:nvSpPr>
        <p:spPr>
          <a:xfrm>
            <a:off x="462973" y="349936"/>
            <a:ext cx="7413336" cy="194865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7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5500">
                <a:solidFill>
                  <a:srgbClr val="0070C0"/>
                </a:solidFill>
              </a:rPr>
              <a:t>How are Multilingual Learners identified?</a:t>
            </a:r>
            <a:endParaRPr lang="en-US" sz="5500" err="1"/>
          </a:p>
        </p:txBody>
      </p:sp>
    </p:spTree>
    <p:extLst>
      <p:ext uri="{BB962C8B-B14F-4D97-AF65-F5344CB8AC3E}">
        <p14:creationId xmlns:p14="http://schemas.microsoft.com/office/powerpoint/2010/main" val="7428810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AC7EA-06F9-5E7B-EDD2-9FBA7AC466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8367BD-AEE6-D8BD-1280-D0FA2A01AACA}"/>
              </a:ext>
            </a:extLst>
          </p:cNvPr>
          <p:cNvSpPr>
            <a:spLocks noGrp="1"/>
          </p:cNvSpPr>
          <p:nvPr>
            <p:ph sz="half" idx="2"/>
          </p:nvPr>
        </p:nvSpPr>
        <p:spPr>
          <a:xfrm>
            <a:off x="1330037" y="1972256"/>
            <a:ext cx="6724072" cy="4626436"/>
          </a:xfrm>
        </p:spPr>
        <p:txBody>
          <a:bodyPr vert="horz" lIns="91440" tIns="45720" rIns="91440" bIns="45720" rtlCol="0" anchor="t">
            <a:noAutofit/>
          </a:bodyPr>
          <a:lstStyle/>
          <a:p>
            <a:pPr>
              <a:lnSpc>
                <a:spcPct val="100000"/>
              </a:lnSpc>
              <a:spcBef>
                <a:spcPts val="0"/>
              </a:spcBef>
            </a:pPr>
            <a:r>
              <a:rPr lang="en-GB" sz="2100" b="1"/>
              <a:t>Multilingual awareness</a:t>
            </a:r>
          </a:p>
          <a:p>
            <a:pPr marL="571500" indent="-571500">
              <a:lnSpc>
                <a:spcPct val="100000"/>
              </a:lnSpc>
              <a:spcBef>
                <a:spcPts val="0"/>
              </a:spcBef>
              <a:buFont typeface="Arial" panose="020B0604020202020204" pitchFamily="34" charset="0"/>
              <a:buChar char="•"/>
            </a:pPr>
            <a:r>
              <a:rPr lang="en-GB" sz="2100"/>
              <a:t>How language works and transferring knowledge/skills from one language to another</a:t>
            </a:r>
          </a:p>
          <a:p>
            <a:pPr marL="571500" indent="-571500">
              <a:lnSpc>
                <a:spcPct val="100000"/>
              </a:lnSpc>
              <a:spcBef>
                <a:spcPts val="0"/>
              </a:spcBef>
              <a:buFont typeface="Arial" panose="020B0604020202020204" pitchFamily="34" charset="0"/>
              <a:buChar char="•"/>
            </a:pPr>
            <a:r>
              <a:rPr lang="en-GB" sz="2100"/>
              <a:t>More flexible &amp; creative with language learning</a:t>
            </a:r>
          </a:p>
          <a:p>
            <a:pPr marL="571500" indent="-571500">
              <a:lnSpc>
                <a:spcPct val="100000"/>
              </a:lnSpc>
              <a:spcBef>
                <a:spcPts val="0"/>
              </a:spcBef>
              <a:buFont typeface="Arial" panose="020B0604020202020204" pitchFamily="34" charset="0"/>
              <a:buChar char="•"/>
            </a:pPr>
            <a:r>
              <a:rPr lang="en-GB" sz="2100"/>
              <a:t>Often excel in Language lessons</a:t>
            </a:r>
          </a:p>
          <a:p>
            <a:pPr marL="571500" indent="-571500">
              <a:lnSpc>
                <a:spcPct val="100000"/>
              </a:lnSpc>
              <a:spcBef>
                <a:spcPts val="0"/>
              </a:spcBef>
            </a:pPr>
            <a:r>
              <a:rPr lang="en-GB" sz="2100" b="1"/>
              <a:t>Cultural perspective</a:t>
            </a:r>
          </a:p>
          <a:p>
            <a:pPr marL="571500" indent="-571500">
              <a:lnSpc>
                <a:spcPct val="100000"/>
              </a:lnSpc>
              <a:spcBef>
                <a:spcPts val="0"/>
              </a:spcBef>
              <a:buFont typeface="Arial" panose="020B0604020202020204" pitchFamily="34" charset="0"/>
              <a:buChar char="•"/>
            </a:pPr>
            <a:r>
              <a:rPr lang="en-GB" sz="2100"/>
              <a:t>Bring rich cultural knowledge &amp; alternative viewpoints </a:t>
            </a:r>
            <a:r>
              <a:rPr lang="en-GB" sz="2100">
                <a:sym typeface="Wingdings" panose="05000000000000000000" pitchFamily="2" charset="2"/>
              </a:rPr>
              <a:t> enhanced classroom discussion</a:t>
            </a:r>
          </a:p>
          <a:p>
            <a:pPr marL="571500" indent="-571500">
              <a:lnSpc>
                <a:spcPct val="100000"/>
              </a:lnSpc>
              <a:spcBef>
                <a:spcPts val="0"/>
              </a:spcBef>
              <a:buFont typeface="Arial" panose="020B0604020202020204" pitchFamily="34" charset="0"/>
              <a:buChar char="•"/>
            </a:pPr>
            <a:r>
              <a:rPr lang="en-GB" sz="2100">
                <a:sym typeface="Wingdings" panose="05000000000000000000" pitchFamily="2" charset="2"/>
              </a:rPr>
              <a:t>Strong intercultural communication skills &amp; adaptability</a:t>
            </a:r>
          </a:p>
          <a:p>
            <a:pPr>
              <a:lnSpc>
                <a:spcPct val="100000"/>
              </a:lnSpc>
              <a:spcBef>
                <a:spcPts val="0"/>
              </a:spcBef>
            </a:pPr>
            <a:r>
              <a:rPr lang="en-GB" sz="2100" b="1">
                <a:sym typeface="Wingdings" panose="05000000000000000000" pitchFamily="2" charset="2"/>
              </a:rPr>
              <a:t>Resilience &amp; motivation</a:t>
            </a:r>
          </a:p>
          <a:p>
            <a:pPr marL="571500" indent="-571500">
              <a:lnSpc>
                <a:spcPct val="100000"/>
              </a:lnSpc>
              <a:spcBef>
                <a:spcPts val="0"/>
              </a:spcBef>
              <a:buFont typeface="Arial" panose="020B0604020202020204" pitchFamily="34" charset="0"/>
              <a:buChar char="•"/>
            </a:pPr>
            <a:r>
              <a:rPr lang="en-GB" sz="2100">
                <a:sym typeface="Wingdings" panose="05000000000000000000" pitchFamily="2" charset="2"/>
              </a:rPr>
              <a:t>Persistence, independence, strong work ethic</a:t>
            </a:r>
          </a:p>
          <a:p>
            <a:pPr marL="571500" indent="-571500">
              <a:lnSpc>
                <a:spcPct val="100000"/>
              </a:lnSpc>
              <a:spcBef>
                <a:spcPts val="0"/>
              </a:spcBef>
              <a:buFont typeface="Arial" panose="020B0604020202020204" pitchFamily="34" charset="0"/>
              <a:buChar char="•"/>
            </a:pPr>
            <a:r>
              <a:rPr lang="en-GB" sz="2100">
                <a:sym typeface="Wingdings" panose="05000000000000000000" pitchFamily="2" charset="2"/>
              </a:rPr>
              <a:t>Motivated to succeed academically and integrate socially</a:t>
            </a:r>
            <a:endParaRPr lang="en-GB" sz="2100"/>
          </a:p>
        </p:txBody>
      </p:sp>
      <p:sp>
        <p:nvSpPr>
          <p:cNvPr id="5" name="Text Placeholder 1">
            <a:extLst>
              <a:ext uri="{FF2B5EF4-FFF2-40B4-BE49-F238E27FC236}">
                <a16:creationId xmlns:a16="http://schemas.microsoft.com/office/drawing/2014/main" id="{D2003AEF-0CEE-7B30-0902-608F146337F5}"/>
              </a:ext>
            </a:extLst>
          </p:cNvPr>
          <p:cNvSpPr txBox="1">
            <a:spLocks/>
          </p:cNvSpPr>
          <p:nvPr/>
        </p:nvSpPr>
        <p:spPr>
          <a:xfrm>
            <a:off x="327985" y="0"/>
            <a:ext cx="7413336" cy="194865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7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5000">
                <a:solidFill>
                  <a:srgbClr val="0070C0"/>
                </a:solidFill>
              </a:rPr>
              <a:t>Common strengths for Multilingual Learners</a:t>
            </a:r>
            <a:endParaRPr lang="en-US" sz="5000"/>
          </a:p>
        </p:txBody>
      </p:sp>
    </p:spTree>
    <p:extLst>
      <p:ext uri="{BB962C8B-B14F-4D97-AF65-F5344CB8AC3E}">
        <p14:creationId xmlns:p14="http://schemas.microsoft.com/office/powerpoint/2010/main" val="22945014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11C8A-F30E-0F24-BF70-A350D33F1CE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4D5061-A1CB-7BF0-BAB1-1E5CD8D49D9C}"/>
              </a:ext>
            </a:extLst>
          </p:cNvPr>
          <p:cNvSpPr>
            <a:spLocks noGrp="1"/>
          </p:cNvSpPr>
          <p:nvPr>
            <p:ph type="body" idx="10"/>
          </p:nvPr>
        </p:nvSpPr>
        <p:spPr>
          <a:xfrm>
            <a:off x="327420" y="210344"/>
            <a:ext cx="8842449" cy="1565293"/>
          </a:xfrm>
        </p:spPr>
        <p:txBody>
          <a:bodyPr>
            <a:normAutofit fontScale="85000" lnSpcReduction="20000"/>
          </a:bodyPr>
          <a:lstStyle/>
          <a:p>
            <a:r>
              <a:rPr lang="en-GB">
                <a:solidFill>
                  <a:srgbClr val="0070C0"/>
                </a:solidFill>
              </a:rPr>
              <a:t>Common areas of challenge</a:t>
            </a:r>
          </a:p>
        </p:txBody>
      </p:sp>
      <p:sp>
        <p:nvSpPr>
          <p:cNvPr id="3" name="Content Placeholder 2">
            <a:extLst>
              <a:ext uri="{FF2B5EF4-FFF2-40B4-BE49-F238E27FC236}">
                <a16:creationId xmlns:a16="http://schemas.microsoft.com/office/drawing/2014/main" id="{918C6876-DDBB-701D-1ACE-BF95442ACBAF}"/>
              </a:ext>
            </a:extLst>
          </p:cNvPr>
          <p:cNvSpPr>
            <a:spLocks noGrp="1"/>
          </p:cNvSpPr>
          <p:nvPr>
            <p:ph sz="half" idx="2"/>
          </p:nvPr>
        </p:nvSpPr>
        <p:spPr>
          <a:xfrm>
            <a:off x="1288472" y="1881109"/>
            <a:ext cx="6920346" cy="4781242"/>
          </a:xfrm>
        </p:spPr>
        <p:txBody>
          <a:bodyPr vert="horz" lIns="91440" tIns="45720" rIns="91440" bIns="45720" rtlCol="0" anchor="t">
            <a:noAutofit/>
          </a:bodyPr>
          <a:lstStyle/>
          <a:p>
            <a:pPr>
              <a:tabLst>
                <a:tab pos="4841875" algn="l"/>
              </a:tabLst>
            </a:pPr>
            <a:r>
              <a:rPr lang="en-GB" sz="1800" b="1"/>
              <a:t>Academic vocabulary &amp; subject-specific language</a:t>
            </a:r>
          </a:p>
          <a:p>
            <a:pPr marL="571500" indent="-571500">
              <a:buFont typeface="Arial" panose="020B0604020202020204" pitchFamily="34" charset="0"/>
              <a:buChar char="•"/>
              <a:tabLst>
                <a:tab pos="4841875" algn="l"/>
              </a:tabLst>
            </a:pPr>
            <a:r>
              <a:rPr lang="en-GB" sz="1800"/>
              <a:t>May be very competent in everyday English but not the formal / abstract language needed for exams</a:t>
            </a:r>
          </a:p>
          <a:p>
            <a:pPr marL="571500" indent="-571500">
              <a:buFont typeface="Arial" panose="020B0604020202020204" pitchFamily="34" charset="0"/>
              <a:buChar char="•"/>
              <a:tabLst>
                <a:tab pos="4841875" algn="l"/>
              </a:tabLst>
            </a:pPr>
            <a:r>
              <a:rPr lang="en-GB" sz="1800"/>
              <a:t>Tier 2 / 3 vocabulary &amp; vocabulary with different meanings depending on context (e.g. </a:t>
            </a:r>
            <a:r>
              <a:rPr lang="en-GB" sz="1800" i="1"/>
              <a:t>volume</a:t>
            </a:r>
            <a:r>
              <a:rPr lang="en-GB" sz="1800"/>
              <a:t> in Music, Science &amp; English)</a:t>
            </a:r>
          </a:p>
          <a:p>
            <a:pPr>
              <a:tabLst>
                <a:tab pos="4841875" algn="l"/>
              </a:tabLst>
            </a:pPr>
            <a:r>
              <a:rPr lang="en-GB" sz="1800" b="1"/>
              <a:t>Grammar &amp; syntax in writing / speaking</a:t>
            </a:r>
          </a:p>
          <a:p>
            <a:pPr marL="571500" indent="-571500">
              <a:buFont typeface="Arial" panose="020B0604020202020204" pitchFamily="34" charset="0"/>
              <a:buChar char="•"/>
              <a:tabLst>
                <a:tab pos="4841875" algn="l"/>
              </a:tabLst>
            </a:pPr>
            <a:r>
              <a:rPr lang="en-GB" sz="1800"/>
              <a:t>E.g. verb tenses, word order, prepositions (“on”, “at”, “to” etc.), cohesive devices (“however”, “therefore”)</a:t>
            </a:r>
          </a:p>
          <a:p>
            <a:pPr marL="571500" indent="-571500">
              <a:buFont typeface="Arial" panose="020B0604020202020204" pitchFamily="34" charset="0"/>
              <a:buChar char="•"/>
              <a:tabLst>
                <a:tab pos="4841875" algn="l"/>
              </a:tabLst>
            </a:pPr>
            <a:r>
              <a:rPr lang="en-GB" sz="1800"/>
              <a:t>Sentence structure may mirror First Language</a:t>
            </a:r>
          </a:p>
          <a:p>
            <a:pPr>
              <a:tabLst>
                <a:tab pos="4841875" algn="l"/>
              </a:tabLst>
            </a:pPr>
            <a:r>
              <a:rPr lang="en-GB" sz="1800" b="1"/>
              <a:t>Reading / Listening comprehension</a:t>
            </a:r>
          </a:p>
          <a:p>
            <a:pPr marL="571500" indent="-571500">
              <a:buFont typeface="Arial" panose="020B0604020202020204" pitchFamily="34" charset="0"/>
              <a:buChar char="•"/>
              <a:tabLst>
                <a:tab pos="4841875" algn="l"/>
              </a:tabLst>
            </a:pPr>
            <a:r>
              <a:rPr lang="en-GB" sz="1800"/>
              <a:t>Difficulty inferring meaning from complex language</a:t>
            </a:r>
          </a:p>
          <a:p>
            <a:pPr marL="571500" indent="-571500">
              <a:buFont typeface="Arial" panose="020B0604020202020204" pitchFamily="34" charset="0"/>
              <a:buChar char="•"/>
              <a:tabLst>
                <a:tab pos="4841875" algn="l"/>
              </a:tabLst>
            </a:pPr>
            <a:r>
              <a:rPr lang="en-GB" sz="1800"/>
              <a:t>Idiomatic language, metaphors or culturally-specific references</a:t>
            </a:r>
          </a:p>
          <a:p>
            <a:pPr marL="571500" indent="-571500">
              <a:buFont typeface="Arial" panose="020B0604020202020204" pitchFamily="34" charset="0"/>
              <a:buChar char="•"/>
              <a:tabLst>
                <a:tab pos="4841875" algn="l"/>
              </a:tabLst>
            </a:pPr>
            <a:r>
              <a:rPr lang="en-GB" sz="1800"/>
              <a:t>Can impact confidence &amp; participation</a:t>
            </a:r>
          </a:p>
          <a:p>
            <a:pPr>
              <a:tabLst>
                <a:tab pos="4841875" algn="l"/>
              </a:tabLst>
            </a:pPr>
            <a:endParaRPr lang="en-GB" sz="1800"/>
          </a:p>
        </p:txBody>
      </p:sp>
      <p:pic>
        <p:nvPicPr>
          <p:cNvPr id="4" name="Picture 2" descr="Tiered Vocabulary and Speech Therapy | Allison Fors, Inc.">
            <a:extLst>
              <a:ext uri="{FF2B5EF4-FFF2-40B4-BE49-F238E27FC236}">
                <a16:creationId xmlns:a16="http://schemas.microsoft.com/office/drawing/2014/main" id="{E6D03094-3086-9D8E-2D2D-E97EC8BD91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302"/>
          <a:stretch/>
        </p:blipFill>
        <p:spPr bwMode="auto">
          <a:xfrm>
            <a:off x="7991856" y="2618219"/>
            <a:ext cx="4041649" cy="402943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99311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C3570-BC9F-7540-12DE-780C362FAE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8A32B7-F4AD-CA1A-F041-B3EC52BDF7E4}"/>
              </a:ext>
            </a:extLst>
          </p:cNvPr>
          <p:cNvSpPr>
            <a:spLocks noGrp="1"/>
          </p:cNvSpPr>
          <p:nvPr>
            <p:ph sz="half" idx="2"/>
          </p:nvPr>
        </p:nvSpPr>
        <p:spPr>
          <a:xfrm>
            <a:off x="1222196" y="1112785"/>
            <a:ext cx="7117131" cy="4120366"/>
          </a:xfrm>
        </p:spPr>
        <p:txBody>
          <a:bodyPr>
            <a:noAutofit/>
          </a:bodyPr>
          <a:lstStyle/>
          <a:p>
            <a:pPr>
              <a:lnSpc>
                <a:spcPct val="100000"/>
              </a:lnSpc>
              <a:spcBef>
                <a:spcPts val="0"/>
              </a:spcBef>
            </a:pPr>
            <a:r>
              <a:rPr lang="en-GB" sz="2000" b="1"/>
              <a:t>Keep using the Home Language - bilingualism is an asset!</a:t>
            </a:r>
          </a:p>
          <a:p>
            <a:pPr marL="571500" indent="-571500">
              <a:lnSpc>
                <a:spcPct val="100000"/>
              </a:lnSpc>
              <a:spcBef>
                <a:spcPts val="0"/>
              </a:spcBef>
              <a:buFont typeface="Arial" panose="020B0604020202020204" pitchFamily="34" charset="0"/>
              <a:buChar char="•"/>
            </a:pPr>
            <a:r>
              <a:rPr lang="en-GB" sz="2000"/>
              <a:t>Strong foundation in First / Home Language supports second language learning – vocabulary, grammar &amp; thinking skills</a:t>
            </a:r>
          </a:p>
          <a:p>
            <a:pPr marL="571500" indent="-571500">
              <a:lnSpc>
                <a:spcPct val="100000"/>
              </a:lnSpc>
              <a:spcBef>
                <a:spcPts val="0"/>
              </a:spcBef>
              <a:buFont typeface="Arial" panose="020B0604020202020204" pitchFamily="34" charset="0"/>
              <a:buChar char="•"/>
            </a:pPr>
            <a:r>
              <a:rPr lang="en-GB" sz="2000"/>
              <a:t>Encourage speaking, reading &amp; writing in Home Language.</a:t>
            </a:r>
          </a:p>
          <a:p>
            <a:pPr marL="571500" indent="-571500">
              <a:lnSpc>
                <a:spcPct val="100000"/>
              </a:lnSpc>
              <a:spcBef>
                <a:spcPts val="0"/>
              </a:spcBef>
              <a:buFont typeface="Arial" panose="020B0604020202020204" pitchFamily="34" charset="0"/>
              <a:buChar char="•"/>
            </a:pPr>
            <a:r>
              <a:rPr lang="en-GB" sz="2000"/>
              <a:t>Wider reading / books / subtitled series &amp; films – supports vocabulary, grammar and spelling</a:t>
            </a:r>
          </a:p>
          <a:p>
            <a:pPr>
              <a:lnSpc>
                <a:spcPct val="100000"/>
              </a:lnSpc>
              <a:spcBef>
                <a:spcPts val="0"/>
              </a:spcBef>
            </a:pPr>
            <a:r>
              <a:rPr lang="en-GB" sz="2000" b="1"/>
              <a:t>Discussions, reading aloud &amp; explanations – in </a:t>
            </a:r>
            <a:r>
              <a:rPr lang="en-GB" sz="2000" b="1" i="1"/>
              <a:t>any </a:t>
            </a:r>
            <a:r>
              <a:rPr lang="en-GB" sz="2000" b="1"/>
              <a:t>language</a:t>
            </a:r>
          </a:p>
          <a:p>
            <a:pPr marL="571500" indent="-571500">
              <a:lnSpc>
                <a:spcPct val="100000"/>
              </a:lnSpc>
              <a:spcBef>
                <a:spcPts val="0"/>
              </a:spcBef>
              <a:buFont typeface="Arial" panose="020B0604020202020204" pitchFamily="34" charset="0"/>
              <a:buChar char="•"/>
            </a:pPr>
            <a:r>
              <a:rPr lang="en-GB" sz="2000"/>
              <a:t>Talk to them about what they’re learning in school – encourage use of subject-specific vocabulary (and explanations!)</a:t>
            </a:r>
          </a:p>
          <a:p>
            <a:pPr>
              <a:lnSpc>
                <a:spcPct val="100000"/>
              </a:lnSpc>
              <a:spcBef>
                <a:spcPts val="0"/>
              </a:spcBef>
            </a:pPr>
            <a:r>
              <a:rPr lang="en-GB" sz="2000" b="1"/>
              <a:t>Vocabulary building</a:t>
            </a:r>
          </a:p>
          <a:p>
            <a:pPr marL="571500" indent="-571500">
              <a:lnSpc>
                <a:spcPct val="100000"/>
              </a:lnSpc>
              <a:spcBef>
                <a:spcPts val="0"/>
              </a:spcBef>
              <a:buFont typeface="Arial" panose="020B0604020202020204" pitchFamily="34" charset="0"/>
              <a:buChar char="•"/>
            </a:pPr>
            <a:r>
              <a:rPr lang="en-GB" sz="2000"/>
              <a:t>“Word Wall” or notebook of new English words &amp; Home Language equivalent</a:t>
            </a:r>
          </a:p>
          <a:p>
            <a:pPr>
              <a:lnSpc>
                <a:spcPct val="100000"/>
              </a:lnSpc>
              <a:spcBef>
                <a:spcPts val="0"/>
              </a:spcBef>
            </a:pPr>
            <a:r>
              <a:rPr lang="en-GB" sz="2000" b="1"/>
              <a:t>Work with teachers / ML Lead</a:t>
            </a:r>
          </a:p>
          <a:p>
            <a:pPr marL="571500" indent="-571500">
              <a:lnSpc>
                <a:spcPct val="100000"/>
              </a:lnSpc>
              <a:spcBef>
                <a:spcPts val="0"/>
              </a:spcBef>
              <a:buFont typeface="Arial" panose="020B0604020202020204" pitchFamily="34" charset="0"/>
              <a:buChar char="•"/>
            </a:pPr>
            <a:r>
              <a:rPr lang="en-GB" sz="2000"/>
              <a:t>Vocabulary / Skills to focus on at home</a:t>
            </a:r>
          </a:p>
          <a:p>
            <a:pPr marL="571500" indent="-571500">
              <a:lnSpc>
                <a:spcPct val="100000"/>
              </a:lnSpc>
              <a:spcBef>
                <a:spcPts val="0"/>
              </a:spcBef>
              <a:buFont typeface="Arial" panose="020B0604020202020204" pitchFamily="34" charset="0"/>
              <a:buChar char="•"/>
            </a:pPr>
            <a:r>
              <a:rPr lang="en-GB" sz="2000"/>
              <a:t>Let us know of any concerns</a:t>
            </a:r>
          </a:p>
        </p:txBody>
      </p:sp>
      <p:sp>
        <p:nvSpPr>
          <p:cNvPr id="4" name="Text Placeholder 1">
            <a:extLst>
              <a:ext uri="{FF2B5EF4-FFF2-40B4-BE49-F238E27FC236}">
                <a16:creationId xmlns:a16="http://schemas.microsoft.com/office/drawing/2014/main" id="{84807590-EA39-D75C-8D02-0C25835BCF2B}"/>
              </a:ext>
            </a:extLst>
          </p:cNvPr>
          <p:cNvSpPr>
            <a:spLocks noGrp="1"/>
          </p:cNvSpPr>
          <p:nvPr>
            <p:ph type="body" idx="10"/>
          </p:nvPr>
        </p:nvSpPr>
        <p:spPr>
          <a:xfrm>
            <a:off x="144541" y="-897067"/>
            <a:ext cx="8523972" cy="1794133"/>
          </a:xfrm>
        </p:spPr>
        <p:txBody>
          <a:bodyPr>
            <a:noAutofit/>
          </a:bodyPr>
          <a:lstStyle/>
          <a:p>
            <a:r>
              <a:rPr lang="en-GB" sz="3800">
                <a:solidFill>
                  <a:srgbClr val="0070C0"/>
                </a:solidFill>
              </a:rPr>
              <a:t>How can I support my child at home?</a:t>
            </a:r>
          </a:p>
        </p:txBody>
      </p:sp>
    </p:spTree>
    <p:extLst>
      <p:ext uri="{BB962C8B-B14F-4D97-AF65-F5344CB8AC3E}">
        <p14:creationId xmlns:p14="http://schemas.microsoft.com/office/powerpoint/2010/main" val="11466683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40090-AC41-37FE-4529-D03A7C7220A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707BA3C-B4F5-3A6D-F1D7-C3FFA440D668}"/>
              </a:ext>
            </a:extLst>
          </p:cNvPr>
          <p:cNvSpPr>
            <a:spLocks noGrp="1"/>
          </p:cNvSpPr>
          <p:nvPr>
            <p:ph type="body" idx="10"/>
          </p:nvPr>
        </p:nvSpPr>
        <p:spPr>
          <a:xfrm>
            <a:off x="290068" y="-953492"/>
            <a:ext cx="8089900" cy="1948656"/>
          </a:xfrm>
        </p:spPr>
        <p:txBody>
          <a:bodyPr>
            <a:normAutofit/>
          </a:bodyPr>
          <a:lstStyle/>
          <a:p>
            <a:r>
              <a:rPr lang="en-GB" sz="5000">
                <a:solidFill>
                  <a:srgbClr val="0070C0"/>
                </a:solidFill>
              </a:rPr>
              <a:t>ML: Online Resources</a:t>
            </a:r>
          </a:p>
        </p:txBody>
      </p:sp>
      <p:sp>
        <p:nvSpPr>
          <p:cNvPr id="3" name="Content Placeholder 2">
            <a:extLst>
              <a:ext uri="{FF2B5EF4-FFF2-40B4-BE49-F238E27FC236}">
                <a16:creationId xmlns:a16="http://schemas.microsoft.com/office/drawing/2014/main" id="{87E6E5ED-5D80-E26E-4574-CC2BB911D958}"/>
              </a:ext>
            </a:extLst>
          </p:cNvPr>
          <p:cNvSpPr>
            <a:spLocks noGrp="1"/>
          </p:cNvSpPr>
          <p:nvPr>
            <p:ph sz="half" idx="2"/>
          </p:nvPr>
        </p:nvSpPr>
        <p:spPr>
          <a:xfrm>
            <a:off x="833754" y="995164"/>
            <a:ext cx="7546213" cy="4120366"/>
          </a:xfrm>
        </p:spPr>
        <p:txBody>
          <a:bodyPr>
            <a:noAutofit/>
          </a:bodyPr>
          <a:lstStyle/>
          <a:p>
            <a:pPr marL="571500" indent="-571500">
              <a:lnSpc>
                <a:spcPct val="100000"/>
              </a:lnSpc>
              <a:spcBef>
                <a:spcPts val="600"/>
              </a:spcBef>
              <a:buFont typeface="Arial" panose="020B0604020202020204" pitchFamily="34" charset="0"/>
              <a:buChar char="•"/>
            </a:pPr>
            <a:r>
              <a:rPr lang="en-GB" sz="1400">
                <a:hlinkClick r:id="rId3"/>
              </a:rPr>
              <a:t>https://www.bbc.co.uk/learningenglish/</a:t>
            </a:r>
            <a:r>
              <a:rPr lang="en-GB" sz="1400"/>
              <a:t> - videos &amp; mini lessons on pronunciation, vocabulary &amp; grammar</a:t>
            </a:r>
          </a:p>
          <a:p>
            <a:pPr marL="571500" indent="-571500">
              <a:lnSpc>
                <a:spcPct val="100000"/>
              </a:lnSpc>
              <a:spcBef>
                <a:spcPts val="600"/>
              </a:spcBef>
              <a:buFont typeface="Arial" panose="020B0604020202020204" pitchFamily="34" charset="0"/>
              <a:buChar char="•"/>
            </a:pPr>
            <a:r>
              <a:rPr lang="en-GB" sz="1400">
                <a:hlinkClick r:id="rId4"/>
              </a:rPr>
              <a:t>https://www.bbc.co.uk/bitesize</a:t>
            </a:r>
            <a:r>
              <a:rPr lang="en-GB" sz="1400"/>
              <a:t> – access the curriculum in smaller chunks (videos/text)</a:t>
            </a:r>
          </a:p>
          <a:p>
            <a:pPr marL="571500" indent="-571500">
              <a:lnSpc>
                <a:spcPct val="100000"/>
              </a:lnSpc>
              <a:spcBef>
                <a:spcPts val="600"/>
              </a:spcBef>
              <a:buFont typeface="Arial" panose="020B0604020202020204" pitchFamily="34" charset="0"/>
              <a:buChar char="•"/>
            </a:pPr>
            <a:r>
              <a:rPr lang="en-GB" sz="1400">
                <a:hlinkClick r:id="rId5"/>
              </a:rPr>
              <a:t>https://www.oxfordlearnersdictionaries.com/wordlist/american_english/academic/</a:t>
            </a:r>
            <a:r>
              <a:rPr lang="en-GB" sz="1400"/>
              <a:t> - 570 of the most important academic words, with links to definitions. Can be used as reference point or for flashcards for learning.</a:t>
            </a:r>
          </a:p>
          <a:p>
            <a:pPr marL="571500" indent="-571500">
              <a:lnSpc>
                <a:spcPct val="100000"/>
              </a:lnSpc>
              <a:spcBef>
                <a:spcPts val="600"/>
              </a:spcBef>
              <a:buFont typeface="Arial" panose="020B0604020202020204" pitchFamily="34" charset="0"/>
              <a:buChar char="•"/>
            </a:pPr>
            <a:r>
              <a:rPr lang="en-GB" sz="1400">
                <a:hlinkClick r:id="rId6"/>
              </a:rPr>
              <a:t>https://etc.usf.edu/lit2go/</a:t>
            </a:r>
            <a:r>
              <a:rPr lang="en-GB" sz="1400"/>
              <a:t> - collection of narrated stories &amp; poems; exposure to literary language &amp; extended listening</a:t>
            </a:r>
          </a:p>
          <a:p>
            <a:pPr marL="571500" indent="-571500">
              <a:lnSpc>
                <a:spcPct val="100000"/>
              </a:lnSpc>
              <a:spcBef>
                <a:spcPts val="600"/>
              </a:spcBef>
              <a:buFont typeface="Arial" panose="020B0604020202020204" pitchFamily="34" charset="0"/>
              <a:buChar char="•"/>
            </a:pPr>
            <a:r>
              <a:rPr lang="en-GB" sz="1400">
                <a:hlinkClick r:id="rId7"/>
              </a:rPr>
              <a:t>https://learnenglishteens.britishcouncil.org/</a:t>
            </a:r>
            <a:r>
              <a:rPr lang="en-GB" sz="1400"/>
              <a:t> - Listening, speaking, reading, grammar &amp; vocabulary in English</a:t>
            </a:r>
          </a:p>
          <a:p>
            <a:pPr marL="571500" indent="-571500">
              <a:lnSpc>
                <a:spcPct val="100000"/>
              </a:lnSpc>
              <a:spcBef>
                <a:spcPts val="600"/>
              </a:spcBef>
              <a:buFont typeface="Arial" panose="020B0604020202020204" pitchFamily="34" charset="0"/>
              <a:buChar char="•"/>
            </a:pPr>
            <a:r>
              <a:rPr lang="en-GB" sz="1400">
                <a:hlinkClick r:id="rId8"/>
              </a:rPr>
              <a:t>https://www.audible.com/start-listen</a:t>
            </a:r>
            <a:r>
              <a:rPr lang="en-GB" sz="1400"/>
              <a:t> (subscription) - good for extended listening practice in English (&amp; some other languages e.g. French, Spanish, Italian, German &amp; Japanese)</a:t>
            </a:r>
          </a:p>
          <a:p>
            <a:pPr marL="571500" indent="-571500">
              <a:lnSpc>
                <a:spcPct val="100000"/>
              </a:lnSpc>
              <a:spcBef>
                <a:spcPts val="600"/>
              </a:spcBef>
              <a:buFont typeface="Arial" panose="020B0604020202020204" pitchFamily="34" charset="0"/>
              <a:buChar char="•"/>
            </a:pPr>
            <a:r>
              <a:rPr lang="en-GB" sz="1400">
                <a:hlinkClick r:id="rId9"/>
              </a:rPr>
              <a:t>https://ed.ted.com/</a:t>
            </a:r>
            <a:r>
              <a:rPr lang="en-GB" sz="1400"/>
              <a:t> - videos, often by inspirational speakers on specific topics/questions. Enter as a student to watch videos and access guided mini lessons with comprehension questions. Transcripts often available.</a:t>
            </a:r>
          </a:p>
          <a:p>
            <a:pPr marL="571500" indent="-571500">
              <a:lnSpc>
                <a:spcPct val="100000"/>
              </a:lnSpc>
              <a:spcBef>
                <a:spcPts val="600"/>
              </a:spcBef>
              <a:buFont typeface="Arial" panose="020B0604020202020204" pitchFamily="34" charset="0"/>
              <a:buChar char="•"/>
            </a:pPr>
            <a:r>
              <a:rPr lang="en-GB" sz="1400">
                <a:hlinkClick r:id="rId10"/>
              </a:rPr>
              <a:t>https://www.englishclub.com/learn/</a:t>
            </a:r>
            <a:r>
              <a:rPr lang="en-GB" sz="1400"/>
              <a:t> - activities &amp; materials to practice listening, reading, pronunciation, grammar and vocabulary - audio tracks, subtitled videos, interactive quizzes.</a:t>
            </a:r>
          </a:p>
          <a:p>
            <a:pPr marL="571500" indent="-571500">
              <a:lnSpc>
                <a:spcPct val="100000"/>
              </a:lnSpc>
              <a:spcBef>
                <a:spcPts val="600"/>
              </a:spcBef>
              <a:buFont typeface="Arial" panose="020B0604020202020204" pitchFamily="34" charset="0"/>
              <a:buChar char="•"/>
            </a:pPr>
            <a:r>
              <a:rPr lang="en-GB" sz="1400"/>
              <a:t>Online bilingual books sites to read/listen: </a:t>
            </a:r>
            <a:r>
              <a:rPr lang="en-GB" sz="1400">
                <a:hlinkClick r:id="rId11"/>
              </a:rPr>
              <a:t>https://bloomlibrary.org/</a:t>
            </a:r>
            <a:r>
              <a:rPr lang="en-GB" sz="1400"/>
              <a:t>; </a:t>
            </a:r>
            <a:r>
              <a:rPr lang="en-GB" sz="1400">
                <a:hlinkClick r:id="rId12"/>
              </a:rPr>
              <a:t>https://bilinguator.com/en/</a:t>
            </a:r>
            <a:r>
              <a:rPr lang="en-GB" sz="1400"/>
              <a:t>; </a:t>
            </a:r>
            <a:r>
              <a:rPr lang="en-GB" sz="1400">
                <a:hlinkClick r:id="rId13"/>
              </a:rPr>
              <a:t>https://worldstories.org.uk/?fbclid=IwAR1GFoYchkRj4DuCkEH2ID0SJXzCaZvLLd3nm-UAV_I0cjhv8yldIi2Q3Fg</a:t>
            </a:r>
            <a:r>
              <a:rPr lang="en-GB" sz="1400"/>
              <a:t>; </a:t>
            </a:r>
            <a:r>
              <a:rPr lang="en-GB" sz="1400">
                <a:hlinkClick r:id="rId14"/>
              </a:rPr>
              <a:t>https://librivox.org/</a:t>
            </a:r>
            <a:r>
              <a:rPr lang="en-GB" sz="1400"/>
              <a:t>; </a:t>
            </a:r>
            <a:r>
              <a:rPr lang="en-GB" sz="1400">
                <a:hlinkClick r:id="rId15"/>
              </a:rPr>
              <a:t>https://www.gutenberg.org/</a:t>
            </a:r>
            <a:r>
              <a:rPr lang="en-GB" sz="1400"/>
              <a:t> </a:t>
            </a:r>
          </a:p>
          <a:p>
            <a:pPr marL="571500" indent="-571500">
              <a:lnSpc>
                <a:spcPct val="100000"/>
              </a:lnSpc>
              <a:spcBef>
                <a:spcPts val="600"/>
              </a:spcBef>
              <a:buFont typeface="Arial" panose="020B0604020202020204" pitchFamily="34" charset="0"/>
              <a:buChar char="•"/>
            </a:pPr>
            <a:endParaRPr lang="en-GB" sz="1400"/>
          </a:p>
          <a:p>
            <a:pPr>
              <a:lnSpc>
                <a:spcPct val="100000"/>
              </a:lnSpc>
              <a:spcBef>
                <a:spcPts val="600"/>
              </a:spcBef>
            </a:pPr>
            <a:endParaRPr lang="en-GB" sz="1400"/>
          </a:p>
        </p:txBody>
      </p:sp>
    </p:spTree>
    <p:extLst>
      <p:ext uri="{BB962C8B-B14F-4D97-AF65-F5344CB8AC3E}">
        <p14:creationId xmlns:p14="http://schemas.microsoft.com/office/powerpoint/2010/main" val="39279581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3A3A-4607-85C3-CE03-07CC8313A4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7677D2-2684-9AC1-E561-EF52EF0DCF59}"/>
              </a:ext>
            </a:extLst>
          </p:cNvPr>
          <p:cNvSpPr>
            <a:spLocks noGrp="1"/>
          </p:cNvSpPr>
          <p:nvPr>
            <p:ph sz="half" idx="2"/>
          </p:nvPr>
        </p:nvSpPr>
        <p:spPr>
          <a:xfrm>
            <a:off x="796844" y="961413"/>
            <a:ext cx="7421025" cy="4133281"/>
          </a:xfrm>
        </p:spPr>
        <p:txBody>
          <a:bodyPr vert="horz" lIns="91440" tIns="45720" rIns="91440" bIns="45720" rtlCol="0" anchor="t">
            <a:noAutofit/>
          </a:bodyPr>
          <a:lstStyle/>
          <a:p>
            <a:pPr>
              <a:spcBef>
                <a:spcPts val="0"/>
              </a:spcBef>
            </a:pPr>
            <a:r>
              <a:rPr lang="en-GB" sz="1900" b="1"/>
              <a:t>Portuguese: </a:t>
            </a:r>
          </a:p>
          <a:p>
            <a:pPr marL="571500" indent="-571500">
              <a:spcBef>
                <a:spcPts val="0"/>
              </a:spcBef>
              <a:buFont typeface="Arial" panose="020B0604020202020204" pitchFamily="34" charset="0"/>
              <a:buChar char="•"/>
            </a:pPr>
            <a:r>
              <a:rPr lang="en-GB" sz="1900"/>
              <a:t>GCSE &amp; A Level lessons offered by the Instituto Camões (after school – at </a:t>
            </a:r>
            <a:r>
              <a:rPr lang="en-GB" sz="1900" err="1"/>
              <a:t>Grainville</a:t>
            </a:r>
            <a:r>
              <a:rPr lang="en-GB" sz="1900"/>
              <a:t> / </a:t>
            </a:r>
            <a:r>
              <a:rPr lang="en-GB" sz="1900" err="1"/>
              <a:t>Hautlieu</a:t>
            </a:r>
            <a:r>
              <a:rPr lang="en-GB" sz="1900"/>
              <a:t>)</a:t>
            </a:r>
          </a:p>
          <a:p>
            <a:pPr marL="571500" indent="-571500">
              <a:spcBef>
                <a:spcPts val="0"/>
              </a:spcBef>
              <a:buFont typeface="Arial" panose="020B0604020202020204" pitchFamily="34" charset="0"/>
              <a:buChar char="•"/>
            </a:pPr>
            <a:endParaRPr lang="en-GB" sz="1900"/>
          </a:p>
          <a:p>
            <a:pPr>
              <a:spcBef>
                <a:spcPts val="0"/>
              </a:spcBef>
            </a:pPr>
            <a:r>
              <a:rPr lang="en-GB" sz="1900" b="1"/>
              <a:t>Home Language GCSE</a:t>
            </a:r>
          </a:p>
          <a:p>
            <a:pPr marL="571500" indent="-571500">
              <a:spcBef>
                <a:spcPts val="0"/>
              </a:spcBef>
              <a:buFont typeface="Arial" panose="020B0604020202020204" pitchFamily="34" charset="0"/>
              <a:buChar char="•"/>
            </a:pPr>
            <a:r>
              <a:rPr lang="en-GB" sz="1900">
                <a:ea typeface="+mn-lt"/>
                <a:cs typeface="+mn-lt"/>
              </a:rPr>
              <a:t>Languages available through an exam board, subject to suitable arrangements and specialist availability</a:t>
            </a:r>
            <a:endParaRPr lang="en-GB"/>
          </a:p>
          <a:p>
            <a:pPr marL="571500" indent="-571500">
              <a:spcBef>
                <a:spcPts val="0"/>
              </a:spcBef>
              <a:buFont typeface="Arial" panose="020B0604020202020204" pitchFamily="34" charset="0"/>
              <a:buChar char="•"/>
            </a:pPr>
            <a:r>
              <a:rPr lang="en-GB" sz="1900" b="1" i="1"/>
              <a:t>Timetabled option subject </a:t>
            </a:r>
            <a:r>
              <a:rPr lang="en-GB" sz="1900"/>
              <a:t>– blend of independent study &amp; periodic support language specialist</a:t>
            </a:r>
          </a:p>
          <a:p>
            <a:pPr marL="571500" indent="-571500">
              <a:spcBef>
                <a:spcPts val="0"/>
              </a:spcBef>
              <a:buFont typeface="Arial" panose="020B0604020202020204" pitchFamily="34" charset="0"/>
              <a:buChar char="•"/>
            </a:pPr>
            <a:r>
              <a:rPr lang="en-GB" sz="1900" b="1" i="1"/>
              <a:t>Extracurricular </a:t>
            </a:r>
            <a:r>
              <a:rPr lang="en-GB" sz="1900" i="1"/>
              <a:t>- i</a:t>
            </a:r>
            <a:r>
              <a:rPr lang="en-GB" sz="1900"/>
              <a:t>n addition to GCSE subjects </a:t>
            </a:r>
          </a:p>
          <a:p>
            <a:pPr marL="571500" indent="-571500">
              <a:spcBef>
                <a:spcPts val="0"/>
              </a:spcBef>
              <a:buFont typeface="Arial" panose="020B0604020202020204" pitchFamily="34" charset="0"/>
              <a:buChar char="•"/>
            </a:pPr>
            <a:r>
              <a:rPr lang="en-GB" sz="1900"/>
              <a:t>In both cases – dependent on whether ML Lead identifies an appropriate language specialist to carry out speaking exam and provide periodic support where possible</a:t>
            </a:r>
          </a:p>
          <a:p>
            <a:pPr marL="571500" indent="-571500">
              <a:spcBef>
                <a:spcPts val="0"/>
              </a:spcBef>
              <a:buFont typeface="Arial" panose="020B0604020202020204" pitchFamily="34" charset="0"/>
              <a:buChar char="•"/>
            </a:pPr>
            <a:endParaRPr lang="en-GB" sz="1900"/>
          </a:p>
          <a:p>
            <a:pPr>
              <a:spcBef>
                <a:spcPts val="0"/>
              </a:spcBef>
            </a:pPr>
            <a:r>
              <a:rPr lang="en-GB" sz="1900" b="1"/>
              <a:t>Home Language A Level</a:t>
            </a:r>
          </a:p>
          <a:p>
            <a:pPr marL="571500" indent="-571500">
              <a:spcBef>
                <a:spcPts val="0"/>
              </a:spcBef>
              <a:buFont typeface="Arial" panose="020B0604020202020204" pitchFamily="34" charset="0"/>
              <a:buChar char="•"/>
            </a:pPr>
            <a:r>
              <a:rPr lang="en-GB" sz="1900"/>
              <a:t>Spanish &amp; French offered at A Level and can be chosen as timetabled option</a:t>
            </a:r>
          </a:p>
          <a:p>
            <a:pPr marL="571500" indent="-571500">
              <a:spcBef>
                <a:spcPts val="0"/>
              </a:spcBef>
              <a:buFont typeface="Arial" panose="020B0604020202020204" pitchFamily="34" charset="0"/>
              <a:buChar char="•"/>
            </a:pPr>
            <a:r>
              <a:rPr lang="en-GB" sz="1900"/>
              <a:t>For other languages (where offered by exam board), whilst we do not support a 4-A Level programme, students may be able to be entered for exams</a:t>
            </a:r>
          </a:p>
          <a:p>
            <a:pPr marL="571500" indent="-571500">
              <a:spcBef>
                <a:spcPts val="0"/>
              </a:spcBef>
              <a:buFont typeface="Arial" panose="020B0604020202020204" pitchFamily="34" charset="0"/>
              <a:buChar char="•"/>
            </a:pPr>
            <a:r>
              <a:rPr lang="en-GB" sz="1900"/>
              <a:t>Studied for </a:t>
            </a:r>
            <a:r>
              <a:rPr lang="en-GB" sz="1900" i="1"/>
              <a:t>independently </a:t>
            </a:r>
            <a:r>
              <a:rPr lang="en-GB" sz="1900"/>
              <a:t>in addition to 3 A Level subjects</a:t>
            </a:r>
          </a:p>
        </p:txBody>
      </p:sp>
      <p:sp>
        <p:nvSpPr>
          <p:cNvPr id="4" name="Text Placeholder 1">
            <a:extLst>
              <a:ext uri="{FF2B5EF4-FFF2-40B4-BE49-F238E27FC236}">
                <a16:creationId xmlns:a16="http://schemas.microsoft.com/office/drawing/2014/main" id="{F1507005-034D-47B0-4E42-C78261411F6E}"/>
              </a:ext>
            </a:extLst>
          </p:cNvPr>
          <p:cNvSpPr txBox="1">
            <a:spLocks/>
          </p:cNvSpPr>
          <p:nvPr/>
        </p:nvSpPr>
        <p:spPr>
          <a:xfrm>
            <a:off x="334957" y="-974328"/>
            <a:ext cx="7413336" cy="1948656"/>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7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4000">
                <a:solidFill>
                  <a:srgbClr val="0070C0"/>
                </a:solidFill>
              </a:rPr>
              <a:t>Home Language GCSE / A Level</a:t>
            </a:r>
            <a:endParaRPr lang="en-US" sz="4000" err="1"/>
          </a:p>
        </p:txBody>
      </p:sp>
    </p:spTree>
    <p:extLst>
      <p:ext uri="{BB962C8B-B14F-4D97-AF65-F5344CB8AC3E}">
        <p14:creationId xmlns:p14="http://schemas.microsoft.com/office/powerpoint/2010/main" val="208322305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0AA54-F54A-18BF-CDE6-FE3EE73068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0D02D9-EE62-6EFB-2C23-00672D46AFAB}"/>
              </a:ext>
            </a:extLst>
          </p:cNvPr>
          <p:cNvSpPr>
            <a:spLocks noGrp="1"/>
          </p:cNvSpPr>
          <p:nvPr>
            <p:ph type="body" idx="10"/>
          </p:nvPr>
        </p:nvSpPr>
        <p:spPr>
          <a:xfrm>
            <a:off x="88900" y="210344"/>
            <a:ext cx="8276502" cy="1948656"/>
          </a:xfrm>
        </p:spPr>
        <p:txBody>
          <a:bodyPr/>
          <a:lstStyle/>
          <a:p>
            <a:r>
              <a:rPr lang="en-GB" dirty="0">
                <a:solidFill>
                  <a:srgbClr val="0070C0"/>
                </a:solidFill>
              </a:rPr>
              <a:t>JP – </a:t>
            </a:r>
            <a:r>
              <a:rPr lang="en-GB" dirty="0" err="1">
                <a:solidFill>
                  <a:srgbClr val="0070C0"/>
                </a:solidFill>
              </a:rPr>
              <a:t>JerseyPremium</a:t>
            </a:r>
            <a:endParaRPr lang="en-GB" dirty="0">
              <a:solidFill>
                <a:srgbClr val="0070C0"/>
              </a:solidFill>
            </a:endParaRPr>
          </a:p>
        </p:txBody>
      </p:sp>
      <p:sp>
        <p:nvSpPr>
          <p:cNvPr id="3" name="Content Placeholder 2">
            <a:extLst>
              <a:ext uri="{FF2B5EF4-FFF2-40B4-BE49-F238E27FC236}">
                <a16:creationId xmlns:a16="http://schemas.microsoft.com/office/drawing/2014/main" id="{269F0429-DDBD-D161-8BF1-3C4BA17D3329}"/>
              </a:ext>
            </a:extLst>
          </p:cNvPr>
          <p:cNvSpPr>
            <a:spLocks noGrp="1"/>
          </p:cNvSpPr>
          <p:nvPr>
            <p:ph sz="half" idx="2"/>
          </p:nvPr>
        </p:nvSpPr>
        <p:spPr>
          <a:xfrm>
            <a:off x="579421" y="2465348"/>
            <a:ext cx="7182918" cy="3626992"/>
          </a:xfrm>
        </p:spPr>
        <p:txBody>
          <a:bodyPr/>
          <a:lstStyle/>
          <a:p>
            <a:pPr algn="ctr" fontAlgn="base"/>
            <a:r>
              <a:rPr lang="en-GB" b="1" dirty="0"/>
              <a:t>Lauren Devine</a:t>
            </a:r>
            <a:endParaRPr lang="en-US" dirty="0"/>
          </a:p>
          <a:p>
            <a:pPr algn="ctr" fontAlgn="base"/>
            <a:endParaRPr lang="en-US" dirty="0"/>
          </a:p>
          <a:p>
            <a:pPr algn="ctr" fontAlgn="base"/>
            <a:r>
              <a:rPr lang="en-GB" b="1" dirty="0"/>
              <a:t>Assistant Headteacher </a:t>
            </a:r>
            <a:endParaRPr lang="en-GB" dirty="0"/>
          </a:p>
          <a:p>
            <a:endParaRPr lang="en-GB" dirty="0"/>
          </a:p>
        </p:txBody>
      </p:sp>
    </p:spTree>
    <p:extLst>
      <p:ext uri="{BB962C8B-B14F-4D97-AF65-F5344CB8AC3E}">
        <p14:creationId xmlns:p14="http://schemas.microsoft.com/office/powerpoint/2010/main" val="8699905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14532-87E7-CEB0-9739-FEC94F5F911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09982E-34E8-E194-7C88-DD09442B03C6}"/>
              </a:ext>
            </a:extLst>
          </p:cNvPr>
          <p:cNvSpPr>
            <a:spLocks noGrp="1"/>
          </p:cNvSpPr>
          <p:nvPr>
            <p:ph type="body" idx="10"/>
          </p:nvPr>
        </p:nvSpPr>
        <p:spPr/>
        <p:txBody>
          <a:bodyPr>
            <a:normAutofit/>
          </a:bodyPr>
          <a:lstStyle/>
          <a:p>
            <a:r>
              <a:rPr lang="en-GB">
                <a:solidFill>
                  <a:srgbClr val="0070C0"/>
                </a:solidFill>
              </a:rPr>
              <a:t>CYPES</a:t>
            </a:r>
          </a:p>
        </p:txBody>
      </p:sp>
      <p:sp>
        <p:nvSpPr>
          <p:cNvPr id="3" name="Content Placeholder 2">
            <a:extLst>
              <a:ext uri="{FF2B5EF4-FFF2-40B4-BE49-F238E27FC236}">
                <a16:creationId xmlns:a16="http://schemas.microsoft.com/office/drawing/2014/main" id="{353C918A-FDC2-87DD-293C-A7224F8C7568}"/>
              </a:ext>
            </a:extLst>
          </p:cNvPr>
          <p:cNvSpPr>
            <a:spLocks noGrp="1"/>
          </p:cNvSpPr>
          <p:nvPr>
            <p:ph sz="half" idx="2"/>
          </p:nvPr>
        </p:nvSpPr>
        <p:spPr>
          <a:xfrm>
            <a:off x="863600" y="2330188"/>
            <a:ext cx="7315199" cy="4120366"/>
          </a:xfrm>
        </p:spPr>
        <p:txBody>
          <a:bodyPr>
            <a:normAutofit lnSpcReduction="10000"/>
          </a:bodyPr>
          <a:lstStyle/>
          <a:p>
            <a:pPr marL="571500" indent="-571500">
              <a:buFont typeface="Arial" panose="020B0604020202020204" pitchFamily="34" charset="0"/>
              <a:buChar char="•"/>
            </a:pPr>
            <a:r>
              <a:rPr lang="en-GB"/>
              <a:t>Eligibility for Jersey Premium determined by CYPES</a:t>
            </a:r>
          </a:p>
          <a:p>
            <a:pPr marL="571500" indent="-571500">
              <a:buFont typeface="Arial" panose="020B0604020202020204" pitchFamily="34" charset="0"/>
              <a:buChar char="•"/>
            </a:pPr>
            <a:r>
              <a:rPr lang="en-GB"/>
              <a:t>Eligible students and funding (January – December)</a:t>
            </a:r>
          </a:p>
          <a:p>
            <a:pPr marL="571500" indent="-571500">
              <a:buFont typeface="Arial" panose="020B0604020202020204" pitchFamily="34" charset="0"/>
              <a:buChar char="•"/>
            </a:pPr>
            <a:r>
              <a:rPr lang="en-GB"/>
              <a:t>Not a personal fund for students</a:t>
            </a:r>
          </a:p>
          <a:p>
            <a:pPr marL="571500" indent="-571500">
              <a:buFont typeface="Arial" panose="020B0604020202020204" pitchFamily="34" charset="0"/>
              <a:buChar char="•"/>
            </a:pPr>
            <a:r>
              <a:rPr lang="en-GB"/>
              <a:t>Strategy and autonomy outlined by individual schools and agreed by CYPES</a:t>
            </a:r>
          </a:p>
        </p:txBody>
      </p:sp>
    </p:spTree>
    <p:extLst>
      <p:ext uri="{BB962C8B-B14F-4D97-AF65-F5344CB8AC3E}">
        <p14:creationId xmlns:p14="http://schemas.microsoft.com/office/powerpoint/2010/main" val="7019218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1F067-BF6D-2679-CE0E-809AE4CACF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5255BC-5AB5-B4F3-24D3-1F995C08CD69}"/>
              </a:ext>
            </a:extLst>
          </p:cNvPr>
          <p:cNvSpPr>
            <a:spLocks noGrp="1"/>
          </p:cNvSpPr>
          <p:nvPr>
            <p:ph type="body" idx="10"/>
          </p:nvPr>
        </p:nvSpPr>
        <p:spPr>
          <a:xfrm>
            <a:off x="88899" y="210344"/>
            <a:ext cx="8336643" cy="1324542"/>
          </a:xfrm>
        </p:spPr>
        <p:txBody>
          <a:bodyPr/>
          <a:lstStyle/>
          <a:p>
            <a:r>
              <a:rPr lang="en-GB">
                <a:solidFill>
                  <a:srgbClr val="0070C0"/>
                </a:solidFill>
              </a:rPr>
              <a:t>My Role</a:t>
            </a:r>
          </a:p>
        </p:txBody>
      </p:sp>
      <p:sp>
        <p:nvSpPr>
          <p:cNvPr id="3" name="Content Placeholder 2">
            <a:extLst>
              <a:ext uri="{FF2B5EF4-FFF2-40B4-BE49-F238E27FC236}">
                <a16:creationId xmlns:a16="http://schemas.microsoft.com/office/drawing/2014/main" id="{55D79E62-5B8E-AF03-F5C5-2EECBD00B9DD}"/>
              </a:ext>
            </a:extLst>
          </p:cNvPr>
          <p:cNvSpPr>
            <a:spLocks noGrp="1"/>
          </p:cNvSpPr>
          <p:nvPr>
            <p:ph sz="half" idx="2"/>
          </p:nvPr>
        </p:nvSpPr>
        <p:spPr>
          <a:xfrm>
            <a:off x="291645" y="1594547"/>
            <a:ext cx="7985125" cy="4120366"/>
          </a:xfrm>
        </p:spPr>
        <p:txBody>
          <a:bodyPr>
            <a:normAutofit fontScale="92500" lnSpcReduction="10000"/>
          </a:bodyPr>
          <a:lstStyle/>
          <a:p>
            <a:pPr marL="571500" indent="-571500">
              <a:buFont typeface="Arial" panose="020B0604020202020204" pitchFamily="34" charset="0"/>
              <a:buChar char="•"/>
            </a:pPr>
            <a:r>
              <a:rPr lang="en-GB"/>
              <a:t>Visible to students and families</a:t>
            </a:r>
          </a:p>
          <a:p>
            <a:pPr marL="571500" indent="-571500">
              <a:buFont typeface="Arial" panose="020B0604020202020204" pitchFamily="34" charset="0"/>
              <a:buChar char="•"/>
            </a:pPr>
            <a:r>
              <a:rPr lang="en-GB"/>
              <a:t>Identify the challenges for students</a:t>
            </a:r>
          </a:p>
          <a:p>
            <a:pPr marL="571500" indent="-571500">
              <a:buFont typeface="Arial" panose="020B0604020202020204" pitchFamily="34" charset="0"/>
              <a:buChar char="•"/>
            </a:pPr>
            <a:r>
              <a:rPr lang="en-GB"/>
              <a:t>Training and communication for staff</a:t>
            </a:r>
          </a:p>
          <a:p>
            <a:pPr marL="571500" indent="-571500">
              <a:buFont typeface="Arial" panose="020B0604020202020204" pitchFamily="34" charset="0"/>
              <a:buChar char="•"/>
            </a:pPr>
            <a:r>
              <a:rPr lang="en-GB"/>
              <a:t>Support for students to achieve academic success and personal development</a:t>
            </a:r>
          </a:p>
          <a:p>
            <a:pPr marL="571500" indent="-571500">
              <a:buFont typeface="Arial" panose="020B0604020202020204" pitchFamily="34" charset="0"/>
              <a:buChar char="•"/>
            </a:pPr>
            <a:r>
              <a:rPr lang="en-GB"/>
              <a:t>Monitoring and tracking of progress</a:t>
            </a:r>
          </a:p>
          <a:p>
            <a:pPr marL="571500" indent="-571500">
              <a:buFont typeface="Arial" panose="020B0604020202020204" pitchFamily="34" charset="0"/>
              <a:buChar char="•"/>
            </a:pPr>
            <a:r>
              <a:rPr lang="en-GB"/>
              <a:t>Working with other Lead colleagues </a:t>
            </a:r>
          </a:p>
        </p:txBody>
      </p:sp>
    </p:spTree>
    <p:extLst>
      <p:ext uri="{BB962C8B-B14F-4D97-AF65-F5344CB8AC3E}">
        <p14:creationId xmlns:p14="http://schemas.microsoft.com/office/powerpoint/2010/main" val="17251599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FA32D-EC7D-B08E-F8FA-BC42187A32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D71BC7-8CA0-553B-F76F-F470038B702A}"/>
              </a:ext>
            </a:extLst>
          </p:cNvPr>
          <p:cNvSpPr>
            <a:spLocks noGrp="1"/>
          </p:cNvSpPr>
          <p:nvPr>
            <p:ph type="body" idx="10"/>
          </p:nvPr>
        </p:nvSpPr>
        <p:spPr/>
        <p:txBody>
          <a:bodyPr/>
          <a:lstStyle/>
          <a:p>
            <a:r>
              <a:rPr lang="en-GB">
                <a:solidFill>
                  <a:srgbClr val="0070C0"/>
                </a:solidFill>
              </a:rPr>
              <a:t>Common challenges</a:t>
            </a:r>
          </a:p>
        </p:txBody>
      </p:sp>
      <p:sp>
        <p:nvSpPr>
          <p:cNvPr id="3" name="Content Placeholder 2">
            <a:extLst>
              <a:ext uri="{FF2B5EF4-FFF2-40B4-BE49-F238E27FC236}">
                <a16:creationId xmlns:a16="http://schemas.microsoft.com/office/drawing/2014/main" id="{A6DAB708-C1D6-289F-4032-B17CD671867C}"/>
              </a:ext>
            </a:extLst>
          </p:cNvPr>
          <p:cNvSpPr>
            <a:spLocks noGrp="1"/>
          </p:cNvSpPr>
          <p:nvPr>
            <p:ph sz="half" idx="2"/>
          </p:nvPr>
        </p:nvSpPr>
        <p:spPr>
          <a:xfrm>
            <a:off x="1342571" y="2313859"/>
            <a:ext cx="7162799" cy="4120366"/>
          </a:xfrm>
        </p:spPr>
        <p:txBody>
          <a:bodyPr>
            <a:normAutofit fontScale="92500" lnSpcReduction="10000"/>
          </a:bodyPr>
          <a:lstStyle/>
          <a:p>
            <a:pPr marL="571500" indent="-571500">
              <a:buFont typeface="Arial" panose="020B0604020202020204" pitchFamily="34" charset="0"/>
              <a:buChar char="•"/>
            </a:pPr>
            <a:r>
              <a:rPr lang="en-GB"/>
              <a:t>Access to food and resources</a:t>
            </a:r>
          </a:p>
          <a:p>
            <a:pPr marL="571500" indent="-571500">
              <a:buFont typeface="Arial" panose="020B0604020202020204" pitchFamily="34" charset="0"/>
              <a:buChar char="•"/>
            </a:pPr>
            <a:r>
              <a:rPr lang="en-GB"/>
              <a:t>Uniform</a:t>
            </a:r>
          </a:p>
          <a:p>
            <a:pPr marL="571500" indent="-571500">
              <a:buFont typeface="Arial" panose="020B0604020202020204" pitchFamily="34" charset="0"/>
              <a:buChar char="•"/>
            </a:pPr>
            <a:r>
              <a:rPr lang="en-GB"/>
              <a:t>Extra-curricular </a:t>
            </a:r>
          </a:p>
          <a:p>
            <a:pPr marL="571500" indent="-571500">
              <a:buFont typeface="Arial" panose="020B0604020202020204" pitchFamily="34" charset="0"/>
              <a:buChar char="•"/>
            </a:pPr>
            <a:r>
              <a:rPr lang="en-GB"/>
              <a:t>Trips</a:t>
            </a:r>
          </a:p>
          <a:p>
            <a:pPr marL="571500" indent="-571500">
              <a:buFont typeface="Arial" panose="020B0604020202020204" pitchFamily="34" charset="0"/>
              <a:buChar char="•"/>
            </a:pPr>
            <a:r>
              <a:rPr lang="en-GB"/>
              <a:t>Punctuality and attendance</a:t>
            </a:r>
          </a:p>
          <a:p>
            <a:pPr marL="571500" indent="-571500">
              <a:buFont typeface="Arial" panose="020B0604020202020204" pitchFamily="34" charset="0"/>
              <a:buChar char="•"/>
            </a:pPr>
            <a:r>
              <a:rPr lang="en-GB"/>
              <a:t>Lower academic outcomes</a:t>
            </a:r>
          </a:p>
          <a:p>
            <a:pPr marL="571500" indent="-571500">
              <a:buFont typeface="Arial" panose="020B0604020202020204" pitchFamily="34" charset="0"/>
              <a:buChar char="•"/>
            </a:pPr>
            <a:r>
              <a:rPr lang="en-GB"/>
              <a:t>Positions of leadership and responsibility</a:t>
            </a:r>
          </a:p>
        </p:txBody>
      </p:sp>
    </p:spTree>
    <p:extLst>
      <p:ext uri="{BB962C8B-B14F-4D97-AF65-F5344CB8AC3E}">
        <p14:creationId xmlns:p14="http://schemas.microsoft.com/office/powerpoint/2010/main" val="9124423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884CD-5FB5-93D1-9DD2-A72F937403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AFFC6E-1AE5-2676-6F9F-C05FC6B83EAC}"/>
              </a:ext>
            </a:extLst>
          </p:cNvPr>
          <p:cNvSpPr>
            <a:spLocks noGrp="1"/>
          </p:cNvSpPr>
          <p:nvPr>
            <p:ph type="body" idx="10"/>
          </p:nvPr>
        </p:nvSpPr>
        <p:spPr>
          <a:xfrm>
            <a:off x="88900" y="210344"/>
            <a:ext cx="7985125" cy="1402556"/>
          </a:xfrm>
        </p:spPr>
        <p:txBody>
          <a:bodyPr/>
          <a:lstStyle/>
          <a:p>
            <a:r>
              <a:rPr lang="en-GB">
                <a:solidFill>
                  <a:srgbClr val="0070C0"/>
                </a:solidFill>
              </a:rPr>
              <a:t>What do we do…</a:t>
            </a:r>
          </a:p>
        </p:txBody>
      </p:sp>
      <p:sp>
        <p:nvSpPr>
          <p:cNvPr id="3" name="Content Placeholder 2">
            <a:extLst>
              <a:ext uri="{FF2B5EF4-FFF2-40B4-BE49-F238E27FC236}">
                <a16:creationId xmlns:a16="http://schemas.microsoft.com/office/drawing/2014/main" id="{BCE78E53-4A72-B18A-2463-4672976B5C55}"/>
              </a:ext>
            </a:extLst>
          </p:cNvPr>
          <p:cNvSpPr>
            <a:spLocks noGrp="1"/>
          </p:cNvSpPr>
          <p:nvPr>
            <p:ph sz="half" idx="2"/>
          </p:nvPr>
        </p:nvSpPr>
        <p:spPr>
          <a:xfrm>
            <a:off x="622300" y="1718856"/>
            <a:ext cx="7236108" cy="4008844"/>
          </a:xfrm>
        </p:spPr>
        <p:txBody>
          <a:bodyPr>
            <a:normAutofit fontScale="85000" lnSpcReduction="20000"/>
          </a:bodyPr>
          <a:lstStyle/>
          <a:p>
            <a:pPr marL="571500" indent="-571500">
              <a:buFont typeface="Arial" panose="020B0604020202020204" pitchFamily="34" charset="0"/>
              <a:buChar char="•"/>
            </a:pPr>
            <a:r>
              <a:rPr lang="en-GB" dirty="0"/>
              <a:t>Get to know our students, as individuals</a:t>
            </a:r>
          </a:p>
          <a:p>
            <a:pPr marL="571500" indent="-571500">
              <a:buFont typeface="Arial" panose="020B0604020202020204" pitchFamily="34" charset="0"/>
              <a:buChar char="•"/>
            </a:pPr>
            <a:r>
              <a:rPr lang="en-GB" dirty="0"/>
              <a:t>Understand the barriers and support with this</a:t>
            </a:r>
          </a:p>
          <a:p>
            <a:pPr marL="571500" indent="-571500">
              <a:buFont typeface="Arial" panose="020B0604020202020204" pitchFamily="34" charset="0"/>
              <a:buChar char="•"/>
            </a:pPr>
            <a:r>
              <a:rPr lang="en-GB" dirty="0"/>
              <a:t>Priorities high-quality teaching and learning</a:t>
            </a:r>
          </a:p>
          <a:p>
            <a:pPr marL="571500" indent="-571500">
              <a:buFont typeface="Arial" panose="020B0604020202020204" pitchFamily="34" charset="0"/>
              <a:buChar char="•"/>
            </a:pPr>
            <a:r>
              <a:rPr lang="en-GB" dirty="0"/>
              <a:t>Appropriate intervention following data analysis</a:t>
            </a:r>
          </a:p>
          <a:p>
            <a:pPr marL="571500" indent="-571500">
              <a:buFont typeface="Arial" panose="020B0604020202020204" pitchFamily="34" charset="0"/>
              <a:buChar char="•"/>
            </a:pPr>
            <a:r>
              <a:rPr lang="en-GB" dirty="0"/>
              <a:t>BUILD POSITIVE RELATIONSHIPS</a:t>
            </a:r>
          </a:p>
        </p:txBody>
      </p:sp>
    </p:spTree>
    <p:extLst>
      <p:ext uri="{BB962C8B-B14F-4D97-AF65-F5344CB8AC3E}">
        <p14:creationId xmlns:p14="http://schemas.microsoft.com/office/powerpoint/2010/main" val="29103575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A7F0-9626-9DAF-329E-D26A25A758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C95BAD5-C89B-8C84-B0E3-C06D1A98FE2A}"/>
              </a:ext>
            </a:extLst>
          </p:cNvPr>
          <p:cNvSpPr>
            <a:spLocks noGrp="1"/>
          </p:cNvSpPr>
          <p:nvPr>
            <p:ph type="body" idx="10"/>
          </p:nvPr>
        </p:nvSpPr>
        <p:spPr>
          <a:xfrm>
            <a:off x="88900" y="210344"/>
            <a:ext cx="8089900" cy="1324542"/>
          </a:xfrm>
        </p:spPr>
        <p:txBody>
          <a:bodyPr/>
          <a:lstStyle/>
          <a:p>
            <a:r>
              <a:rPr lang="en-GB">
                <a:solidFill>
                  <a:srgbClr val="0070C0"/>
                </a:solidFill>
              </a:rPr>
              <a:t>What can you do…</a:t>
            </a:r>
          </a:p>
        </p:txBody>
      </p:sp>
      <p:sp>
        <p:nvSpPr>
          <p:cNvPr id="3" name="Content Placeholder 2">
            <a:extLst>
              <a:ext uri="{FF2B5EF4-FFF2-40B4-BE49-F238E27FC236}">
                <a16:creationId xmlns:a16="http://schemas.microsoft.com/office/drawing/2014/main" id="{5668FF94-BEBB-3F7D-B0EF-481B4D7F87FB}"/>
              </a:ext>
            </a:extLst>
          </p:cNvPr>
          <p:cNvSpPr>
            <a:spLocks noGrp="1"/>
          </p:cNvSpPr>
          <p:nvPr>
            <p:ph sz="half" idx="2"/>
          </p:nvPr>
        </p:nvSpPr>
        <p:spPr>
          <a:xfrm>
            <a:off x="298449" y="1594547"/>
            <a:ext cx="7985125" cy="4120366"/>
          </a:xfrm>
        </p:spPr>
        <p:txBody>
          <a:bodyPr/>
          <a:lstStyle/>
          <a:p>
            <a:pPr marL="571500" indent="-571500">
              <a:buFont typeface="Arial" panose="020B0604020202020204" pitchFamily="34" charset="0"/>
              <a:buChar char="•"/>
            </a:pPr>
            <a:r>
              <a:rPr lang="en-GB"/>
              <a:t>Communicate – challenges and successes… </a:t>
            </a:r>
            <a:r>
              <a:rPr lang="en-GB" b="1" i="1">
                <a:solidFill>
                  <a:srgbClr val="0070C0"/>
                </a:solidFill>
              </a:rPr>
              <a:t>how can we help?</a:t>
            </a:r>
            <a:endParaRPr lang="en-GB">
              <a:solidFill>
                <a:srgbClr val="0070C0"/>
              </a:solidFill>
            </a:endParaRPr>
          </a:p>
          <a:p>
            <a:pPr marL="571500" indent="-571500">
              <a:buFont typeface="Arial" panose="020B0604020202020204" pitchFamily="34" charset="0"/>
              <a:buChar char="•"/>
            </a:pPr>
            <a:r>
              <a:rPr lang="en-GB"/>
              <a:t>Support students at home with learning and study habits</a:t>
            </a:r>
          </a:p>
          <a:p>
            <a:pPr marL="571500" indent="-571500">
              <a:buFont typeface="Arial" panose="020B0604020202020204" pitchFamily="34" charset="0"/>
              <a:buChar char="•"/>
            </a:pPr>
            <a:r>
              <a:rPr lang="en-GB"/>
              <a:t>Encourage attendance and punctuality</a:t>
            </a:r>
          </a:p>
          <a:p>
            <a:pPr marL="571500" indent="-571500">
              <a:buFont typeface="Arial" panose="020B0604020202020204" pitchFamily="34" charset="0"/>
              <a:buChar char="•"/>
            </a:pPr>
            <a:r>
              <a:rPr lang="en-GB"/>
              <a:t>Positive relationships with school</a:t>
            </a:r>
          </a:p>
        </p:txBody>
      </p:sp>
    </p:spTree>
    <p:extLst>
      <p:ext uri="{BB962C8B-B14F-4D97-AF65-F5344CB8AC3E}">
        <p14:creationId xmlns:p14="http://schemas.microsoft.com/office/powerpoint/2010/main" val="37240217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E876CC-CA5A-4720-A78B-5853F38CABF5}" vid="{650ED545-8668-478A-85CD-C917675DB5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08DF01C7689D44BDABF9F09C3E3429" ma:contentTypeVersion="19" ma:contentTypeDescription="Create a new document." ma:contentTypeScope="" ma:versionID="9af556495fc90f88215db8780a8ce5f3">
  <xsd:schema xmlns:xsd="http://www.w3.org/2001/XMLSchema" xmlns:xs="http://www.w3.org/2001/XMLSchema" xmlns:p="http://schemas.microsoft.com/office/2006/metadata/properties" xmlns:ns2="4cd10dc2-4906-4b2e-82ea-a0a8f623b449" xmlns:ns3="c93c2b0a-439a-4c13-8661-7726fd6caa52" targetNamespace="http://schemas.microsoft.com/office/2006/metadata/properties" ma:root="true" ma:fieldsID="e0280d0e74914df48a8e11023e909651" ns2:_="" ns3:_="">
    <xsd:import namespace="4cd10dc2-4906-4b2e-82ea-a0a8f623b449"/>
    <xsd:import namespace="c93c2b0a-439a-4c13-8661-7726fd6caa5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d10dc2-4906-4b2e-82ea-a0a8f623b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604fc1b-baae-4d09-9665-978b48accf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3c2b0a-439a-4c13-8661-7726fd6caa5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9229ca3-656d-46dd-b9f6-7f231e5742b4}" ma:internalName="TaxCatchAll" ma:showField="CatchAllData" ma:web="c93c2b0a-439a-4c13-8661-7726fd6caa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93c2b0a-439a-4c13-8661-7726fd6caa52" xsi:nil="true"/>
    <lcf76f155ced4ddcb4097134ff3c332f xmlns="4cd10dc2-4906-4b2e-82ea-a0a8f623b44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280B98-5BE1-46A8-A80A-159A415964F7}">
  <ds:schemaRefs>
    <ds:schemaRef ds:uri="4cd10dc2-4906-4b2e-82ea-a0a8f623b449"/>
    <ds:schemaRef ds:uri="c93c2b0a-439a-4c13-8661-7726fd6caa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439DBA-74F4-48E9-ADF8-D227D8019E1B}">
  <ds:schemaRefs>
    <ds:schemaRef ds:uri="http://purl.org/dc/dcmitype/"/>
    <ds:schemaRef ds:uri="http://purl.org/dc/terms/"/>
    <ds:schemaRef ds:uri="http://schemas.microsoft.com/office/2006/metadata/properties"/>
    <ds:schemaRef ds:uri="c93c2b0a-439a-4c13-8661-7726fd6caa52"/>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4cd10dc2-4906-4b2e-82ea-a0a8f623b449"/>
  </ds:schemaRefs>
</ds:datastoreItem>
</file>

<file path=customXml/itemProps3.xml><?xml version="1.0" encoding="utf-8"?>
<ds:datastoreItem xmlns:ds="http://schemas.openxmlformats.org/officeDocument/2006/customXml" ds:itemID="{468AC88F-6CDA-48CB-A1DE-63E565CAD4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TotalTime>
  <Words>3837</Words>
  <Application>Microsoft Office PowerPoint</Application>
  <PresentationFormat>Widescreen</PresentationFormat>
  <Paragraphs>442</Paragraphs>
  <Slides>73</Slides>
  <Notes>16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73</vt:i4>
      </vt:variant>
    </vt:vector>
  </HeadingPairs>
  <TitlesOfParts>
    <vt:vector size="81" baseType="lpstr">
      <vt:lpstr>Aptos</vt:lpstr>
      <vt:lpstr>Aptos Display</vt:lpstr>
      <vt:lpstr>Arial</vt:lpstr>
      <vt:lpstr>Calibri</vt:lpstr>
      <vt:lpstr>Karla</vt:lpstr>
      <vt:lpstr>Segoe UI</vt:lpstr>
      <vt:lpstr>Wingdings</vt:lpstr>
      <vt:lpstr>Office Theme</vt:lpstr>
      <vt:lpstr>Enhancing Successful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Bourgoise</dc:creator>
  <cp:lastModifiedBy>Debra Woodward</cp:lastModifiedBy>
  <cp:revision>6</cp:revision>
  <dcterms:created xsi:type="dcterms:W3CDTF">2025-10-09T11:51:11Z</dcterms:created>
  <dcterms:modified xsi:type="dcterms:W3CDTF">2026-10-15T15:17:55Z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0x0101001708DF01C7689D44BDABF9F09C3E3429</vt:lpwstr>
  </property>
  <property fmtid="{D5CDD505-2E9C-101B-9397-08002B2CF9AE}" pid="3" name="MediaServiceImageTags">
    <vt:lpwstr/>
  </property>
</Properties>
</file>