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3"/>
  </p:notesMasterIdLst>
  <p:sldIdLst>
    <p:sldId id="256" r:id="rId5"/>
    <p:sldId id="257" r:id="rId6"/>
    <p:sldId id="301" r:id="rId7"/>
    <p:sldId id="302" r:id="rId8"/>
    <p:sldId id="258" r:id="rId9"/>
    <p:sldId id="260" r:id="rId10"/>
    <p:sldId id="312" r:id="rId11"/>
    <p:sldId id="261" r:id="rId12"/>
    <p:sldId id="306" r:id="rId13"/>
    <p:sldId id="307" r:id="rId14"/>
    <p:sldId id="308" r:id="rId15"/>
    <p:sldId id="263" r:id="rId16"/>
    <p:sldId id="309" r:id="rId17"/>
    <p:sldId id="277" r:id="rId18"/>
    <p:sldId id="271" r:id="rId19"/>
    <p:sldId id="280" r:id="rId20"/>
    <p:sldId id="259" r:id="rId21"/>
    <p:sldId id="313" r:id="rId22"/>
    <p:sldId id="272" r:id="rId23"/>
    <p:sldId id="274" r:id="rId24"/>
    <p:sldId id="273" r:id="rId25"/>
    <p:sldId id="311" r:id="rId26"/>
    <p:sldId id="322" r:id="rId27"/>
    <p:sldId id="282" r:id="rId28"/>
    <p:sldId id="275" r:id="rId29"/>
    <p:sldId id="304" r:id="rId30"/>
    <p:sldId id="284" r:id="rId31"/>
    <p:sldId id="285" r:id="rId32"/>
    <p:sldId id="286" r:id="rId33"/>
    <p:sldId id="287" r:id="rId34"/>
    <p:sldId id="290" r:id="rId35"/>
    <p:sldId id="292" r:id="rId36"/>
    <p:sldId id="293" r:id="rId37"/>
    <p:sldId id="294" r:id="rId38"/>
    <p:sldId id="295" r:id="rId39"/>
    <p:sldId id="296" r:id="rId40"/>
    <p:sldId id="289" r:id="rId41"/>
    <p:sldId id="297" r:id="rId42"/>
    <p:sldId id="319" r:id="rId43"/>
    <p:sldId id="314" r:id="rId44"/>
    <p:sldId id="315" r:id="rId45"/>
    <p:sldId id="316" r:id="rId46"/>
    <p:sldId id="317" r:id="rId47"/>
    <p:sldId id="318" r:id="rId48"/>
    <p:sldId id="321" r:id="rId49"/>
    <p:sldId id="298" r:id="rId50"/>
    <p:sldId id="300" r:id="rId51"/>
    <p:sldId id="310" r:id="rId52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498021-6566-0C6C-BAFD-2A06AF90381F}" name="April Wilson (Hautlieu)" initials="AW" userId="S::a.wilson@hautlieu.sch.je::9d9cf97e-ce91-441e-92fb-547ee4af246a" providerId="AD"/>
  <p188:author id="{7AA280BF-C193-71CC-8C69-AB39A8900611}" name="Claire Jackson" initials="CJ" userId="S::c.jackson@hautlieu.sch.je::627fdf58-94bc-49ee-b047-840899c27f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AD6"/>
    <a:srgbClr val="BFBFBF"/>
    <a:srgbClr val="FFFDD0"/>
    <a:srgbClr val="A8C5E9"/>
    <a:srgbClr val="527CC4"/>
    <a:srgbClr val="3A629E"/>
    <a:srgbClr val="3A63A9"/>
    <a:srgbClr val="3A9BA9"/>
    <a:srgbClr val="814559"/>
    <a:srgbClr val="4F4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7673D8-A43D-8588-0C6A-2F2C3A621874}" v="1" dt="2026-10-06T08:39:07.3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16" autoAdjust="0"/>
  </p:normalViewPr>
  <p:slideViewPr>
    <p:cSldViewPr snapToGrid="0">
      <p:cViewPr varScale="1">
        <p:scale>
          <a:sx n="110" d="100"/>
          <a:sy n="110" d="100"/>
        </p:scale>
        <p:origin x="5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#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shade val="80000"/>
      </a:schemeClr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tint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#4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shade val="80000"/>
      </a:schemeClr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tint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shade val="80000"/>
      </a:schemeClr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tint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#2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shade val="80000"/>
      </a:schemeClr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tint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962DC5-5990-430A-B626-A1E66972E375}" type="doc">
      <dgm:prSet loTypeId="urn:microsoft.com/office/officeart/2005/8/layout/chart3" loCatId="cycle" qsTypeId="urn:microsoft.com/office/officeart/2005/8/quickstyle/simple1#1" qsCatId="simple" csTypeId="urn:microsoft.com/office/officeart/2005/8/colors/accent1_3#3" csCatId="accent1" phldr="1"/>
      <dgm:spPr/>
    </dgm:pt>
    <dgm:pt modelId="{5EE5C72C-A6BC-4229-A05C-46FED2351516}">
      <dgm:prSet phldrT="[Text]"/>
      <dgm:spPr/>
      <dgm:t>
        <a:bodyPr/>
        <a:lstStyle/>
        <a:p>
          <a:r>
            <a:rPr lang="en-JE"/>
            <a:t>Home</a:t>
          </a:r>
        </a:p>
      </dgm:t>
    </dgm:pt>
    <dgm:pt modelId="{7686338F-1603-403C-B2D3-E0C924807E6E}" type="parTrans" cxnId="{378F3944-32AB-48E1-8F8C-398512831104}">
      <dgm:prSet/>
      <dgm:spPr/>
      <dgm:t>
        <a:bodyPr/>
        <a:lstStyle/>
        <a:p>
          <a:endParaRPr lang="en-JE"/>
        </a:p>
      </dgm:t>
    </dgm:pt>
    <dgm:pt modelId="{AB49BECA-173A-4215-80D4-177BBA72044D}" type="sibTrans" cxnId="{378F3944-32AB-48E1-8F8C-398512831104}">
      <dgm:prSet/>
      <dgm:spPr/>
      <dgm:t>
        <a:bodyPr/>
        <a:lstStyle/>
        <a:p>
          <a:endParaRPr lang="en-JE"/>
        </a:p>
      </dgm:t>
    </dgm:pt>
    <dgm:pt modelId="{0EEFF326-4176-4CA4-B8E6-B8AFF0BC41F1}">
      <dgm:prSet phldrT="[Text]"/>
      <dgm:spPr/>
      <dgm:t>
        <a:bodyPr/>
        <a:lstStyle/>
        <a:p>
          <a:r>
            <a:rPr lang="en-JE"/>
            <a:t>School</a:t>
          </a:r>
        </a:p>
      </dgm:t>
    </dgm:pt>
    <dgm:pt modelId="{9E7C1314-8B5D-49C1-9C0D-B94097C86CE4}" type="parTrans" cxnId="{F20D7477-5CD0-4511-A228-C7245F9D1FE9}">
      <dgm:prSet/>
      <dgm:spPr/>
      <dgm:t>
        <a:bodyPr/>
        <a:lstStyle/>
        <a:p>
          <a:endParaRPr lang="en-JE"/>
        </a:p>
      </dgm:t>
    </dgm:pt>
    <dgm:pt modelId="{CFE3E53C-A02A-4093-B78A-1C43947BA19D}" type="sibTrans" cxnId="{F20D7477-5CD0-4511-A228-C7245F9D1FE9}">
      <dgm:prSet/>
      <dgm:spPr/>
      <dgm:t>
        <a:bodyPr/>
        <a:lstStyle/>
        <a:p>
          <a:endParaRPr lang="en-JE"/>
        </a:p>
      </dgm:t>
    </dgm:pt>
    <dgm:pt modelId="{8DD44C0C-3148-422B-9F6B-9FCF2D727DCF}">
      <dgm:prSet phldrT="[Text]"/>
      <dgm:spPr/>
      <dgm:t>
        <a:bodyPr/>
        <a:lstStyle/>
        <a:p>
          <a:r>
            <a:rPr lang="en-JE"/>
            <a:t>Students</a:t>
          </a:r>
        </a:p>
      </dgm:t>
    </dgm:pt>
    <dgm:pt modelId="{8B635E2A-A7CA-4132-9170-739F91E9A1E6}" type="parTrans" cxnId="{D0132954-AECA-4383-96C2-3D33EEBCE190}">
      <dgm:prSet/>
      <dgm:spPr/>
      <dgm:t>
        <a:bodyPr/>
        <a:lstStyle/>
        <a:p>
          <a:endParaRPr lang="en-JE"/>
        </a:p>
      </dgm:t>
    </dgm:pt>
    <dgm:pt modelId="{C4901133-5AEB-4FBB-A0D8-4191D3BFB84C}" type="sibTrans" cxnId="{D0132954-AECA-4383-96C2-3D33EEBCE190}">
      <dgm:prSet/>
      <dgm:spPr/>
      <dgm:t>
        <a:bodyPr/>
        <a:lstStyle/>
        <a:p>
          <a:endParaRPr lang="en-JE"/>
        </a:p>
      </dgm:t>
    </dgm:pt>
    <dgm:pt modelId="{52974D50-4E33-4763-862F-45B1B76BC2DE}" type="pres">
      <dgm:prSet presAssocID="{09962DC5-5990-430A-B626-A1E66972E375}" presName="compositeShape" presStyleCnt="0">
        <dgm:presLayoutVars>
          <dgm:chMax val="7"/>
          <dgm:dir/>
          <dgm:resizeHandles val="exact"/>
        </dgm:presLayoutVars>
      </dgm:prSet>
      <dgm:spPr/>
    </dgm:pt>
    <dgm:pt modelId="{7D22B837-30DA-4FBB-B8B5-F94CB2F7F9D7}" type="pres">
      <dgm:prSet presAssocID="{09962DC5-5990-430A-B626-A1E66972E375}" presName="wedge1" presStyleLbl="node1" presStyleIdx="0" presStyleCnt="3" custLinFactNeighborX="-4557" custLinFactNeighborY="2485"/>
      <dgm:spPr/>
    </dgm:pt>
    <dgm:pt modelId="{30124B26-F07C-40CC-A7E5-713D22774FB3}" type="pres">
      <dgm:prSet presAssocID="{09962DC5-5990-430A-B626-A1E66972E375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4250421-FC85-4BA0-AE0E-ADA3DC4CF88C}" type="pres">
      <dgm:prSet presAssocID="{09962DC5-5990-430A-B626-A1E66972E375}" presName="wedge2" presStyleLbl="node1" presStyleIdx="1" presStyleCnt="3"/>
      <dgm:spPr/>
    </dgm:pt>
    <dgm:pt modelId="{1EC877A2-DAF2-4107-B417-3BB1F95AD896}" type="pres">
      <dgm:prSet presAssocID="{09962DC5-5990-430A-B626-A1E66972E375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B092A04-6CB6-4FD0-91CB-C6C35C0F8398}" type="pres">
      <dgm:prSet presAssocID="{09962DC5-5990-430A-B626-A1E66972E375}" presName="wedge3" presStyleLbl="node1" presStyleIdx="2" presStyleCnt="3"/>
      <dgm:spPr/>
    </dgm:pt>
    <dgm:pt modelId="{E9C35986-A67D-494C-BB74-89EE84B0CBC2}" type="pres">
      <dgm:prSet presAssocID="{09962DC5-5990-430A-B626-A1E66972E375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CF0E307-E9DE-4AF4-BFD8-38221C247D3D}" type="presOf" srcId="{09962DC5-5990-430A-B626-A1E66972E375}" destId="{52974D50-4E33-4763-862F-45B1B76BC2DE}" srcOrd="0" destOrd="0" presId="urn:microsoft.com/office/officeart/2005/8/layout/chart3"/>
    <dgm:cxn modelId="{378F3944-32AB-48E1-8F8C-398512831104}" srcId="{09962DC5-5990-430A-B626-A1E66972E375}" destId="{5EE5C72C-A6BC-4229-A05C-46FED2351516}" srcOrd="0" destOrd="0" parTransId="{7686338F-1603-403C-B2D3-E0C924807E6E}" sibTransId="{AB49BECA-173A-4215-80D4-177BBA72044D}"/>
    <dgm:cxn modelId="{F909B052-8DB6-4C54-9B7F-0185E5024E6B}" type="presOf" srcId="{8DD44C0C-3148-422B-9F6B-9FCF2D727DCF}" destId="{E9C35986-A67D-494C-BB74-89EE84B0CBC2}" srcOrd="1" destOrd="0" presId="urn:microsoft.com/office/officeart/2005/8/layout/chart3"/>
    <dgm:cxn modelId="{D0132954-AECA-4383-96C2-3D33EEBCE190}" srcId="{09962DC5-5990-430A-B626-A1E66972E375}" destId="{8DD44C0C-3148-422B-9F6B-9FCF2D727DCF}" srcOrd="2" destOrd="0" parTransId="{8B635E2A-A7CA-4132-9170-739F91E9A1E6}" sibTransId="{C4901133-5AEB-4FBB-A0D8-4191D3BFB84C}"/>
    <dgm:cxn modelId="{F20D7477-5CD0-4511-A228-C7245F9D1FE9}" srcId="{09962DC5-5990-430A-B626-A1E66972E375}" destId="{0EEFF326-4176-4CA4-B8E6-B8AFF0BC41F1}" srcOrd="1" destOrd="0" parTransId="{9E7C1314-8B5D-49C1-9C0D-B94097C86CE4}" sibTransId="{CFE3E53C-A02A-4093-B78A-1C43947BA19D}"/>
    <dgm:cxn modelId="{33737793-B3BB-428C-9499-C716847AC800}" type="presOf" srcId="{0EEFF326-4176-4CA4-B8E6-B8AFF0BC41F1}" destId="{1EC877A2-DAF2-4107-B417-3BB1F95AD896}" srcOrd="1" destOrd="0" presId="urn:microsoft.com/office/officeart/2005/8/layout/chart3"/>
    <dgm:cxn modelId="{6D2513B3-FED8-4A4C-9452-D3B6A1AE6F8E}" type="presOf" srcId="{5EE5C72C-A6BC-4229-A05C-46FED2351516}" destId="{7D22B837-30DA-4FBB-B8B5-F94CB2F7F9D7}" srcOrd="0" destOrd="0" presId="urn:microsoft.com/office/officeart/2005/8/layout/chart3"/>
    <dgm:cxn modelId="{263D2FBF-4E61-47B6-961D-5C9831AF4A6F}" type="presOf" srcId="{0EEFF326-4176-4CA4-B8E6-B8AFF0BC41F1}" destId="{14250421-FC85-4BA0-AE0E-ADA3DC4CF88C}" srcOrd="0" destOrd="0" presId="urn:microsoft.com/office/officeart/2005/8/layout/chart3"/>
    <dgm:cxn modelId="{319577D9-89D8-4A11-8D81-70CFCC26CEC2}" type="presOf" srcId="{5EE5C72C-A6BC-4229-A05C-46FED2351516}" destId="{30124B26-F07C-40CC-A7E5-713D22774FB3}" srcOrd="1" destOrd="0" presId="urn:microsoft.com/office/officeart/2005/8/layout/chart3"/>
    <dgm:cxn modelId="{AF69C7F5-1C61-47A3-A124-E97E2588044B}" type="presOf" srcId="{8DD44C0C-3148-422B-9F6B-9FCF2D727DCF}" destId="{DB092A04-6CB6-4FD0-91CB-C6C35C0F8398}" srcOrd="0" destOrd="0" presId="urn:microsoft.com/office/officeart/2005/8/layout/chart3"/>
    <dgm:cxn modelId="{D833977A-0F43-407E-8D9D-8D54DAC1D6A5}" type="presParOf" srcId="{52974D50-4E33-4763-862F-45B1B76BC2DE}" destId="{7D22B837-30DA-4FBB-B8B5-F94CB2F7F9D7}" srcOrd="0" destOrd="0" presId="urn:microsoft.com/office/officeart/2005/8/layout/chart3"/>
    <dgm:cxn modelId="{2F5DB909-B561-45CD-BDEC-AF4E9D4AF745}" type="presParOf" srcId="{52974D50-4E33-4763-862F-45B1B76BC2DE}" destId="{30124B26-F07C-40CC-A7E5-713D22774FB3}" srcOrd="1" destOrd="0" presId="urn:microsoft.com/office/officeart/2005/8/layout/chart3"/>
    <dgm:cxn modelId="{2108DF60-3DCF-4952-8913-041C8EDB1724}" type="presParOf" srcId="{52974D50-4E33-4763-862F-45B1B76BC2DE}" destId="{14250421-FC85-4BA0-AE0E-ADA3DC4CF88C}" srcOrd="2" destOrd="0" presId="urn:microsoft.com/office/officeart/2005/8/layout/chart3"/>
    <dgm:cxn modelId="{D7715EBA-BC67-4EBE-9665-5834C2456561}" type="presParOf" srcId="{52974D50-4E33-4763-862F-45B1B76BC2DE}" destId="{1EC877A2-DAF2-4107-B417-3BB1F95AD896}" srcOrd="3" destOrd="0" presId="urn:microsoft.com/office/officeart/2005/8/layout/chart3"/>
    <dgm:cxn modelId="{2A2E581C-9EB1-45DC-9703-66486B637DB8}" type="presParOf" srcId="{52974D50-4E33-4763-862F-45B1B76BC2DE}" destId="{DB092A04-6CB6-4FD0-91CB-C6C35C0F8398}" srcOrd="4" destOrd="0" presId="urn:microsoft.com/office/officeart/2005/8/layout/chart3"/>
    <dgm:cxn modelId="{8C04B37C-5059-4B72-8CA4-15AC3524E988}" type="presParOf" srcId="{52974D50-4E33-4763-862F-45B1B76BC2DE}" destId="{E9C35986-A67D-494C-BB74-89EE84B0CBC2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962DC5-5990-430A-B626-A1E66972E375}" type="doc">
      <dgm:prSet loTypeId="urn:microsoft.com/office/officeart/2005/8/layout/chart3" loCatId="cycle" qsTypeId="urn:microsoft.com/office/officeart/2005/8/quickstyle/simple1#1" qsCatId="simple" csTypeId="urn:microsoft.com/office/officeart/2005/8/colors/accent1_3#4" csCatId="accent1" phldr="1"/>
      <dgm:spPr/>
      <dgm:t>
        <a:bodyPr/>
        <a:lstStyle/>
        <a:p>
          <a:endParaRPr lang="en-GB"/>
        </a:p>
      </dgm:t>
    </dgm:pt>
    <dgm:pt modelId="{5EE5C72C-A6BC-4229-A05C-46FED2351516}">
      <dgm:prSet phldrT="[Text]"/>
      <dgm:spPr/>
      <dgm:t>
        <a:bodyPr/>
        <a:lstStyle/>
        <a:p>
          <a:r>
            <a:rPr lang="en-JE" dirty="0"/>
            <a:t>Home</a:t>
          </a:r>
        </a:p>
      </dgm:t>
    </dgm:pt>
    <dgm:pt modelId="{7686338F-1603-403C-B2D3-E0C924807E6E}" type="parTrans" cxnId="{378F3944-32AB-48E1-8F8C-398512831104}">
      <dgm:prSet/>
      <dgm:spPr/>
      <dgm:t>
        <a:bodyPr/>
        <a:lstStyle/>
        <a:p>
          <a:endParaRPr lang="en-JE"/>
        </a:p>
      </dgm:t>
    </dgm:pt>
    <dgm:pt modelId="{AB49BECA-173A-4215-80D4-177BBA72044D}" type="sibTrans" cxnId="{378F3944-32AB-48E1-8F8C-398512831104}">
      <dgm:prSet/>
      <dgm:spPr/>
      <dgm:t>
        <a:bodyPr/>
        <a:lstStyle/>
        <a:p>
          <a:endParaRPr lang="en-JE"/>
        </a:p>
      </dgm:t>
    </dgm:pt>
    <dgm:pt modelId="{0EEFF326-4176-4CA4-B8E6-B8AFF0BC41F1}">
      <dgm:prSet phldrT="[Text]"/>
      <dgm:spPr/>
      <dgm:t>
        <a:bodyPr/>
        <a:lstStyle/>
        <a:p>
          <a:r>
            <a:rPr lang="en-JE" dirty="0"/>
            <a:t>School</a:t>
          </a:r>
        </a:p>
      </dgm:t>
    </dgm:pt>
    <dgm:pt modelId="{9E7C1314-8B5D-49C1-9C0D-B94097C86CE4}" type="parTrans" cxnId="{F20D7477-5CD0-4511-A228-C7245F9D1FE9}">
      <dgm:prSet/>
      <dgm:spPr/>
      <dgm:t>
        <a:bodyPr/>
        <a:lstStyle/>
        <a:p>
          <a:endParaRPr lang="en-JE"/>
        </a:p>
      </dgm:t>
    </dgm:pt>
    <dgm:pt modelId="{CFE3E53C-A02A-4093-B78A-1C43947BA19D}" type="sibTrans" cxnId="{F20D7477-5CD0-4511-A228-C7245F9D1FE9}">
      <dgm:prSet/>
      <dgm:spPr/>
      <dgm:t>
        <a:bodyPr/>
        <a:lstStyle/>
        <a:p>
          <a:endParaRPr lang="en-JE"/>
        </a:p>
      </dgm:t>
    </dgm:pt>
    <dgm:pt modelId="{8DD44C0C-3148-422B-9F6B-9FCF2D727DCF}">
      <dgm:prSet phldrT="[Text]"/>
      <dgm:spPr/>
      <dgm:t>
        <a:bodyPr/>
        <a:lstStyle/>
        <a:p>
          <a:r>
            <a:rPr lang="en-JE"/>
            <a:t>Students</a:t>
          </a:r>
        </a:p>
      </dgm:t>
    </dgm:pt>
    <dgm:pt modelId="{8B635E2A-A7CA-4132-9170-739F91E9A1E6}" type="parTrans" cxnId="{D0132954-AECA-4383-96C2-3D33EEBCE190}">
      <dgm:prSet/>
      <dgm:spPr/>
      <dgm:t>
        <a:bodyPr/>
        <a:lstStyle/>
        <a:p>
          <a:endParaRPr lang="en-JE"/>
        </a:p>
      </dgm:t>
    </dgm:pt>
    <dgm:pt modelId="{C4901133-5AEB-4FBB-A0D8-4191D3BFB84C}" type="sibTrans" cxnId="{D0132954-AECA-4383-96C2-3D33EEBCE190}">
      <dgm:prSet/>
      <dgm:spPr/>
      <dgm:t>
        <a:bodyPr/>
        <a:lstStyle/>
        <a:p>
          <a:endParaRPr lang="en-JE"/>
        </a:p>
      </dgm:t>
    </dgm:pt>
    <dgm:pt modelId="{52974D50-4E33-4763-862F-45B1B76BC2DE}" type="pres">
      <dgm:prSet presAssocID="{09962DC5-5990-430A-B626-A1E66972E375}" presName="compositeShape" presStyleCnt="0">
        <dgm:presLayoutVars>
          <dgm:chMax val="7"/>
          <dgm:dir/>
          <dgm:resizeHandles val="exact"/>
        </dgm:presLayoutVars>
      </dgm:prSet>
      <dgm:spPr/>
    </dgm:pt>
    <dgm:pt modelId="{7D22B837-30DA-4FBB-B8B5-F94CB2F7F9D7}" type="pres">
      <dgm:prSet presAssocID="{09962DC5-5990-430A-B626-A1E66972E375}" presName="wedge1" presStyleLbl="node1" presStyleIdx="0" presStyleCnt="3" custLinFactNeighborX="-4856" custLinFactNeighborY="2903"/>
      <dgm:spPr/>
    </dgm:pt>
    <dgm:pt modelId="{30124B26-F07C-40CC-A7E5-713D22774FB3}" type="pres">
      <dgm:prSet presAssocID="{09962DC5-5990-430A-B626-A1E66972E375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4250421-FC85-4BA0-AE0E-ADA3DC4CF88C}" type="pres">
      <dgm:prSet presAssocID="{09962DC5-5990-430A-B626-A1E66972E375}" presName="wedge2" presStyleLbl="node1" presStyleIdx="1" presStyleCnt="3" custLinFactNeighborX="-937" custLinFactNeighborY="7875"/>
      <dgm:spPr/>
    </dgm:pt>
    <dgm:pt modelId="{1EC877A2-DAF2-4107-B417-3BB1F95AD896}" type="pres">
      <dgm:prSet presAssocID="{09962DC5-5990-430A-B626-A1E66972E375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B092A04-6CB6-4FD0-91CB-C6C35C0F8398}" type="pres">
      <dgm:prSet presAssocID="{09962DC5-5990-430A-B626-A1E66972E375}" presName="wedge3" presStyleLbl="node1" presStyleIdx="2" presStyleCnt="3"/>
      <dgm:spPr/>
    </dgm:pt>
    <dgm:pt modelId="{E9C35986-A67D-494C-BB74-89EE84B0CBC2}" type="pres">
      <dgm:prSet presAssocID="{09962DC5-5990-430A-B626-A1E66972E375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CF0E307-E9DE-4AF4-BFD8-38221C247D3D}" type="presOf" srcId="{09962DC5-5990-430A-B626-A1E66972E375}" destId="{52974D50-4E33-4763-862F-45B1B76BC2DE}" srcOrd="0" destOrd="0" presId="urn:microsoft.com/office/officeart/2005/8/layout/chart3"/>
    <dgm:cxn modelId="{378F3944-32AB-48E1-8F8C-398512831104}" srcId="{09962DC5-5990-430A-B626-A1E66972E375}" destId="{5EE5C72C-A6BC-4229-A05C-46FED2351516}" srcOrd="0" destOrd="0" parTransId="{7686338F-1603-403C-B2D3-E0C924807E6E}" sibTransId="{AB49BECA-173A-4215-80D4-177BBA72044D}"/>
    <dgm:cxn modelId="{F909B052-8DB6-4C54-9B7F-0185E5024E6B}" type="presOf" srcId="{8DD44C0C-3148-422B-9F6B-9FCF2D727DCF}" destId="{E9C35986-A67D-494C-BB74-89EE84B0CBC2}" srcOrd="1" destOrd="0" presId="urn:microsoft.com/office/officeart/2005/8/layout/chart3"/>
    <dgm:cxn modelId="{D0132954-AECA-4383-96C2-3D33EEBCE190}" srcId="{09962DC5-5990-430A-B626-A1E66972E375}" destId="{8DD44C0C-3148-422B-9F6B-9FCF2D727DCF}" srcOrd="2" destOrd="0" parTransId="{8B635E2A-A7CA-4132-9170-739F91E9A1E6}" sibTransId="{C4901133-5AEB-4FBB-A0D8-4191D3BFB84C}"/>
    <dgm:cxn modelId="{F20D7477-5CD0-4511-A228-C7245F9D1FE9}" srcId="{09962DC5-5990-430A-B626-A1E66972E375}" destId="{0EEFF326-4176-4CA4-B8E6-B8AFF0BC41F1}" srcOrd="1" destOrd="0" parTransId="{9E7C1314-8B5D-49C1-9C0D-B94097C86CE4}" sibTransId="{CFE3E53C-A02A-4093-B78A-1C43947BA19D}"/>
    <dgm:cxn modelId="{33737793-B3BB-428C-9499-C716847AC800}" type="presOf" srcId="{0EEFF326-4176-4CA4-B8E6-B8AFF0BC41F1}" destId="{1EC877A2-DAF2-4107-B417-3BB1F95AD896}" srcOrd="1" destOrd="0" presId="urn:microsoft.com/office/officeart/2005/8/layout/chart3"/>
    <dgm:cxn modelId="{6D2513B3-FED8-4A4C-9452-D3B6A1AE6F8E}" type="presOf" srcId="{5EE5C72C-A6BC-4229-A05C-46FED2351516}" destId="{7D22B837-30DA-4FBB-B8B5-F94CB2F7F9D7}" srcOrd="0" destOrd="0" presId="urn:microsoft.com/office/officeart/2005/8/layout/chart3"/>
    <dgm:cxn modelId="{263D2FBF-4E61-47B6-961D-5C9831AF4A6F}" type="presOf" srcId="{0EEFF326-4176-4CA4-B8E6-B8AFF0BC41F1}" destId="{14250421-FC85-4BA0-AE0E-ADA3DC4CF88C}" srcOrd="0" destOrd="0" presId="urn:microsoft.com/office/officeart/2005/8/layout/chart3"/>
    <dgm:cxn modelId="{319577D9-89D8-4A11-8D81-70CFCC26CEC2}" type="presOf" srcId="{5EE5C72C-A6BC-4229-A05C-46FED2351516}" destId="{30124B26-F07C-40CC-A7E5-713D22774FB3}" srcOrd="1" destOrd="0" presId="urn:microsoft.com/office/officeart/2005/8/layout/chart3"/>
    <dgm:cxn modelId="{AF69C7F5-1C61-47A3-A124-E97E2588044B}" type="presOf" srcId="{8DD44C0C-3148-422B-9F6B-9FCF2D727DCF}" destId="{DB092A04-6CB6-4FD0-91CB-C6C35C0F8398}" srcOrd="0" destOrd="0" presId="urn:microsoft.com/office/officeart/2005/8/layout/chart3"/>
    <dgm:cxn modelId="{D833977A-0F43-407E-8D9D-8D54DAC1D6A5}" type="presParOf" srcId="{52974D50-4E33-4763-862F-45B1B76BC2DE}" destId="{7D22B837-30DA-4FBB-B8B5-F94CB2F7F9D7}" srcOrd="0" destOrd="0" presId="urn:microsoft.com/office/officeart/2005/8/layout/chart3"/>
    <dgm:cxn modelId="{2F5DB909-B561-45CD-BDEC-AF4E9D4AF745}" type="presParOf" srcId="{52974D50-4E33-4763-862F-45B1B76BC2DE}" destId="{30124B26-F07C-40CC-A7E5-713D22774FB3}" srcOrd="1" destOrd="0" presId="urn:microsoft.com/office/officeart/2005/8/layout/chart3"/>
    <dgm:cxn modelId="{2108DF60-3DCF-4952-8913-041C8EDB1724}" type="presParOf" srcId="{52974D50-4E33-4763-862F-45B1B76BC2DE}" destId="{14250421-FC85-4BA0-AE0E-ADA3DC4CF88C}" srcOrd="2" destOrd="0" presId="urn:microsoft.com/office/officeart/2005/8/layout/chart3"/>
    <dgm:cxn modelId="{D7715EBA-BC67-4EBE-9665-5834C2456561}" type="presParOf" srcId="{52974D50-4E33-4763-862F-45B1B76BC2DE}" destId="{1EC877A2-DAF2-4107-B417-3BB1F95AD896}" srcOrd="3" destOrd="0" presId="urn:microsoft.com/office/officeart/2005/8/layout/chart3"/>
    <dgm:cxn modelId="{2A2E581C-9EB1-45DC-9703-66486B637DB8}" type="presParOf" srcId="{52974D50-4E33-4763-862F-45B1B76BC2DE}" destId="{DB092A04-6CB6-4FD0-91CB-C6C35C0F8398}" srcOrd="4" destOrd="0" presId="urn:microsoft.com/office/officeart/2005/8/layout/chart3"/>
    <dgm:cxn modelId="{8C04B37C-5059-4B72-8CA4-15AC3524E988}" type="presParOf" srcId="{52974D50-4E33-4763-862F-45B1B76BC2DE}" destId="{E9C35986-A67D-494C-BB74-89EE84B0CBC2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962DC5-5990-430A-B626-A1E66972E375}" type="doc">
      <dgm:prSet loTypeId="urn:microsoft.com/office/officeart/2005/8/layout/chart3" loCatId="cycle" qsTypeId="urn:microsoft.com/office/officeart/2005/8/quickstyle/simple1#1" qsCatId="simple" csTypeId="urn:microsoft.com/office/officeart/2005/8/colors/accent1_3#1" csCatId="accent1" phldr="1"/>
      <dgm:spPr/>
      <dgm:t>
        <a:bodyPr/>
        <a:lstStyle/>
        <a:p>
          <a:endParaRPr lang="en-GB"/>
        </a:p>
      </dgm:t>
    </dgm:pt>
    <dgm:pt modelId="{5EE5C72C-A6BC-4229-A05C-46FED2351516}">
      <dgm:prSet phldrT="[Text]"/>
      <dgm:spPr/>
      <dgm:t>
        <a:bodyPr/>
        <a:lstStyle/>
        <a:p>
          <a:r>
            <a:rPr lang="en-JE" dirty="0"/>
            <a:t>Home</a:t>
          </a:r>
        </a:p>
      </dgm:t>
    </dgm:pt>
    <dgm:pt modelId="{7686338F-1603-403C-B2D3-E0C924807E6E}" type="parTrans" cxnId="{378F3944-32AB-48E1-8F8C-398512831104}">
      <dgm:prSet/>
      <dgm:spPr/>
      <dgm:t>
        <a:bodyPr/>
        <a:lstStyle/>
        <a:p>
          <a:endParaRPr lang="en-JE"/>
        </a:p>
      </dgm:t>
    </dgm:pt>
    <dgm:pt modelId="{AB49BECA-173A-4215-80D4-177BBA72044D}" type="sibTrans" cxnId="{378F3944-32AB-48E1-8F8C-398512831104}">
      <dgm:prSet/>
      <dgm:spPr/>
      <dgm:t>
        <a:bodyPr/>
        <a:lstStyle/>
        <a:p>
          <a:endParaRPr lang="en-JE"/>
        </a:p>
      </dgm:t>
    </dgm:pt>
    <dgm:pt modelId="{0EEFF326-4176-4CA4-B8E6-B8AFF0BC41F1}">
      <dgm:prSet phldrT="[Text]"/>
      <dgm:spPr/>
      <dgm:t>
        <a:bodyPr/>
        <a:lstStyle/>
        <a:p>
          <a:r>
            <a:rPr lang="en-JE" dirty="0"/>
            <a:t>School</a:t>
          </a:r>
        </a:p>
      </dgm:t>
    </dgm:pt>
    <dgm:pt modelId="{9E7C1314-8B5D-49C1-9C0D-B94097C86CE4}" type="parTrans" cxnId="{F20D7477-5CD0-4511-A228-C7245F9D1FE9}">
      <dgm:prSet/>
      <dgm:spPr/>
      <dgm:t>
        <a:bodyPr/>
        <a:lstStyle/>
        <a:p>
          <a:endParaRPr lang="en-JE"/>
        </a:p>
      </dgm:t>
    </dgm:pt>
    <dgm:pt modelId="{CFE3E53C-A02A-4093-B78A-1C43947BA19D}" type="sibTrans" cxnId="{F20D7477-5CD0-4511-A228-C7245F9D1FE9}">
      <dgm:prSet/>
      <dgm:spPr/>
      <dgm:t>
        <a:bodyPr/>
        <a:lstStyle/>
        <a:p>
          <a:endParaRPr lang="en-JE"/>
        </a:p>
      </dgm:t>
    </dgm:pt>
    <dgm:pt modelId="{8DD44C0C-3148-422B-9F6B-9FCF2D727DCF}">
      <dgm:prSet phldrT="[Text]"/>
      <dgm:spPr/>
      <dgm:t>
        <a:bodyPr/>
        <a:lstStyle/>
        <a:p>
          <a:r>
            <a:rPr lang="en-JE"/>
            <a:t>Students</a:t>
          </a:r>
        </a:p>
      </dgm:t>
    </dgm:pt>
    <dgm:pt modelId="{8B635E2A-A7CA-4132-9170-739F91E9A1E6}" type="parTrans" cxnId="{D0132954-AECA-4383-96C2-3D33EEBCE190}">
      <dgm:prSet/>
      <dgm:spPr/>
      <dgm:t>
        <a:bodyPr/>
        <a:lstStyle/>
        <a:p>
          <a:endParaRPr lang="en-JE"/>
        </a:p>
      </dgm:t>
    </dgm:pt>
    <dgm:pt modelId="{C4901133-5AEB-4FBB-A0D8-4191D3BFB84C}" type="sibTrans" cxnId="{D0132954-AECA-4383-96C2-3D33EEBCE190}">
      <dgm:prSet/>
      <dgm:spPr/>
      <dgm:t>
        <a:bodyPr/>
        <a:lstStyle/>
        <a:p>
          <a:endParaRPr lang="en-JE"/>
        </a:p>
      </dgm:t>
    </dgm:pt>
    <dgm:pt modelId="{52974D50-4E33-4763-862F-45B1B76BC2DE}" type="pres">
      <dgm:prSet presAssocID="{09962DC5-5990-430A-B626-A1E66972E375}" presName="compositeShape" presStyleCnt="0">
        <dgm:presLayoutVars>
          <dgm:chMax val="7"/>
          <dgm:dir/>
          <dgm:resizeHandles val="exact"/>
        </dgm:presLayoutVars>
      </dgm:prSet>
      <dgm:spPr/>
    </dgm:pt>
    <dgm:pt modelId="{7D22B837-30DA-4FBB-B8B5-F94CB2F7F9D7}" type="pres">
      <dgm:prSet presAssocID="{09962DC5-5990-430A-B626-A1E66972E375}" presName="wedge1" presStyleLbl="node1" presStyleIdx="0" presStyleCnt="3" custLinFactNeighborX="-4856" custLinFactNeighborY="2903"/>
      <dgm:spPr/>
    </dgm:pt>
    <dgm:pt modelId="{30124B26-F07C-40CC-A7E5-713D22774FB3}" type="pres">
      <dgm:prSet presAssocID="{09962DC5-5990-430A-B626-A1E66972E375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4250421-FC85-4BA0-AE0E-ADA3DC4CF88C}" type="pres">
      <dgm:prSet presAssocID="{09962DC5-5990-430A-B626-A1E66972E375}" presName="wedge2" presStyleLbl="node1" presStyleIdx="1" presStyleCnt="3" custLinFactNeighborX="350" custLinFactNeighborY="475"/>
      <dgm:spPr/>
    </dgm:pt>
    <dgm:pt modelId="{1EC877A2-DAF2-4107-B417-3BB1F95AD896}" type="pres">
      <dgm:prSet presAssocID="{09962DC5-5990-430A-B626-A1E66972E375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B092A04-6CB6-4FD0-91CB-C6C35C0F8398}" type="pres">
      <dgm:prSet presAssocID="{09962DC5-5990-430A-B626-A1E66972E375}" presName="wedge3" presStyleLbl="node1" presStyleIdx="2" presStyleCnt="3" custLinFactNeighborX="-6837" custLinFactNeighborY="-4577"/>
      <dgm:spPr/>
    </dgm:pt>
    <dgm:pt modelId="{E9C35986-A67D-494C-BB74-89EE84B0CBC2}" type="pres">
      <dgm:prSet presAssocID="{09962DC5-5990-430A-B626-A1E66972E375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CF0E307-E9DE-4AF4-BFD8-38221C247D3D}" type="presOf" srcId="{09962DC5-5990-430A-B626-A1E66972E375}" destId="{52974D50-4E33-4763-862F-45B1B76BC2DE}" srcOrd="0" destOrd="0" presId="urn:microsoft.com/office/officeart/2005/8/layout/chart3"/>
    <dgm:cxn modelId="{378F3944-32AB-48E1-8F8C-398512831104}" srcId="{09962DC5-5990-430A-B626-A1E66972E375}" destId="{5EE5C72C-A6BC-4229-A05C-46FED2351516}" srcOrd="0" destOrd="0" parTransId="{7686338F-1603-403C-B2D3-E0C924807E6E}" sibTransId="{AB49BECA-173A-4215-80D4-177BBA72044D}"/>
    <dgm:cxn modelId="{F909B052-8DB6-4C54-9B7F-0185E5024E6B}" type="presOf" srcId="{8DD44C0C-3148-422B-9F6B-9FCF2D727DCF}" destId="{E9C35986-A67D-494C-BB74-89EE84B0CBC2}" srcOrd="1" destOrd="0" presId="urn:microsoft.com/office/officeart/2005/8/layout/chart3"/>
    <dgm:cxn modelId="{D0132954-AECA-4383-96C2-3D33EEBCE190}" srcId="{09962DC5-5990-430A-B626-A1E66972E375}" destId="{8DD44C0C-3148-422B-9F6B-9FCF2D727DCF}" srcOrd="2" destOrd="0" parTransId="{8B635E2A-A7CA-4132-9170-739F91E9A1E6}" sibTransId="{C4901133-5AEB-4FBB-A0D8-4191D3BFB84C}"/>
    <dgm:cxn modelId="{F20D7477-5CD0-4511-A228-C7245F9D1FE9}" srcId="{09962DC5-5990-430A-B626-A1E66972E375}" destId="{0EEFF326-4176-4CA4-B8E6-B8AFF0BC41F1}" srcOrd="1" destOrd="0" parTransId="{9E7C1314-8B5D-49C1-9C0D-B94097C86CE4}" sibTransId="{CFE3E53C-A02A-4093-B78A-1C43947BA19D}"/>
    <dgm:cxn modelId="{33737793-B3BB-428C-9499-C716847AC800}" type="presOf" srcId="{0EEFF326-4176-4CA4-B8E6-B8AFF0BC41F1}" destId="{1EC877A2-DAF2-4107-B417-3BB1F95AD896}" srcOrd="1" destOrd="0" presId="urn:microsoft.com/office/officeart/2005/8/layout/chart3"/>
    <dgm:cxn modelId="{6D2513B3-FED8-4A4C-9452-D3B6A1AE6F8E}" type="presOf" srcId="{5EE5C72C-A6BC-4229-A05C-46FED2351516}" destId="{7D22B837-30DA-4FBB-B8B5-F94CB2F7F9D7}" srcOrd="0" destOrd="0" presId="urn:microsoft.com/office/officeart/2005/8/layout/chart3"/>
    <dgm:cxn modelId="{263D2FBF-4E61-47B6-961D-5C9831AF4A6F}" type="presOf" srcId="{0EEFF326-4176-4CA4-B8E6-B8AFF0BC41F1}" destId="{14250421-FC85-4BA0-AE0E-ADA3DC4CF88C}" srcOrd="0" destOrd="0" presId="urn:microsoft.com/office/officeart/2005/8/layout/chart3"/>
    <dgm:cxn modelId="{319577D9-89D8-4A11-8D81-70CFCC26CEC2}" type="presOf" srcId="{5EE5C72C-A6BC-4229-A05C-46FED2351516}" destId="{30124B26-F07C-40CC-A7E5-713D22774FB3}" srcOrd="1" destOrd="0" presId="urn:microsoft.com/office/officeart/2005/8/layout/chart3"/>
    <dgm:cxn modelId="{AF69C7F5-1C61-47A3-A124-E97E2588044B}" type="presOf" srcId="{8DD44C0C-3148-422B-9F6B-9FCF2D727DCF}" destId="{DB092A04-6CB6-4FD0-91CB-C6C35C0F8398}" srcOrd="0" destOrd="0" presId="urn:microsoft.com/office/officeart/2005/8/layout/chart3"/>
    <dgm:cxn modelId="{D833977A-0F43-407E-8D9D-8D54DAC1D6A5}" type="presParOf" srcId="{52974D50-4E33-4763-862F-45B1B76BC2DE}" destId="{7D22B837-30DA-4FBB-B8B5-F94CB2F7F9D7}" srcOrd="0" destOrd="0" presId="urn:microsoft.com/office/officeart/2005/8/layout/chart3"/>
    <dgm:cxn modelId="{2F5DB909-B561-45CD-BDEC-AF4E9D4AF745}" type="presParOf" srcId="{52974D50-4E33-4763-862F-45B1B76BC2DE}" destId="{30124B26-F07C-40CC-A7E5-713D22774FB3}" srcOrd="1" destOrd="0" presId="urn:microsoft.com/office/officeart/2005/8/layout/chart3"/>
    <dgm:cxn modelId="{2108DF60-3DCF-4952-8913-041C8EDB1724}" type="presParOf" srcId="{52974D50-4E33-4763-862F-45B1B76BC2DE}" destId="{14250421-FC85-4BA0-AE0E-ADA3DC4CF88C}" srcOrd="2" destOrd="0" presId="urn:microsoft.com/office/officeart/2005/8/layout/chart3"/>
    <dgm:cxn modelId="{D7715EBA-BC67-4EBE-9665-5834C2456561}" type="presParOf" srcId="{52974D50-4E33-4763-862F-45B1B76BC2DE}" destId="{1EC877A2-DAF2-4107-B417-3BB1F95AD896}" srcOrd="3" destOrd="0" presId="urn:microsoft.com/office/officeart/2005/8/layout/chart3"/>
    <dgm:cxn modelId="{2A2E581C-9EB1-45DC-9703-66486B637DB8}" type="presParOf" srcId="{52974D50-4E33-4763-862F-45B1B76BC2DE}" destId="{DB092A04-6CB6-4FD0-91CB-C6C35C0F8398}" srcOrd="4" destOrd="0" presId="urn:microsoft.com/office/officeart/2005/8/layout/chart3"/>
    <dgm:cxn modelId="{8C04B37C-5059-4B72-8CA4-15AC3524E988}" type="presParOf" srcId="{52974D50-4E33-4763-862F-45B1B76BC2DE}" destId="{E9C35986-A67D-494C-BB74-89EE84B0CBC2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962DC5-5990-430A-B626-A1E66972E375}" type="doc">
      <dgm:prSet loTypeId="urn:microsoft.com/office/officeart/2005/8/layout/chart3" loCatId="cycle" qsTypeId="urn:microsoft.com/office/officeart/2005/8/quickstyle/simple1#1" qsCatId="simple" csTypeId="urn:microsoft.com/office/officeart/2005/8/colors/accent1_3#2" csCatId="accent1" phldr="1"/>
      <dgm:spPr/>
      <dgm:t>
        <a:bodyPr/>
        <a:lstStyle/>
        <a:p>
          <a:endParaRPr lang="en-GB"/>
        </a:p>
      </dgm:t>
    </dgm:pt>
    <dgm:pt modelId="{5EE5C72C-A6BC-4229-A05C-46FED2351516}">
      <dgm:prSet phldrT="[Text]"/>
      <dgm:spPr/>
      <dgm:t>
        <a:bodyPr/>
        <a:lstStyle/>
        <a:p>
          <a:r>
            <a:rPr lang="en-JE" dirty="0"/>
            <a:t>Home</a:t>
          </a:r>
        </a:p>
      </dgm:t>
    </dgm:pt>
    <dgm:pt modelId="{7686338F-1603-403C-B2D3-E0C924807E6E}" type="parTrans" cxnId="{378F3944-32AB-48E1-8F8C-398512831104}">
      <dgm:prSet/>
      <dgm:spPr/>
      <dgm:t>
        <a:bodyPr/>
        <a:lstStyle/>
        <a:p>
          <a:endParaRPr lang="en-JE"/>
        </a:p>
      </dgm:t>
    </dgm:pt>
    <dgm:pt modelId="{AB49BECA-173A-4215-80D4-177BBA72044D}" type="sibTrans" cxnId="{378F3944-32AB-48E1-8F8C-398512831104}">
      <dgm:prSet/>
      <dgm:spPr/>
      <dgm:t>
        <a:bodyPr/>
        <a:lstStyle/>
        <a:p>
          <a:endParaRPr lang="en-JE"/>
        </a:p>
      </dgm:t>
    </dgm:pt>
    <dgm:pt modelId="{0EEFF326-4176-4CA4-B8E6-B8AFF0BC41F1}">
      <dgm:prSet phldrT="[Text]"/>
      <dgm:spPr/>
      <dgm:t>
        <a:bodyPr/>
        <a:lstStyle/>
        <a:p>
          <a:r>
            <a:rPr lang="en-JE" dirty="0"/>
            <a:t>School</a:t>
          </a:r>
        </a:p>
      </dgm:t>
    </dgm:pt>
    <dgm:pt modelId="{9E7C1314-8B5D-49C1-9C0D-B94097C86CE4}" type="parTrans" cxnId="{F20D7477-5CD0-4511-A228-C7245F9D1FE9}">
      <dgm:prSet/>
      <dgm:spPr/>
      <dgm:t>
        <a:bodyPr/>
        <a:lstStyle/>
        <a:p>
          <a:endParaRPr lang="en-JE"/>
        </a:p>
      </dgm:t>
    </dgm:pt>
    <dgm:pt modelId="{CFE3E53C-A02A-4093-B78A-1C43947BA19D}" type="sibTrans" cxnId="{F20D7477-5CD0-4511-A228-C7245F9D1FE9}">
      <dgm:prSet/>
      <dgm:spPr/>
      <dgm:t>
        <a:bodyPr/>
        <a:lstStyle/>
        <a:p>
          <a:endParaRPr lang="en-JE"/>
        </a:p>
      </dgm:t>
    </dgm:pt>
    <dgm:pt modelId="{8DD44C0C-3148-422B-9F6B-9FCF2D727DCF}">
      <dgm:prSet phldrT="[Text]"/>
      <dgm:spPr/>
      <dgm:t>
        <a:bodyPr/>
        <a:lstStyle/>
        <a:p>
          <a:r>
            <a:rPr lang="en-JE"/>
            <a:t>Students</a:t>
          </a:r>
        </a:p>
      </dgm:t>
    </dgm:pt>
    <dgm:pt modelId="{8B635E2A-A7CA-4132-9170-739F91E9A1E6}" type="parTrans" cxnId="{D0132954-AECA-4383-96C2-3D33EEBCE190}">
      <dgm:prSet/>
      <dgm:spPr/>
      <dgm:t>
        <a:bodyPr/>
        <a:lstStyle/>
        <a:p>
          <a:endParaRPr lang="en-JE"/>
        </a:p>
      </dgm:t>
    </dgm:pt>
    <dgm:pt modelId="{C4901133-5AEB-4FBB-A0D8-4191D3BFB84C}" type="sibTrans" cxnId="{D0132954-AECA-4383-96C2-3D33EEBCE190}">
      <dgm:prSet/>
      <dgm:spPr/>
      <dgm:t>
        <a:bodyPr/>
        <a:lstStyle/>
        <a:p>
          <a:endParaRPr lang="en-JE"/>
        </a:p>
      </dgm:t>
    </dgm:pt>
    <dgm:pt modelId="{52974D50-4E33-4763-862F-45B1B76BC2DE}" type="pres">
      <dgm:prSet presAssocID="{09962DC5-5990-430A-B626-A1E66972E375}" presName="compositeShape" presStyleCnt="0">
        <dgm:presLayoutVars>
          <dgm:chMax val="7"/>
          <dgm:dir/>
          <dgm:resizeHandles val="exact"/>
        </dgm:presLayoutVars>
      </dgm:prSet>
      <dgm:spPr/>
    </dgm:pt>
    <dgm:pt modelId="{7D22B837-30DA-4FBB-B8B5-F94CB2F7F9D7}" type="pres">
      <dgm:prSet presAssocID="{09962DC5-5990-430A-B626-A1E66972E375}" presName="wedge1" presStyleLbl="node1" presStyleIdx="0" presStyleCnt="3" custLinFactNeighborX="2346" custLinFactNeighborY="-1601"/>
      <dgm:spPr/>
    </dgm:pt>
    <dgm:pt modelId="{30124B26-F07C-40CC-A7E5-713D22774FB3}" type="pres">
      <dgm:prSet presAssocID="{09962DC5-5990-430A-B626-A1E66972E375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4250421-FC85-4BA0-AE0E-ADA3DC4CF88C}" type="pres">
      <dgm:prSet presAssocID="{09962DC5-5990-430A-B626-A1E66972E375}" presName="wedge2" presStyleLbl="node1" presStyleIdx="1" presStyleCnt="3" custLinFactNeighborX="350" custLinFactNeighborY="475"/>
      <dgm:spPr/>
    </dgm:pt>
    <dgm:pt modelId="{1EC877A2-DAF2-4107-B417-3BB1F95AD896}" type="pres">
      <dgm:prSet presAssocID="{09962DC5-5990-430A-B626-A1E66972E375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B092A04-6CB6-4FD0-91CB-C6C35C0F8398}" type="pres">
      <dgm:prSet presAssocID="{09962DC5-5990-430A-B626-A1E66972E375}" presName="wedge3" presStyleLbl="node1" presStyleIdx="2" presStyleCnt="3" custLinFactNeighborX="65" custLinFactNeighborY="-42"/>
      <dgm:spPr/>
    </dgm:pt>
    <dgm:pt modelId="{E9C35986-A67D-494C-BB74-89EE84B0CBC2}" type="pres">
      <dgm:prSet presAssocID="{09962DC5-5990-430A-B626-A1E66972E375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CF0E307-E9DE-4AF4-BFD8-38221C247D3D}" type="presOf" srcId="{09962DC5-5990-430A-B626-A1E66972E375}" destId="{52974D50-4E33-4763-862F-45B1B76BC2DE}" srcOrd="0" destOrd="0" presId="urn:microsoft.com/office/officeart/2005/8/layout/chart3"/>
    <dgm:cxn modelId="{378F3944-32AB-48E1-8F8C-398512831104}" srcId="{09962DC5-5990-430A-B626-A1E66972E375}" destId="{5EE5C72C-A6BC-4229-A05C-46FED2351516}" srcOrd="0" destOrd="0" parTransId="{7686338F-1603-403C-B2D3-E0C924807E6E}" sibTransId="{AB49BECA-173A-4215-80D4-177BBA72044D}"/>
    <dgm:cxn modelId="{F909B052-8DB6-4C54-9B7F-0185E5024E6B}" type="presOf" srcId="{8DD44C0C-3148-422B-9F6B-9FCF2D727DCF}" destId="{E9C35986-A67D-494C-BB74-89EE84B0CBC2}" srcOrd="1" destOrd="0" presId="urn:microsoft.com/office/officeart/2005/8/layout/chart3"/>
    <dgm:cxn modelId="{D0132954-AECA-4383-96C2-3D33EEBCE190}" srcId="{09962DC5-5990-430A-B626-A1E66972E375}" destId="{8DD44C0C-3148-422B-9F6B-9FCF2D727DCF}" srcOrd="2" destOrd="0" parTransId="{8B635E2A-A7CA-4132-9170-739F91E9A1E6}" sibTransId="{C4901133-5AEB-4FBB-A0D8-4191D3BFB84C}"/>
    <dgm:cxn modelId="{F20D7477-5CD0-4511-A228-C7245F9D1FE9}" srcId="{09962DC5-5990-430A-B626-A1E66972E375}" destId="{0EEFF326-4176-4CA4-B8E6-B8AFF0BC41F1}" srcOrd="1" destOrd="0" parTransId="{9E7C1314-8B5D-49C1-9C0D-B94097C86CE4}" sibTransId="{CFE3E53C-A02A-4093-B78A-1C43947BA19D}"/>
    <dgm:cxn modelId="{33737793-B3BB-428C-9499-C716847AC800}" type="presOf" srcId="{0EEFF326-4176-4CA4-B8E6-B8AFF0BC41F1}" destId="{1EC877A2-DAF2-4107-B417-3BB1F95AD896}" srcOrd="1" destOrd="0" presId="urn:microsoft.com/office/officeart/2005/8/layout/chart3"/>
    <dgm:cxn modelId="{6D2513B3-FED8-4A4C-9452-D3B6A1AE6F8E}" type="presOf" srcId="{5EE5C72C-A6BC-4229-A05C-46FED2351516}" destId="{7D22B837-30DA-4FBB-B8B5-F94CB2F7F9D7}" srcOrd="0" destOrd="0" presId="urn:microsoft.com/office/officeart/2005/8/layout/chart3"/>
    <dgm:cxn modelId="{263D2FBF-4E61-47B6-961D-5C9831AF4A6F}" type="presOf" srcId="{0EEFF326-4176-4CA4-B8E6-B8AFF0BC41F1}" destId="{14250421-FC85-4BA0-AE0E-ADA3DC4CF88C}" srcOrd="0" destOrd="0" presId="urn:microsoft.com/office/officeart/2005/8/layout/chart3"/>
    <dgm:cxn modelId="{319577D9-89D8-4A11-8D81-70CFCC26CEC2}" type="presOf" srcId="{5EE5C72C-A6BC-4229-A05C-46FED2351516}" destId="{30124B26-F07C-40CC-A7E5-713D22774FB3}" srcOrd="1" destOrd="0" presId="urn:microsoft.com/office/officeart/2005/8/layout/chart3"/>
    <dgm:cxn modelId="{AF69C7F5-1C61-47A3-A124-E97E2588044B}" type="presOf" srcId="{8DD44C0C-3148-422B-9F6B-9FCF2D727DCF}" destId="{DB092A04-6CB6-4FD0-91CB-C6C35C0F8398}" srcOrd="0" destOrd="0" presId="urn:microsoft.com/office/officeart/2005/8/layout/chart3"/>
    <dgm:cxn modelId="{D833977A-0F43-407E-8D9D-8D54DAC1D6A5}" type="presParOf" srcId="{52974D50-4E33-4763-862F-45B1B76BC2DE}" destId="{7D22B837-30DA-4FBB-B8B5-F94CB2F7F9D7}" srcOrd="0" destOrd="0" presId="urn:microsoft.com/office/officeart/2005/8/layout/chart3"/>
    <dgm:cxn modelId="{2F5DB909-B561-45CD-BDEC-AF4E9D4AF745}" type="presParOf" srcId="{52974D50-4E33-4763-862F-45B1B76BC2DE}" destId="{30124B26-F07C-40CC-A7E5-713D22774FB3}" srcOrd="1" destOrd="0" presId="urn:microsoft.com/office/officeart/2005/8/layout/chart3"/>
    <dgm:cxn modelId="{2108DF60-3DCF-4952-8913-041C8EDB1724}" type="presParOf" srcId="{52974D50-4E33-4763-862F-45B1B76BC2DE}" destId="{14250421-FC85-4BA0-AE0E-ADA3DC4CF88C}" srcOrd="2" destOrd="0" presId="urn:microsoft.com/office/officeart/2005/8/layout/chart3"/>
    <dgm:cxn modelId="{D7715EBA-BC67-4EBE-9665-5834C2456561}" type="presParOf" srcId="{52974D50-4E33-4763-862F-45B1B76BC2DE}" destId="{1EC877A2-DAF2-4107-B417-3BB1F95AD896}" srcOrd="3" destOrd="0" presId="urn:microsoft.com/office/officeart/2005/8/layout/chart3"/>
    <dgm:cxn modelId="{2A2E581C-9EB1-45DC-9703-66486B637DB8}" type="presParOf" srcId="{52974D50-4E33-4763-862F-45B1B76BC2DE}" destId="{DB092A04-6CB6-4FD0-91CB-C6C35C0F8398}" srcOrd="4" destOrd="0" presId="urn:microsoft.com/office/officeart/2005/8/layout/chart3"/>
    <dgm:cxn modelId="{8C04B37C-5059-4B72-8CA4-15AC3524E988}" type="presParOf" srcId="{52974D50-4E33-4763-862F-45B1B76BC2DE}" destId="{E9C35986-A67D-494C-BB74-89EE84B0CBC2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2B837-30DA-4FBB-B8B5-F94CB2F7F9D7}">
      <dsp:nvSpPr>
        <dsp:cNvPr id="0" name=""/>
        <dsp:cNvSpPr/>
      </dsp:nvSpPr>
      <dsp:spPr>
        <a:xfrm>
          <a:off x="1698053" y="478869"/>
          <a:ext cx="4551680" cy="455168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2900" kern="1200"/>
            <a:t>Home</a:t>
          </a:r>
        </a:p>
      </dsp:txBody>
      <dsp:txXfrm>
        <a:off x="4172759" y="1318762"/>
        <a:ext cx="1544320" cy="1517226"/>
      </dsp:txXfrm>
    </dsp:sp>
    <dsp:sp modelId="{14250421-FC85-4BA0-AE0E-ADA3DC4CF88C}">
      <dsp:nvSpPr>
        <dsp:cNvPr id="0" name=""/>
        <dsp:cNvSpPr/>
      </dsp:nvSpPr>
      <dsp:spPr>
        <a:xfrm>
          <a:off x="1670845" y="501226"/>
          <a:ext cx="4551680" cy="455168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272799"/>
            <a:satOff val="-28446"/>
            <a:lumOff val="1911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2900" kern="1200"/>
            <a:t>School</a:t>
          </a:r>
        </a:p>
      </dsp:txBody>
      <dsp:txXfrm>
        <a:off x="2917139" y="3373120"/>
        <a:ext cx="2059093" cy="1408853"/>
      </dsp:txXfrm>
    </dsp:sp>
    <dsp:sp modelId="{DB092A04-6CB6-4FD0-91CB-C6C35C0F8398}">
      <dsp:nvSpPr>
        <dsp:cNvPr id="0" name=""/>
        <dsp:cNvSpPr/>
      </dsp:nvSpPr>
      <dsp:spPr>
        <a:xfrm>
          <a:off x="1670845" y="501226"/>
          <a:ext cx="4551680" cy="455168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2900" kern="1200"/>
            <a:t>Students</a:t>
          </a:r>
        </a:p>
      </dsp:txBody>
      <dsp:txXfrm>
        <a:off x="2158525" y="1395306"/>
        <a:ext cx="1544320" cy="15172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2B837-30DA-4FBB-B8B5-F94CB2F7F9D7}">
      <dsp:nvSpPr>
        <dsp:cNvPr id="0" name=""/>
        <dsp:cNvSpPr/>
      </dsp:nvSpPr>
      <dsp:spPr>
        <a:xfrm>
          <a:off x="1068279" y="320487"/>
          <a:ext cx="2929850" cy="292985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 dirty="0"/>
            <a:t>Home</a:t>
          </a:r>
        </a:p>
      </dsp:txBody>
      <dsp:txXfrm>
        <a:off x="2661211" y="861115"/>
        <a:ext cx="994056" cy="976616"/>
      </dsp:txXfrm>
    </dsp:sp>
    <dsp:sp modelId="{14250421-FC85-4BA0-AE0E-ADA3DC4CF88C}">
      <dsp:nvSpPr>
        <dsp:cNvPr id="0" name=""/>
        <dsp:cNvSpPr/>
      </dsp:nvSpPr>
      <dsp:spPr>
        <a:xfrm>
          <a:off x="1032073" y="553358"/>
          <a:ext cx="2929850" cy="292985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272799"/>
            <a:satOff val="-28446"/>
            <a:lumOff val="1911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 dirty="0"/>
            <a:t>School</a:t>
          </a:r>
        </a:p>
      </dsp:txBody>
      <dsp:txXfrm>
        <a:off x="1834294" y="2401954"/>
        <a:ext cx="1325408" cy="906858"/>
      </dsp:txXfrm>
    </dsp:sp>
    <dsp:sp modelId="{DB092A04-6CB6-4FD0-91CB-C6C35C0F8398}">
      <dsp:nvSpPr>
        <dsp:cNvPr id="0" name=""/>
        <dsp:cNvSpPr/>
      </dsp:nvSpPr>
      <dsp:spPr>
        <a:xfrm>
          <a:off x="1059526" y="322632"/>
          <a:ext cx="2929850" cy="292985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/>
            <a:t>Students</a:t>
          </a:r>
        </a:p>
      </dsp:txBody>
      <dsp:txXfrm>
        <a:off x="1373438" y="898138"/>
        <a:ext cx="994056" cy="9766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2B837-30DA-4FBB-B8B5-F94CB2F7F9D7}">
      <dsp:nvSpPr>
        <dsp:cNvPr id="0" name=""/>
        <dsp:cNvSpPr/>
      </dsp:nvSpPr>
      <dsp:spPr>
        <a:xfrm>
          <a:off x="1068279" y="320487"/>
          <a:ext cx="2929850" cy="292985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 dirty="0"/>
            <a:t>Home</a:t>
          </a:r>
        </a:p>
      </dsp:txBody>
      <dsp:txXfrm>
        <a:off x="2661211" y="861115"/>
        <a:ext cx="994056" cy="976616"/>
      </dsp:txXfrm>
    </dsp:sp>
    <dsp:sp modelId="{14250421-FC85-4BA0-AE0E-ADA3DC4CF88C}">
      <dsp:nvSpPr>
        <dsp:cNvPr id="0" name=""/>
        <dsp:cNvSpPr/>
      </dsp:nvSpPr>
      <dsp:spPr>
        <a:xfrm>
          <a:off x="1069780" y="336549"/>
          <a:ext cx="2929850" cy="292985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272799"/>
            <a:satOff val="-28446"/>
            <a:lumOff val="1911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 dirty="0"/>
            <a:t>School</a:t>
          </a:r>
        </a:p>
      </dsp:txBody>
      <dsp:txXfrm>
        <a:off x="1872001" y="2185145"/>
        <a:ext cx="1325408" cy="906858"/>
      </dsp:txXfrm>
    </dsp:sp>
    <dsp:sp modelId="{DB092A04-6CB6-4FD0-91CB-C6C35C0F8398}">
      <dsp:nvSpPr>
        <dsp:cNvPr id="0" name=""/>
        <dsp:cNvSpPr/>
      </dsp:nvSpPr>
      <dsp:spPr>
        <a:xfrm>
          <a:off x="859212" y="188533"/>
          <a:ext cx="2929850" cy="292985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/>
            <a:t>Students</a:t>
          </a:r>
        </a:p>
      </dsp:txBody>
      <dsp:txXfrm>
        <a:off x="1173125" y="764039"/>
        <a:ext cx="994056" cy="9766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2B837-30DA-4FBB-B8B5-F94CB2F7F9D7}">
      <dsp:nvSpPr>
        <dsp:cNvPr id="0" name=""/>
        <dsp:cNvSpPr/>
      </dsp:nvSpPr>
      <dsp:spPr>
        <a:xfrm>
          <a:off x="1279287" y="188527"/>
          <a:ext cx="2929850" cy="292985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 dirty="0"/>
            <a:t>Home</a:t>
          </a:r>
        </a:p>
      </dsp:txBody>
      <dsp:txXfrm>
        <a:off x="2872219" y="729154"/>
        <a:ext cx="994056" cy="976616"/>
      </dsp:txXfrm>
    </dsp:sp>
    <dsp:sp modelId="{14250421-FC85-4BA0-AE0E-ADA3DC4CF88C}">
      <dsp:nvSpPr>
        <dsp:cNvPr id="0" name=""/>
        <dsp:cNvSpPr/>
      </dsp:nvSpPr>
      <dsp:spPr>
        <a:xfrm>
          <a:off x="1069780" y="336549"/>
          <a:ext cx="2929850" cy="292985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shade val="80000"/>
            <a:hueOff val="272799"/>
            <a:satOff val="-28446"/>
            <a:lumOff val="1911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 dirty="0"/>
            <a:t>School</a:t>
          </a:r>
        </a:p>
      </dsp:txBody>
      <dsp:txXfrm>
        <a:off x="1872001" y="2185145"/>
        <a:ext cx="1325408" cy="906858"/>
      </dsp:txXfrm>
    </dsp:sp>
    <dsp:sp modelId="{DB092A04-6CB6-4FD0-91CB-C6C35C0F8398}">
      <dsp:nvSpPr>
        <dsp:cNvPr id="0" name=""/>
        <dsp:cNvSpPr/>
      </dsp:nvSpPr>
      <dsp:spPr>
        <a:xfrm>
          <a:off x="1061430" y="321401"/>
          <a:ext cx="2929850" cy="292985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E" sz="1900" kern="1200"/>
            <a:t>Students</a:t>
          </a:r>
        </a:p>
      </dsp:txBody>
      <dsp:txXfrm>
        <a:off x="1375343" y="896908"/>
        <a:ext cx="994056" cy="976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D056C-9A67-40D6-A8B6-15C0872ED84D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622F4-E98D-40AC-A97C-1F08AB09BB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30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77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10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072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253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95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003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Link to school motto – aim for highest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369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763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Y12 = 39 weeks, 3 subjects, 5 lessons per week per subject = 585 lessons.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Y13 = 28 weeks, 3 subjects, 5 lessons per week per subject = 420 lessons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155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960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E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155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E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068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E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498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E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80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506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1278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622F4-E98D-40AC-A97C-1F08AB09BB2A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549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yellow graphic design&#10;&#10;AI-generated content may be incorrect.">
            <a:extLst>
              <a:ext uri="{FF2B5EF4-FFF2-40B4-BE49-F238E27FC236}">
                <a16:creationId xmlns:a16="http://schemas.microsoft.com/office/drawing/2014/main" id="{84696474-A708-7938-4332-02DEEBAB97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18004F-2063-BBB7-91E6-144E47DC86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675" y="5471350"/>
            <a:ext cx="1155700" cy="1155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6700" y="1599205"/>
            <a:ext cx="9705975" cy="1027875"/>
          </a:xfrm>
        </p:spPr>
        <p:txBody>
          <a:bodyPr anchor="b">
            <a:noAutofit/>
          </a:bodyPr>
          <a:lstStyle>
            <a:lvl1pPr algn="ctr">
              <a:defRPr sz="7200" b="1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a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700" y="2826111"/>
            <a:ext cx="9144000" cy="770000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a subtitle</a:t>
            </a:r>
          </a:p>
        </p:txBody>
      </p:sp>
    </p:spTree>
    <p:extLst>
      <p:ext uri="{BB962C8B-B14F-4D97-AF65-F5344CB8AC3E}">
        <p14:creationId xmlns:p14="http://schemas.microsoft.com/office/powerpoint/2010/main" val="205376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rm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7" r="13407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48388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GeogP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rm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7" r="13407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20863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maEngl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r="13199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rm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3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hsI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6" r="13426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7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DTDECPhotoMusic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3" r="13203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3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5" r="13015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4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eEcoBusin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9" r="13049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5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F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4" r="13274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7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2" r="13072"/>
          <a:stretch/>
        </p:blipFill>
        <p:spPr>
          <a:xfrm>
            <a:off x="8726400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9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iloso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B4A26D-A50A-8E09-6D40-5A2F2F47E6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5" r="13255"/>
          <a:stretch/>
        </p:blipFill>
        <p:spPr>
          <a:xfrm>
            <a:off x="8726098" y="10"/>
            <a:ext cx="401320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B682E9A-541B-5DC5-F570-A11C4F3E18A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900" y="210344"/>
            <a:ext cx="8089900" cy="1948656"/>
          </a:xfrm>
        </p:spPr>
        <p:txBody>
          <a:bodyPr anchor="b">
            <a:noAutofit/>
          </a:bodyPr>
          <a:lstStyle>
            <a:lvl1pPr marL="0" indent="0">
              <a:buNone/>
              <a:defRPr sz="7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25101D-7069-8320-BEB0-5BC7435812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3674" y="2330188"/>
            <a:ext cx="7985125" cy="4120366"/>
          </a:xfr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3" name="Picture 12" descr="A blue logo with a shield and a helmet&#10;&#10;AI-generated content may be incorrect.">
            <a:extLst>
              <a:ext uri="{FF2B5EF4-FFF2-40B4-BE49-F238E27FC236}">
                <a16:creationId xmlns:a16="http://schemas.microsoft.com/office/drawing/2014/main" id="{0ED770C4-52EB-B0CC-4F3B-1785ADE6B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" y="5457609"/>
            <a:ext cx="1155700" cy="11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6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TitleLogo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3EBB56-48D0-62C1-5BA9-4A3743FFCF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4C6271F-3FAA-EC74-A791-02C13E52964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06362" y="-551656"/>
            <a:ext cx="11979275" cy="1948656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 w="15875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Karla" panose="020B00040305030300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668ABB2E-65B1-C134-B862-C59CDF98AC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3675" y="5267605"/>
            <a:ext cx="1374775" cy="1373187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11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TitleLogo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3EBB56-48D0-62C1-5BA9-4A3743FFCF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4C6271F-3FAA-EC74-A791-02C13E52964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06362" y="-551656"/>
            <a:ext cx="11979275" cy="1948656"/>
          </a:xfrm>
        </p:spPr>
        <p:txBody>
          <a:bodyPr anchor="b">
            <a:normAutofit/>
          </a:bodyPr>
          <a:lstStyle>
            <a:lvl1pPr marL="0" indent="0" algn="ctr">
              <a:buNone/>
              <a:defRPr sz="6000" b="1">
                <a:ln w="15875">
                  <a:solidFill>
                    <a:schemeClr val="tx1">
                      <a:alpha val="50000"/>
                    </a:schemeClr>
                  </a:solidFill>
                </a:ln>
                <a:solidFill>
                  <a:schemeClr val="bg1"/>
                </a:solidFill>
                <a:latin typeface="Karla" panose="020B00040305030300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AC3F2636-57A6-BC11-C9AE-D22D5B89F2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10862" y="5369184"/>
            <a:ext cx="1374775" cy="1373187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21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port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 descr="A close up of a drawing&#10;&#10;AI-generated content may be incorrect.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52098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6FF0F2-9AD1-0EA3-5BBE-56E6B1E158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80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SportImg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 descr="A close up of a drawing&#10;&#10;AI-generated content may be incorrect.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52098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6FF0F2-9AD1-0EA3-5BBE-56E6B1E158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81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GeoPsy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926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6316C92E-3414-E576-5BF1-9A7E3D7650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9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GeoPsyImg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926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6316C92E-3414-E576-5BF1-9A7E3D7650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41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ce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0" r="26050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97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ceImg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0" r="26050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6" r="25916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25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Pink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6" r="25916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77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5" r="25975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52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Yellow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5" r="25975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74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8" r="25828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92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Blue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8" r="25828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34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Orang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r="26014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86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OrangeG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4" r="26014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41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Blue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5" r="25805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52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BlueSub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5" r="25805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2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Br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5" r="25975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2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Brain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5" r="25975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19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9" r="25889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2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Branding20Cyan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78F328-AABA-D092-43E4-1FD96126F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28000" y="0"/>
            <a:ext cx="956400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9E598-6039-ABCC-7192-3216BD2F4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9" r="25889"/>
          <a:stretch/>
        </p:blipFill>
        <p:spPr>
          <a:xfrm>
            <a:off x="0" y="0"/>
            <a:ext cx="2628000" cy="685800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FC3FA5-F11C-7FDC-7718-548329B8DD16}"/>
              </a:ext>
            </a:extLst>
          </p:cNvPr>
          <p:cNvSpPr/>
          <p:nvPr userDrawn="1"/>
        </p:nvSpPr>
        <p:spPr>
          <a:xfrm>
            <a:off x="2441837" y="0"/>
            <a:ext cx="17462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759B8C-2240-6B1E-D9A6-69F32BAD75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3" y="4581525"/>
            <a:ext cx="11906251" cy="889824"/>
          </a:xfrm>
          <a:solidFill>
            <a:schemeClr val="bg1">
              <a:alpha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6600">
                <a:ln w="15875"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9B64FF2-39ED-5C7A-A5D0-D49D540BC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86478" y="118012"/>
            <a:ext cx="1374775" cy="137318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29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A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85" r:id="rId9"/>
    <p:sldLayoutId id="2147483686" r:id="rId10"/>
    <p:sldLayoutId id="2147483687" r:id="rId11"/>
    <p:sldLayoutId id="2147483675" r:id="rId12"/>
    <p:sldLayoutId id="2147483676" r:id="rId13"/>
    <p:sldLayoutId id="2147483677" r:id="rId14"/>
    <p:sldLayoutId id="2147483682" r:id="rId15"/>
    <p:sldLayoutId id="2147483680" r:id="rId16"/>
    <p:sldLayoutId id="2147483683" r:id="rId17"/>
    <p:sldLayoutId id="2147483681" r:id="rId18"/>
    <p:sldLayoutId id="2147483684" r:id="rId19"/>
    <p:sldLayoutId id="2147483688" r:id="rId20"/>
    <p:sldLayoutId id="2147483689" r:id="rId21"/>
    <p:sldLayoutId id="2147483690" r:id="rId22"/>
    <p:sldLayoutId id="2147483691" r:id="rId23"/>
    <p:sldLayoutId id="2147483692" r:id="rId24"/>
    <p:sldLayoutId id="2147483693" r:id="rId25"/>
    <p:sldLayoutId id="2147483694" r:id="rId26"/>
    <p:sldLayoutId id="2147483695" r:id="rId27"/>
    <p:sldLayoutId id="2147483696" r:id="rId28"/>
    <p:sldLayoutId id="2147483697" r:id="rId29"/>
    <p:sldLayoutId id="2147483698" r:id="rId30"/>
    <p:sldLayoutId id="2147483699" r:id="rId31"/>
    <p:sldLayoutId id="2147483700" r:id="rId32"/>
    <p:sldLayoutId id="2147483701" r:id="rId33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a.shea@hautlieu.sch.je" TargetMode="External"/><Relationship Id="rId13" Type="http://schemas.openxmlformats.org/officeDocument/2006/relationships/hyperlink" Target="mailto:g.constable@hautlieu.sch.je" TargetMode="External"/><Relationship Id="rId3" Type="http://schemas.openxmlformats.org/officeDocument/2006/relationships/hyperlink" Target="mailto:t.fallon@hautlieu.sch.je" TargetMode="External"/><Relationship Id="rId7" Type="http://schemas.openxmlformats.org/officeDocument/2006/relationships/hyperlink" Target="mailto:n.barker@hautlieu.sch.je" TargetMode="External"/><Relationship Id="rId12" Type="http://schemas.openxmlformats.org/officeDocument/2006/relationships/hyperlink" Target="mailto:j.dejesusoeillet@hautlieu.sch.je" TargetMode="External"/><Relationship Id="rId2" Type="http://schemas.openxmlformats.org/officeDocument/2006/relationships/hyperlink" Target="mailto:l.bedward@hautlieu.sch.je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s.Jackson@hautlieu.sch.je" TargetMode="External"/><Relationship Id="rId11" Type="http://schemas.openxmlformats.org/officeDocument/2006/relationships/hyperlink" Target="mailto:d.okane@hautlieu.sch.je" TargetMode="External"/><Relationship Id="rId5" Type="http://schemas.openxmlformats.org/officeDocument/2006/relationships/hyperlink" Target="mailto:l.bramfitt@hautlieu.sch.je" TargetMode="External"/><Relationship Id="rId10" Type="http://schemas.openxmlformats.org/officeDocument/2006/relationships/hyperlink" Target="mailto:j.Harvey@hautlieu.sch.je" TargetMode="External"/><Relationship Id="rId4" Type="http://schemas.openxmlformats.org/officeDocument/2006/relationships/hyperlink" Target="mailto:a.Fitzpatrick@hautlieu.sch.je" TargetMode="External"/><Relationship Id="rId9" Type="http://schemas.openxmlformats.org/officeDocument/2006/relationships/hyperlink" Target="mailto:l.syvret@hautlieu.sch.je" TargetMode="External"/><Relationship Id="rId14" Type="http://schemas.openxmlformats.org/officeDocument/2006/relationships/hyperlink" Target="mailto:g.Bruckner@hautlieu.sch.je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autlieu.co.uk/parentsstudents/attendance-and-punctualit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j.cornwall@hautlieu.sch.j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mailto:s.price@hautlieu.sch.je" TargetMode="Externa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a.wilson@hautlieu.sch.je" TargetMode="External"/><Relationship Id="rId7" Type="http://schemas.openxmlformats.org/officeDocument/2006/relationships/hyperlink" Target="mailto:s.price@hautlieu.sch.j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n.kelly@hautlieu.sch.je" TargetMode="External"/><Relationship Id="rId5" Type="http://schemas.openxmlformats.org/officeDocument/2006/relationships/hyperlink" Target="mailto:l.campbell@hautlieu.sch.je" TargetMode="External"/><Relationship Id="rId4" Type="http://schemas.openxmlformats.org/officeDocument/2006/relationships/hyperlink" Target="mailto:office@hautlieu.sch.je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A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D4CEC-CF69-05C3-F536-64AD6D897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" y="862149"/>
            <a:ext cx="11515725" cy="2204901"/>
          </a:xfrm>
        </p:spPr>
        <p:txBody>
          <a:bodyPr/>
          <a:lstStyle/>
          <a:p>
            <a:r>
              <a:rPr lang="en-GB" sz="6000" dirty="0">
                <a:solidFill>
                  <a:schemeClr val="tx1"/>
                </a:solidFill>
              </a:rPr>
              <a:t>Year 12 </a:t>
            </a:r>
            <a:br>
              <a:rPr lang="en-GB" sz="6000" dirty="0">
                <a:solidFill>
                  <a:schemeClr val="tx1"/>
                </a:solidFill>
              </a:rPr>
            </a:br>
            <a:r>
              <a:rPr lang="en-GB" sz="6000" dirty="0">
                <a:solidFill>
                  <a:schemeClr val="tx1"/>
                </a:solidFill>
              </a:rPr>
              <a:t>Parents' Information Evening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48559A-632C-D41D-F88A-22EF4485E0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790951"/>
            <a:ext cx="11650584" cy="147370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Building a Home-School Partnership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9736B8C-6B79-755A-33C3-C1EA31F6E90D}"/>
              </a:ext>
            </a:extLst>
          </p:cNvPr>
          <p:cNvSpPr txBox="1">
            <a:spLocks/>
          </p:cNvSpPr>
          <p:nvPr/>
        </p:nvSpPr>
        <p:spPr>
          <a:xfrm>
            <a:off x="7759337" y="6340244"/>
            <a:ext cx="4336869" cy="4437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dirty="0">
                <a:solidFill>
                  <a:schemeClr val="tx1"/>
                </a:solidFill>
                <a:latin typeface="+mj-lt"/>
              </a:rPr>
              <a:t>Tuesday 28th September</a:t>
            </a:r>
            <a:endParaRPr lang="en-GB" sz="16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810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5D07A84-DC89-792B-B59E-E4FC3CA8B9C7}"/>
              </a:ext>
            </a:extLst>
          </p:cNvPr>
          <p:cNvSpPr txBox="1"/>
          <p:nvPr/>
        </p:nvSpPr>
        <p:spPr>
          <a:xfrm>
            <a:off x="3887289" y="6486273"/>
            <a:ext cx="2995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Mr. Nick. Falle, Headteacher</a:t>
            </a:r>
            <a:endParaRPr lang="en-GB" dirty="0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3DA349FD-2E92-1D4F-53CA-6B74BBED6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67277" y="2100104"/>
            <a:ext cx="8089900" cy="19486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Welcome to the Class of 2028!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D8BAD5-12C5-3CE8-57AE-FE3A04371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337" y="-88108"/>
            <a:ext cx="5505450" cy="703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4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EE13A-D952-72F0-CEBE-F49531D82E5F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9" y="210344"/>
            <a:ext cx="8706757" cy="1948656"/>
          </a:xfrm>
        </p:spPr>
        <p:txBody>
          <a:bodyPr>
            <a:normAutofit/>
          </a:bodyPr>
          <a:lstStyle/>
          <a:p>
            <a:r>
              <a:rPr lang="en-US" dirty="0"/>
              <a:t>“Summa Petamus”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D3E78E-2F48-7754-DCF9-109609A5E4D4}"/>
              </a:ext>
            </a:extLst>
          </p:cNvPr>
          <p:cNvSpPr txBox="1"/>
          <p:nvPr/>
        </p:nvSpPr>
        <p:spPr>
          <a:xfrm>
            <a:off x="1223669" y="2899576"/>
            <a:ext cx="6559616" cy="222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spcAft>
                <a:spcPts val="1500"/>
              </a:spcAft>
              <a:buNone/>
            </a:pPr>
            <a:r>
              <a:rPr lang="en-GB" b="0" i="1" dirty="0">
                <a:solidFill>
                  <a:schemeClr val="tx1"/>
                </a:solidFill>
                <a:effectLst/>
                <a:latin typeface="+mn-lt"/>
              </a:rPr>
              <a:t>“Put simply, Hautlieu is an extraordinary school that nurtures extraordinary students. We take great pride in providing a calm and focused learning environment that enables excellent examination results and first-class preparation for university entrance and employment.”</a:t>
            </a:r>
          </a:p>
          <a:p>
            <a:pPr indent="0" algn="ctr" fontAlgn="ctr">
              <a:buNone/>
            </a:pP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Nick Falle</a:t>
            </a:r>
          </a:p>
          <a:p>
            <a:pPr indent="0" algn="ctr" fontAlgn="ctr">
              <a:buNone/>
            </a:pP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Headteacher</a:t>
            </a:r>
            <a:endParaRPr lang="en-GB" sz="1200" b="0" i="0" dirty="0">
              <a:solidFill>
                <a:srgbClr val="FFFFFF"/>
              </a:solidFill>
              <a:effectLst/>
              <a:latin typeface="Karl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2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603933-9B99-6C69-DA54-F514A9CF1E5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Sixth form is a journey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ED92E4-8743-555A-DF16-E3617D98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921129" y="2287825"/>
            <a:ext cx="6421681" cy="428112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9288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0FE7C467-3B9B-805F-3C6B-B4A56669A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0" t="9718" r="11748" b="29829"/>
          <a:stretch/>
        </p:blipFill>
        <p:spPr bwMode="auto">
          <a:xfrm>
            <a:off x="4052592" y="2151916"/>
            <a:ext cx="1413178" cy="1815606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862E88-CCF0-C486-9499-9A8922EC6A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95" b="7165"/>
          <a:stretch/>
        </p:blipFill>
        <p:spPr>
          <a:xfrm>
            <a:off x="1476403" y="2159001"/>
            <a:ext cx="1339800" cy="1817569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95A6FB-0141-B8C2-42AA-FAE7F75BF4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6403" y="4564109"/>
            <a:ext cx="1245454" cy="1699224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3" name="Content Placeholder 3" descr="A person wearing a blue shirt and tie&#10;&#10;Description automatically generated with medium confidence">
            <a:extLst>
              <a:ext uri="{FF2B5EF4-FFF2-40B4-BE49-F238E27FC236}">
                <a16:creationId xmlns:a16="http://schemas.microsoft.com/office/drawing/2014/main" id="{84A63AD6-D483-97EC-5AD1-ADBE78EB5D8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4" b="23372"/>
          <a:stretch/>
        </p:blipFill>
        <p:spPr>
          <a:xfrm>
            <a:off x="3981018" y="4544378"/>
            <a:ext cx="1556326" cy="169922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4" name="Picture 13" descr="A person in a polka dot dress&#10;&#10;Description automatically generated with medium confidence">
            <a:extLst>
              <a:ext uri="{FF2B5EF4-FFF2-40B4-BE49-F238E27FC236}">
                <a16:creationId xmlns:a16="http://schemas.microsoft.com/office/drawing/2014/main" id="{9E664AB2-ED01-5471-30AE-A4EC755557F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1" t="14915" r="20872" b="37557"/>
          <a:stretch/>
        </p:blipFill>
        <p:spPr>
          <a:xfrm>
            <a:off x="6765155" y="4544379"/>
            <a:ext cx="1444597" cy="1718954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F860414-76F3-BE6D-72D5-FBFE7EE4E25E}"/>
              </a:ext>
            </a:extLst>
          </p:cNvPr>
          <p:cNvSpPr txBox="1"/>
          <p:nvPr/>
        </p:nvSpPr>
        <p:spPr>
          <a:xfrm>
            <a:off x="1476402" y="3976571"/>
            <a:ext cx="1339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Miss Martin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CA9A42-E6D1-3598-48B2-60EC34A108E1}"/>
              </a:ext>
            </a:extLst>
          </p:cNvPr>
          <p:cNvSpPr txBox="1"/>
          <p:nvPr/>
        </p:nvSpPr>
        <p:spPr>
          <a:xfrm>
            <a:off x="4079095" y="3944305"/>
            <a:ext cx="1414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Miss Jackson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1BB0B5-9DAB-89EE-403C-9A8D5DE7973F}"/>
              </a:ext>
            </a:extLst>
          </p:cNvPr>
          <p:cNvSpPr txBox="1"/>
          <p:nvPr/>
        </p:nvSpPr>
        <p:spPr>
          <a:xfrm>
            <a:off x="1441802" y="6351966"/>
            <a:ext cx="1314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Miss Devine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01D662-C137-648B-DBF0-11A05F69DE7C}"/>
              </a:ext>
            </a:extLst>
          </p:cNvPr>
          <p:cNvSpPr txBox="1"/>
          <p:nvPr/>
        </p:nvSpPr>
        <p:spPr>
          <a:xfrm>
            <a:off x="6492590" y="3967522"/>
            <a:ext cx="1857661" cy="30777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GB" sz="1400" dirty="0"/>
              <a:t>Miss Blackhall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A8477D-F2CD-BB8C-5694-7CCC07A075A0}"/>
              </a:ext>
            </a:extLst>
          </p:cNvPr>
          <p:cNvSpPr txBox="1"/>
          <p:nvPr/>
        </p:nvSpPr>
        <p:spPr>
          <a:xfrm>
            <a:off x="4051063" y="6351966"/>
            <a:ext cx="1414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Mr Campbell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DE8476-9A1E-63DE-651C-1E64783CC4D0}"/>
              </a:ext>
            </a:extLst>
          </p:cNvPr>
          <p:cNvSpPr txBox="1"/>
          <p:nvPr/>
        </p:nvSpPr>
        <p:spPr>
          <a:xfrm>
            <a:off x="6764094" y="6371699"/>
            <a:ext cx="1314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Miss Carroll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1719AA-AC2B-CFB8-4129-640575F7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6200" y="2144832"/>
            <a:ext cx="1492025" cy="1799473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292B9D56-0C12-5776-1CBF-441E47FA6529}"/>
              </a:ext>
            </a:extLst>
          </p:cNvPr>
          <p:cNvSpPr txBox="1">
            <a:spLocks/>
          </p:cNvSpPr>
          <p:nvPr/>
        </p:nvSpPr>
        <p:spPr>
          <a:xfrm>
            <a:off x="88899" y="210344"/>
            <a:ext cx="9438278" cy="15836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dirty="0"/>
              <a:t>Our Senior Leadership Group</a:t>
            </a:r>
          </a:p>
          <a:p>
            <a:r>
              <a:rPr lang="en-US" sz="6600" dirty="0"/>
              <a:t>dedicated to student success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417712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8F9AE2-D203-DEBE-0E3C-763F86941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4" y="1990823"/>
            <a:ext cx="7985125" cy="412036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3200" dirty="0"/>
              <a:t>A levels are a big step up from GCSE</a:t>
            </a:r>
          </a:p>
          <a:p>
            <a:pPr>
              <a:spcBef>
                <a:spcPts val="600"/>
              </a:spcBef>
            </a:pPr>
            <a:endParaRPr lang="en-US" sz="3200" dirty="0"/>
          </a:p>
          <a:p>
            <a:pPr>
              <a:spcBef>
                <a:spcPts val="600"/>
              </a:spcBef>
            </a:pPr>
            <a:r>
              <a:rPr lang="en-US" sz="3200" dirty="0"/>
              <a:t>Minimum of 5 hours per week per subject of independent study</a:t>
            </a:r>
          </a:p>
          <a:p>
            <a:pPr>
              <a:spcBef>
                <a:spcPts val="600"/>
              </a:spcBef>
            </a:pPr>
            <a:endParaRPr lang="en-US" sz="3200" dirty="0"/>
          </a:p>
          <a:p>
            <a:pPr>
              <a:spcBef>
                <a:spcPts val="600"/>
              </a:spcBef>
            </a:pPr>
            <a:r>
              <a:rPr lang="en-US" sz="3200" dirty="0"/>
              <a:t>‘Free periods’ should be used for study</a:t>
            </a:r>
            <a:endParaRPr lang="en-GB" sz="3200" dirty="0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44EACB45-706A-2D93-48FD-647863408C8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9" y="235671"/>
            <a:ext cx="8089900" cy="1414282"/>
          </a:xfrm>
        </p:spPr>
        <p:txBody>
          <a:bodyPr>
            <a:normAutofit fontScale="77500" lnSpcReduction="20000"/>
          </a:bodyPr>
          <a:lstStyle/>
          <a:p>
            <a:r>
              <a:rPr lang="en-US" sz="6600" dirty="0"/>
              <a:t>Academic Head of Y12</a:t>
            </a:r>
          </a:p>
          <a:p>
            <a:r>
              <a:rPr lang="en-US" sz="6600" dirty="0"/>
              <a:t>dedicated to Y12 success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55362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2F1E7-2601-2E95-2E3F-19DFCDB99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611EFAB8-CE84-B334-E40E-332422DFB3E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8" y="235671"/>
            <a:ext cx="8610965" cy="1671506"/>
          </a:xfrm>
        </p:spPr>
        <p:txBody>
          <a:bodyPr>
            <a:normAutofit fontScale="70000" lnSpcReduction="20000"/>
          </a:bodyPr>
          <a:lstStyle/>
          <a:p>
            <a:r>
              <a:rPr lang="en-US" sz="6600" dirty="0"/>
              <a:t>Throughout Year 12 we will help the students develop the skills to succeed in sixth form</a:t>
            </a:r>
            <a:endParaRPr lang="en-GB" sz="66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67CEB1-ED18-8FB6-CE13-CCD4AD1CB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65380" y="2381878"/>
            <a:ext cx="6858000" cy="2266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B548B1-3B29-B74B-FCF8-279DC2052EB4}"/>
              </a:ext>
            </a:extLst>
          </p:cNvPr>
          <p:cNvSpPr txBox="1"/>
          <p:nvPr/>
        </p:nvSpPr>
        <p:spPr>
          <a:xfrm>
            <a:off x="1748246" y="5262865"/>
            <a:ext cx="645740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buNone/>
            </a:pP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 With greater freedom comes greater responsibility, but also greater opportunity. Over the next two years, </a:t>
            </a:r>
            <a:r>
              <a:rPr lang="en-US" dirty="0"/>
              <a:t>students </a:t>
            </a: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will gain far more than qualifications; </a:t>
            </a:r>
            <a:r>
              <a:rPr lang="en-US" dirty="0"/>
              <a:t>they </a:t>
            </a: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will develop the </a:t>
            </a:r>
            <a:r>
              <a:rPr lang="en-US" sz="1800" b="1" i="0" u="none" strike="noStrike" spc="0" dirty="0">
                <a:solidFill>
                  <a:schemeClr val="tx1"/>
                </a:solidFill>
                <a:effectLst/>
                <a:latin typeface="+mn-lt"/>
              </a:rPr>
              <a:t>independence, character, skills and experiences</a:t>
            </a: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 that will prepare </a:t>
            </a:r>
            <a:r>
              <a:rPr lang="en-US" dirty="0"/>
              <a:t>them </a:t>
            </a: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for success in whatever path they choose next.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GB" sz="9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39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495643-20AE-E8E5-EDBC-3048060130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9" y="210344"/>
            <a:ext cx="8555479" cy="20426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</a:t>
            </a:r>
            <a:r>
              <a:rPr lang="en-GB" dirty="0"/>
              <a:t>orking together will help your child to succeed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EDD2E56-BFE9-B9EC-E278-56DD8EBF44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1244748"/>
              </p:ext>
            </p:extLst>
          </p:nvPr>
        </p:nvGraphicFramePr>
        <p:xfrm>
          <a:off x="1879600" y="15197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017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97A12-ADD6-4271-5FA5-DAB918F9C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ADB4EA-2C8B-856A-79B9-A29F55777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4" y="1990823"/>
            <a:ext cx="8403571" cy="3665259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High-quality teaching &amp; learning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Mentor check in &amp; guidance every morning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Pastoral support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UCAS/Career development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Opportunity for further enrichment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Regular assessment &amp; feedback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School leadership &amp; sporting opportunities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Head of Year challenge &amp; guidance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27EA2A65-0C42-A28C-75C1-B707773B5D7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9" y="235670"/>
            <a:ext cx="7103753" cy="1527141"/>
          </a:xfrm>
        </p:spPr>
        <p:txBody>
          <a:bodyPr>
            <a:normAutofit fontScale="92500" lnSpcReduction="20000"/>
          </a:bodyPr>
          <a:lstStyle/>
          <a:p>
            <a:r>
              <a:rPr lang="en-US" sz="6600" dirty="0"/>
              <a:t>What we commit to providing</a:t>
            </a:r>
            <a:endParaRPr lang="en-GB" sz="660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B748850-0F03-B366-D7C4-FE802911E3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1914541"/>
              </p:ext>
            </p:extLst>
          </p:nvPr>
        </p:nvGraphicFramePr>
        <p:xfrm>
          <a:off x="8402949" y="-188536"/>
          <a:ext cx="5199930" cy="348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836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CABA8-5D85-B68A-8A8D-9E955BC2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C1AC3-516A-5D01-F13E-26D505179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3" y="1990823"/>
            <a:ext cx="8469559" cy="3636254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Show personal responsibility for learning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Be curious and actively participate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Be on time and attend every lesson and every mentor session (in by 08:30am)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Be open to developing new skills – e.g. resilience, grit, time management, organisation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Follow the 6</a:t>
            </a:r>
            <a:r>
              <a:rPr lang="en-GB" sz="3200" baseline="30000" dirty="0"/>
              <a:t>th</a:t>
            </a:r>
            <a:r>
              <a:rPr lang="en-GB" sz="3200" dirty="0"/>
              <a:t> form dress code and wear a lanyard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Ask questions and seek support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Try their best!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B3344733-19C6-3AE1-FF8F-33D1D0A09D5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9" y="235670"/>
            <a:ext cx="7103753" cy="1527141"/>
          </a:xfrm>
        </p:spPr>
        <p:txBody>
          <a:bodyPr>
            <a:normAutofit fontScale="77500" lnSpcReduction="20000"/>
          </a:bodyPr>
          <a:lstStyle/>
          <a:p>
            <a:r>
              <a:rPr lang="en-US" sz="6600" dirty="0"/>
              <a:t>What we expect of our Sixth Form students</a:t>
            </a:r>
            <a:endParaRPr lang="en-GB" sz="660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DC2026A-BDC1-0F9B-F28F-4548E2D355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3273794"/>
              </p:ext>
            </p:extLst>
          </p:nvPr>
        </p:nvGraphicFramePr>
        <p:xfrm>
          <a:off x="8402949" y="-188536"/>
          <a:ext cx="5199930" cy="348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17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E5A21-080A-AC2B-AE88-4F184A33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CEAB51-8113-E711-1420-BB6819300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899" y="1964790"/>
            <a:ext cx="8825182" cy="3805697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Encourage your child to plan and organise their study periods and time at home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Help them to achieve the additional study requirements (5 hours per subject per week) - start now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Support good sleep habits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Sign up for </a:t>
            </a:r>
            <a:r>
              <a:rPr lang="en-GB" sz="3200" i="1" dirty="0"/>
              <a:t>Go for Schools </a:t>
            </a:r>
            <a:r>
              <a:rPr lang="en-GB" sz="3200" dirty="0"/>
              <a:t>and </a:t>
            </a:r>
            <a:r>
              <a:rPr lang="en-GB" sz="3200" i="1" dirty="0"/>
              <a:t>Satchel One </a:t>
            </a:r>
            <a:r>
              <a:rPr lang="en-GB" sz="3200" dirty="0"/>
              <a:t>to keep track of your child’s attendance and progress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Be curious and initiate discussions – let them teach you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Inform us early of any concerns and stay connected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  <a:p>
            <a:pPr>
              <a:spcBef>
                <a:spcPts val="600"/>
              </a:spcBef>
            </a:pPr>
            <a:endParaRPr lang="en-GB" sz="3200" dirty="0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FA91A80E-E888-A9E2-77DF-A26A3A4E302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9" y="235670"/>
            <a:ext cx="7103753" cy="1527141"/>
          </a:xfrm>
        </p:spPr>
        <p:txBody>
          <a:bodyPr>
            <a:normAutofit fontScale="92500" lnSpcReduction="20000"/>
          </a:bodyPr>
          <a:lstStyle/>
          <a:p>
            <a:r>
              <a:rPr lang="en-US" sz="6600" dirty="0"/>
              <a:t>How can you help at home?</a:t>
            </a:r>
            <a:endParaRPr lang="en-GB" sz="660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3F8E6AC-5998-7650-2537-1C75F4C301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872309"/>
              </p:ext>
            </p:extLst>
          </p:nvPr>
        </p:nvGraphicFramePr>
        <p:xfrm>
          <a:off x="8402949" y="-188536"/>
          <a:ext cx="5199930" cy="348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558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61DB62-F800-445E-C31E-7C4E54019DE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706379"/>
          </a:xfrm>
        </p:spPr>
        <p:txBody>
          <a:bodyPr>
            <a:normAutofit lnSpcReduction="10000"/>
          </a:bodyPr>
          <a:lstStyle/>
          <a:p>
            <a:r>
              <a:rPr lang="en-US" sz="6000" dirty="0"/>
              <a:t>Mentors are your first point of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3B11E-FD1B-E54D-7347-D89EC3403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6652" y="2259850"/>
            <a:ext cx="8552140" cy="3358435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Your child’s mentor is the first point of contact for both you and your child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We have an experienced and dedicated team of 13 mentors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Mentors are committed to:</a:t>
            </a:r>
          </a:p>
          <a:p>
            <a:pPr marL="1257300" lvl="1" indent="-571500"/>
            <a:r>
              <a:rPr lang="en-GB" sz="2000" dirty="0">
                <a:ea typeface="Calibri"/>
                <a:cs typeface="Calibri"/>
              </a:rPr>
              <a:t>Providing guidance to steer their mentees in the right direction</a:t>
            </a:r>
          </a:p>
          <a:p>
            <a:pPr marL="1257300" lvl="1" indent="-571500"/>
            <a:r>
              <a:rPr lang="en-GB" sz="2000" dirty="0">
                <a:ea typeface="Calibri"/>
                <a:cs typeface="Calibri"/>
              </a:rPr>
              <a:t>Providing support both academically &amp; emotionally</a:t>
            </a:r>
          </a:p>
          <a:p>
            <a:pPr marL="1257300" lvl="1" indent="-571500"/>
            <a:r>
              <a:rPr lang="en-GB" sz="2000" dirty="0">
                <a:ea typeface="Calibri"/>
                <a:cs typeface="Calibri"/>
              </a:rPr>
              <a:t>Offering advice based on their experience</a:t>
            </a:r>
          </a:p>
          <a:p>
            <a:pPr marL="1257300" lvl="1" indent="-571500"/>
            <a:r>
              <a:rPr lang="en-GB" sz="2000" dirty="0">
                <a:ea typeface="Calibri"/>
                <a:cs typeface="Calibri"/>
              </a:rPr>
              <a:t>Helping their mentees to develop &amp; grow throughout the year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7105AFE-74C5-E05E-8962-32A090A1BA9A}"/>
              </a:ext>
            </a:extLst>
          </p:cNvPr>
          <p:cNvSpPr txBox="1"/>
          <p:nvPr/>
        </p:nvSpPr>
        <p:spPr>
          <a:xfrm>
            <a:off x="1925629" y="5816659"/>
            <a:ext cx="6705372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/>
              <a:t>"Success starts with turning up—</a:t>
            </a:r>
            <a:r>
              <a:rPr lang="en-US" sz="2400" b="1" i="1" dirty="0"/>
              <a:t>consistently</a:t>
            </a:r>
            <a:r>
              <a:rPr lang="en-US" sz="2400" i="1" dirty="0"/>
              <a:t>, positively, and ready to learn."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191327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2C79B-03C7-9F95-1F96-ADC98B7E0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3FE3C1B-E8B5-0899-89EA-85D2BAAF687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556" y="210344"/>
            <a:ext cx="8973038" cy="992005"/>
          </a:xfrm>
        </p:spPr>
        <p:txBody>
          <a:bodyPr>
            <a:normAutofit/>
          </a:bodyPr>
          <a:lstStyle/>
          <a:p>
            <a:r>
              <a:rPr lang="en-US" sz="6000" dirty="0"/>
              <a:t>The Year 12 Mentor team</a:t>
            </a:r>
            <a:endParaRPr lang="en-GB" sz="60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308C0F0-30CB-E055-A6E4-B23FAF9A775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08884879"/>
              </p:ext>
            </p:extLst>
          </p:nvPr>
        </p:nvGraphicFramePr>
        <p:xfrm>
          <a:off x="1722560" y="1500004"/>
          <a:ext cx="6297799" cy="48023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4359">
                  <a:extLst>
                    <a:ext uri="{9D8B030D-6E8A-4147-A177-3AD203B41FA5}">
                      <a16:colId xmlns:a16="http://schemas.microsoft.com/office/drawing/2014/main" val="1034668678"/>
                    </a:ext>
                  </a:extLst>
                </a:gridCol>
                <a:gridCol w="2963440">
                  <a:extLst>
                    <a:ext uri="{9D8B030D-6E8A-4147-A177-3AD203B41FA5}">
                      <a16:colId xmlns:a16="http://schemas.microsoft.com/office/drawing/2014/main" val="1341577851"/>
                    </a:ext>
                  </a:extLst>
                </a:gridCol>
              </a:tblGrid>
              <a:tr h="29534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Mrs. L. Bedward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l.bedward@hautlieu.sch.je</a:t>
                      </a:r>
                      <a:endParaRPr lang="en-GB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833227469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Mr. T. Fallon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t.fallon@hautlieu.sch.je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602926417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Mr. A. Fitzpatrick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a.fitzpatrick@hautlieu.sch.je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1035240514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Miss. L. Bramfit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l.bramfit@hautlieu.sch.je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1733632869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Miss. S. Jackson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s.jackson@hautlieu.sch.je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1414454703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Dr. N. Barker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n.barker@hautlieu.sch.je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3141080230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Mr. A. Shea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a.shea@hautlieu.sch.je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2128581746"/>
                  </a:ext>
                </a:extLst>
              </a:tr>
              <a:tr h="349636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Miss. L. Syvret (Mr. J. Harvey Mon)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l.syvret@hautlieu.sch.je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j.harvey@hautlieu.sch.je</a:t>
                      </a:r>
                    </a:p>
                    <a:p>
                      <a:pPr marL="0" marR="0" lvl="0" indent="0" algn="l">
                        <a:buNone/>
                      </a:pP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431570463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Mr. D. O’Kane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d.okane@hautlieu.sch.je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3681597064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Mrs. J. De Jesus-Oeillet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j.dejesusoeillet@hautlieu.sch.je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2941378186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Mr. G. Constable</a:t>
                      </a:r>
                      <a:r>
                        <a:rPr lang="en-GB" sz="1800" dirty="0">
                          <a:effectLst/>
                        </a:rPr>
                        <a:t>​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g.constable@hautlieu.sch.je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3653240892"/>
                  </a:ext>
                </a:extLst>
              </a:tr>
              <a:tr h="37943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800" dirty="0">
                          <a:effectLst/>
                        </a:rPr>
                        <a:t>Ms. G. Bruckner​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6813" marR="46813" marT="23407" marB="23407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Segoe UI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g.bruckner@hautlieu.sch.je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Segoe UI"/>
                      </a:endParaRPr>
                    </a:p>
                  </a:txBody>
                  <a:tcPr marL="46813" marR="46813" marT="23407" marB="23407"/>
                </a:tc>
                <a:extLst>
                  <a:ext uri="{0D108BD9-81ED-4DB2-BD59-A6C34878D82A}">
                    <a16:rowId xmlns:a16="http://schemas.microsoft.com/office/drawing/2014/main" val="184583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10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FC8DC7-FF19-8E78-B53B-AD31A8ACC81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557" y="210344"/>
            <a:ext cx="8935242" cy="1639093"/>
          </a:xfrm>
        </p:spPr>
        <p:txBody>
          <a:bodyPr>
            <a:normAutofit/>
          </a:bodyPr>
          <a:lstStyle/>
          <a:p>
            <a:r>
              <a:rPr lang="en-GB" sz="5400" dirty="0"/>
              <a:t>Mentor time is much more than just registration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A6D36D-4D01-7D90-A907-52A503A5B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5654" y="2060485"/>
            <a:ext cx="8761274" cy="31467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>
              <a:buChar char="•"/>
            </a:pPr>
            <a:r>
              <a:rPr lang="en-US" sz="2800" dirty="0"/>
              <a:t>Daily support and 1:1 check ins</a:t>
            </a:r>
          </a:p>
          <a:p>
            <a:pPr marL="571500" indent="-571500">
              <a:buChar char="•"/>
            </a:pPr>
            <a:r>
              <a:rPr lang="en-US" sz="2800" dirty="0"/>
              <a:t>Mentors write the university references</a:t>
            </a:r>
          </a:p>
          <a:p>
            <a:pPr marL="571500" indent="-571500">
              <a:buChar char="•"/>
            </a:pPr>
            <a:r>
              <a:rPr lang="en-US" sz="2800" dirty="0"/>
              <a:t>University choices, careers advice, study guidance</a:t>
            </a:r>
          </a:p>
          <a:p>
            <a:pPr marL="571500" indent="-571500">
              <a:buChar char="•"/>
            </a:pPr>
            <a:r>
              <a:rPr lang="en-US" sz="2800" dirty="0"/>
              <a:t>Work experience, CV writing, job opportunities</a:t>
            </a:r>
          </a:p>
          <a:p>
            <a:pPr marL="571500" indent="-571500">
              <a:buChar char="•"/>
            </a:pPr>
            <a:r>
              <a:rPr lang="en-US" sz="2800" dirty="0"/>
              <a:t>Become part of the school community – make friends, belong, take part in events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A056CF8F-DB2E-1179-EE8A-98CB34895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151" y="5101390"/>
            <a:ext cx="4881611" cy="1613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165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CD4C23-E34B-8088-CD20-1E8ADECA8BE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557" y="210344"/>
            <a:ext cx="8173243" cy="1019969"/>
          </a:xfrm>
        </p:spPr>
        <p:txBody>
          <a:bodyPr anchor="t">
            <a:normAutofit fontScale="92500"/>
          </a:bodyPr>
          <a:lstStyle/>
          <a:p>
            <a:r>
              <a:rPr lang="en-GB" sz="6000" dirty="0"/>
              <a:t>Every day starts at 08:35</a:t>
            </a:r>
            <a:endParaRPr lang="en-GB" sz="5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7933D-59B9-3A9D-68EF-0213E2B21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1768" y="1312069"/>
            <a:ext cx="8912226" cy="161924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ea typeface="Calibri"/>
                <a:cs typeface="Calibri"/>
              </a:rPr>
              <a:t>Sixth form students are required to </a:t>
            </a:r>
            <a:r>
              <a:rPr lang="en-US" b="1" u="sng" dirty="0">
                <a:ea typeface="Calibri"/>
                <a:cs typeface="Calibri"/>
              </a:rPr>
              <a:t>be in mentor time every day by 08:35</a:t>
            </a:r>
            <a:r>
              <a:rPr lang="en-US" dirty="0">
                <a:ea typeface="Calibri"/>
                <a:cs typeface="Calibri"/>
              </a:rPr>
              <a:t>.  They are also required to use their ‘free’ periods as independent study in the LRC.  If a student has no lessons P4 or P5 they can leave the site to study elsewhere.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08B39-0956-5B73-0803-805B8D3AB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225" y="3104418"/>
            <a:ext cx="387667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87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6174EB-E75F-7327-41F1-16A2052BD77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518" y="149383"/>
            <a:ext cx="8441465" cy="1484527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6000" dirty="0"/>
              <a:t>Keeping track of homework</a:t>
            </a:r>
            <a:endParaRPr lang="en-GB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BE57E-89C2-35EC-CEAA-490CE8ECC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518" y="1834209"/>
            <a:ext cx="8628062" cy="28945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400" dirty="0"/>
              <a:t>Parents have information on how to access </a:t>
            </a:r>
            <a:r>
              <a:rPr lang="en-GB" sz="2400" b="1" dirty="0"/>
              <a:t>Satchel One</a:t>
            </a:r>
            <a:r>
              <a:rPr lang="en-GB" sz="2400" dirty="0"/>
              <a:t>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400" dirty="0"/>
              <a:t>Students can view all homework, assessments and key deadlines in one place.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400" dirty="0"/>
              <a:t>Parents can log in using their child's PIN to monitor homework and progress.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400" dirty="0"/>
              <a:t>Remember: success at sixth form requires </a:t>
            </a:r>
            <a:r>
              <a:rPr lang="en-GB" sz="2400" b="1" dirty="0"/>
              <a:t>independent study as well as set homework</a:t>
            </a:r>
            <a:r>
              <a:rPr lang="en-GB" sz="2400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D367A-DA97-CAFC-3F03-DEB3436A3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860" y="5115560"/>
            <a:ext cx="4218582" cy="1561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225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FA6C7C-1864-07D4-F3A3-2F00471AB49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05574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Study Habits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56433-0E0E-BEBA-971A-282F676F0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1369" y="136906"/>
            <a:ext cx="6437325" cy="1301835"/>
          </a:xfrm>
          <a:solidFill>
            <a:schemeClr val="bg1"/>
          </a:solidFill>
          <a:ln>
            <a:solidFill>
              <a:srgbClr val="3A63A9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2800" b="1" dirty="0"/>
              <a:t>Good study habits lead to better learning, confidence, and successful exam outcomes.</a:t>
            </a: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D6924E-81DA-D7CC-56D9-924DAC08E748}"/>
              </a:ext>
            </a:extLst>
          </p:cNvPr>
          <p:cNvSpPr txBox="1">
            <a:spLocks/>
          </p:cNvSpPr>
          <p:nvPr/>
        </p:nvSpPr>
        <p:spPr>
          <a:xfrm>
            <a:off x="184997" y="1727182"/>
            <a:ext cx="5127065" cy="3644119"/>
          </a:xfrm>
          <a:prstGeom prst="rect">
            <a:avLst/>
          </a:prstGeom>
          <a:solidFill>
            <a:schemeClr val="bg1"/>
          </a:solidFill>
          <a:ln>
            <a:solidFill>
              <a:srgbClr val="3A63A9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/>
              <a:t>What are good study habits?</a:t>
            </a:r>
          </a:p>
          <a:p>
            <a:r>
              <a:rPr lang="en-GB" sz="2000" b="1" dirty="0"/>
              <a:t>Consistency</a:t>
            </a:r>
            <a:r>
              <a:rPr lang="en-GB" sz="2000" dirty="0"/>
              <a:t> – Regular study routines, not just cramming.</a:t>
            </a:r>
          </a:p>
          <a:p>
            <a:r>
              <a:rPr lang="en-GB" sz="2000" b="1" dirty="0"/>
              <a:t>Organisation</a:t>
            </a:r>
            <a:r>
              <a:rPr lang="en-GB" sz="2000" dirty="0"/>
              <a:t> – Using planners, folders, and checklists.</a:t>
            </a:r>
          </a:p>
          <a:p>
            <a:r>
              <a:rPr lang="en-GB" sz="2000" b="1" dirty="0"/>
              <a:t>Time Management </a:t>
            </a:r>
            <a:r>
              <a:rPr lang="en-GB" sz="2000" dirty="0"/>
              <a:t>– Breaking tasks into chunks, avoiding last-minute rush.</a:t>
            </a:r>
          </a:p>
          <a:p>
            <a:r>
              <a:rPr lang="en-GB" sz="2000" b="1" dirty="0"/>
              <a:t>Active Learning </a:t>
            </a:r>
            <a:r>
              <a:rPr lang="en-GB" sz="2000" dirty="0"/>
              <a:t>– Using flashcards, quizzes, teaching others.</a:t>
            </a:r>
          </a:p>
          <a:p>
            <a:r>
              <a:rPr lang="en-GB" sz="2000" b="1" dirty="0"/>
              <a:t>Healthy Balance </a:t>
            </a:r>
            <a:r>
              <a:rPr lang="en-GB" sz="2000" dirty="0"/>
              <a:t>– Sleep, breaks, and downtime are essential</a:t>
            </a:r>
            <a:r>
              <a:rPr lang="en-GB" sz="28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A4A326-DB02-10BA-D2F8-50C7674B6A4F}"/>
              </a:ext>
            </a:extLst>
          </p:cNvPr>
          <p:cNvSpPr txBox="1"/>
          <p:nvPr/>
        </p:nvSpPr>
        <p:spPr>
          <a:xfrm>
            <a:off x="5571369" y="1727182"/>
            <a:ext cx="6433945" cy="4524315"/>
          </a:xfrm>
          <a:prstGeom prst="rect">
            <a:avLst/>
          </a:prstGeom>
          <a:solidFill>
            <a:schemeClr val="bg1"/>
          </a:solidFill>
          <a:ln>
            <a:solidFill>
              <a:srgbClr val="3A63A9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What can parents/guardians do to support?</a:t>
            </a:r>
          </a:p>
          <a:p>
            <a:r>
              <a:rPr lang="en-GB" b="1" dirty="0"/>
              <a:t>✅ Create a Study-Friendly Environment</a:t>
            </a:r>
          </a:p>
          <a:p>
            <a:r>
              <a:rPr lang="en-GB" dirty="0"/>
              <a:t>Quiet space, good lighting, declutter, minimal distractions. </a:t>
            </a:r>
          </a:p>
          <a:p>
            <a:r>
              <a:rPr lang="en-GB" dirty="0"/>
              <a:t>Access to basic supplies (pens, paper, charger, etc.).</a:t>
            </a:r>
          </a:p>
          <a:p>
            <a:r>
              <a:rPr lang="en-GB" b="1" dirty="0"/>
              <a:t>📅 Encourage Routine</a:t>
            </a:r>
          </a:p>
          <a:p>
            <a:r>
              <a:rPr lang="en-GB" dirty="0"/>
              <a:t>Help set a regular homework/study schedule. </a:t>
            </a:r>
          </a:p>
          <a:p>
            <a:r>
              <a:rPr lang="en-GB" dirty="0"/>
              <a:t>Use visual planners or apps to track tasks.</a:t>
            </a:r>
          </a:p>
          <a:p>
            <a:r>
              <a:rPr lang="en-GB" b="1" dirty="0"/>
              <a:t>💬 Talk About Learning</a:t>
            </a:r>
          </a:p>
          <a:p>
            <a:r>
              <a:rPr lang="en-GB" dirty="0"/>
              <a:t>Ask what they’re working on.</a:t>
            </a:r>
          </a:p>
          <a:p>
            <a:r>
              <a:rPr lang="en-GB" dirty="0"/>
              <a:t>Praise effort, not just results.</a:t>
            </a:r>
          </a:p>
          <a:p>
            <a:r>
              <a:rPr lang="en-GB" b="1" dirty="0"/>
              <a:t>📵 Limit Distractions</a:t>
            </a:r>
          </a:p>
          <a:p>
            <a:r>
              <a:rPr lang="en-GB" dirty="0"/>
              <a:t>Support phone-free study time.</a:t>
            </a:r>
          </a:p>
          <a:p>
            <a:r>
              <a:rPr lang="en-GB" dirty="0"/>
              <a:t>Encourage focus blocks (e.g. 25 mins study, 5 mins break).</a:t>
            </a:r>
          </a:p>
          <a:p>
            <a:r>
              <a:rPr lang="en-GB" b="1" dirty="0"/>
              <a:t>🧠 Promote Wellbeing</a:t>
            </a:r>
          </a:p>
          <a:p>
            <a:r>
              <a:rPr lang="en-GB" dirty="0"/>
              <a:t>Encourage sleep, healthy eating, and downtime.</a:t>
            </a:r>
          </a:p>
          <a:p>
            <a:r>
              <a:rPr lang="en-GB" dirty="0"/>
              <a:t>Watch for signs of stress or burnout.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60922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C775C3-375E-8FB0-2887-38ED0721E67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Attendance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77128-5E65-9010-4BB7-17FB4DFF16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9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13DE43-244A-D472-5B8B-558EECCA4C6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557" y="210344"/>
            <a:ext cx="8697117" cy="1948656"/>
          </a:xfrm>
        </p:spPr>
        <p:txBody>
          <a:bodyPr anchor="t">
            <a:normAutofit/>
          </a:bodyPr>
          <a:lstStyle/>
          <a:p>
            <a:r>
              <a:rPr lang="en-GB" sz="5400" dirty="0"/>
              <a:t>High attendance is vital for success at A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D7B46-4EF0-95D6-1C35-98A407F66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7499" y="1977207"/>
            <a:ext cx="8694616" cy="440611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Please encourage your child for full attendance</a:t>
            </a:r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8.35am Mentor time is a compulsory part of the school day </a:t>
            </a:r>
            <a:r>
              <a:rPr lang="en-GB" sz="2400" b="1" dirty="0">
                <a:ea typeface="Calibri"/>
                <a:cs typeface="Calibri"/>
              </a:rPr>
              <a:t>EVERY DAY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b="1" dirty="0">
                <a:ea typeface="Calibri"/>
                <a:cs typeface="Calibri"/>
              </a:rPr>
              <a:t>Absence requests may be made in advance to the school via </a:t>
            </a:r>
            <a:r>
              <a:rPr lang="en-GB" sz="2400" dirty="0">
                <a:ea typeface="Calibri"/>
                <a:cs typeface="Calibri"/>
              </a:rPr>
              <a:t>office@hautlieu.sch.je </a:t>
            </a:r>
            <a:endParaRPr lang="en-GB" sz="2400" b="1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u="sng" dirty="0"/>
              <a:t>All unplanned </a:t>
            </a:r>
            <a:r>
              <a:rPr lang="en-GB" sz="2400" dirty="0"/>
              <a:t>absences should be reported to the office as soon as possible </a:t>
            </a:r>
            <a:r>
              <a:rPr lang="en-GB" sz="2400" b="1" dirty="0"/>
              <a:t>by parents/carers (not the student) </a:t>
            </a:r>
            <a:r>
              <a:rPr lang="en-GB" sz="2400" dirty="0"/>
              <a:t>using the email office@hautlieu.sch.je </a:t>
            </a:r>
            <a:endParaRPr lang="en-GB" sz="2400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Our attendance team monitors the attendance of Year 12 students and will look at interventions where needed</a:t>
            </a:r>
            <a:endParaRPr lang="en-GB" sz="2400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Study sessions should take place in school where possible. There are always study and revision tasks that can be completed</a:t>
            </a:r>
            <a:endParaRPr lang="en-GB" sz="2000" dirty="0"/>
          </a:p>
          <a:p>
            <a:pPr marL="1257300" lvl="1">
              <a:buFont typeface="Courier New" panose="020B0604020202020204" pitchFamily="34" charset="0"/>
              <a:buChar char="o"/>
            </a:pPr>
            <a:r>
              <a:rPr lang="en-GB" sz="2200" dirty="0"/>
              <a:t>You can access attendance data using </a:t>
            </a:r>
            <a:r>
              <a:rPr lang="en-GB" sz="2200" b="1" dirty="0"/>
              <a:t>Go4Schools</a:t>
            </a:r>
            <a:r>
              <a:rPr lang="en-GB" sz="2200" dirty="0"/>
              <a:t>. Instructions for doing this can be found on the school website (</a:t>
            </a:r>
            <a:r>
              <a:rPr lang="en-GB" sz="1700" dirty="0">
                <a:hlinkClick r:id="rId3"/>
              </a:rPr>
              <a:t>Attendance</a:t>
            </a:r>
            <a:r>
              <a:rPr lang="en-GB" sz="1700" dirty="0">
                <a:ea typeface="+mn-lt"/>
                <a:cs typeface="+mn-lt"/>
                <a:hlinkClick r:id="rId3"/>
              </a:rPr>
              <a:t> and Punctuality – Hautlieu</a:t>
            </a:r>
            <a:r>
              <a:rPr lang="en-GB" sz="1700" dirty="0">
                <a:ea typeface="+mn-lt"/>
                <a:cs typeface="+mn-lt"/>
              </a:rPr>
              <a:t>)</a:t>
            </a:r>
            <a:endParaRPr lang="en-GB" sz="17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5579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E1A9E6-2E3B-9270-C6AF-FBC5EEDF183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06484" y="-42078"/>
            <a:ext cx="8089900" cy="1948656"/>
          </a:xfrm>
        </p:spPr>
        <p:txBody>
          <a:bodyPr>
            <a:normAutofit/>
          </a:bodyPr>
          <a:lstStyle/>
          <a:p>
            <a:r>
              <a:rPr lang="en-GB" sz="6000" dirty="0"/>
              <a:t>Why does attendance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492AF-770A-33A4-8DDC-D69F84874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1258" y="2224681"/>
            <a:ext cx="5961185" cy="41203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 levels are hard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In years 12 and 13, students will have over 1000 lessons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Lessons missed = lost learning</a:t>
            </a:r>
            <a:endParaRPr lang="en-GB" sz="24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You can’t afford to miss any lessons, the pace means it’s difficult to catch up</a:t>
            </a:r>
            <a:endParaRPr lang="en-GB" sz="24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If you didn’t need to attend all the lessons, we wouldn’t schedule them!</a:t>
            </a:r>
            <a:endParaRPr lang="en-GB" sz="2400" dirty="0"/>
          </a:p>
          <a:p>
            <a:endParaRPr lang="en-GB" sz="24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C161AAD-5E67-84F6-2E8F-FDBF92BB2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190262"/>
              </p:ext>
            </p:extLst>
          </p:nvPr>
        </p:nvGraphicFramePr>
        <p:xfrm>
          <a:off x="6355546" y="1796364"/>
          <a:ext cx="5666876" cy="37054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1871">
                  <a:extLst>
                    <a:ext uri="{9D8B030D-6E8A-4147-A177-3AD203B41FA5}">
                      <a16:colId xmlns:a16="http://schemas.microsoft.com/office/drawing/2014/main" val="3262920721"/>
                    </a:ext>
                  </a:extLst>
                </a:gridCol>
                <a:gridCol w="1081044">
                  <a:extLst>
                    <a:ext uri="{9D8B030D-6E8A-4147-A177-3AD203B41FA5}">
                      <a16:colId xmlns:a16="http://schemas.microsoft.com/office/drawing/2014/main" val="1976527172"/>
                    </a:ext>
                  </a:extLst>
                </a:gridCol>
                <a:gridCol w="1425326">
                  <a:extLst>
                    <a:ext uri="{9D8B030D-6E8A-4147-A177-3AD203B41FA5}">
                      <a16:colId xmlns:a16="http://schemas.microsoft.com/office/drawing/2014/main" val="2218541671"/>
                    </a:ext>
                  </a:extLst>
                </a:gridCol>
                <a:gridCol w="1948635">
                  <a:extLst>
                    <a:ext uri="{9D8B030D-6E8A-4147-A177-3AD203B41FA5}">
                      <a16:colId xmlns:a16="http://schemas.microsoft.com/office/drawing/2014/main" val="3247543862"/>
                    </a:ext>
                  </a:extLst>
                </a:gridCol>
              </a:tblGrid>
              <a:tr h="81706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% Attendance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Lessons missed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Lessons missed per subject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Equivalent lost teaching time </a:t>
                      </a:r>
                      <a:r>
                        <a:rPr lang="en-US" sz="1600" b="1" dirty="0">
                          <a:effectLst/>
                        </a:rPr>
                        <a:t>per subject</a:t>
                      </a:r>
                      <a:r>
                        <a:rPr lang="en-GB" sz="1600" b="1" dirty="0">
                          <a:effectLst/>
                        </a:rPr>
                        <a:t>​</a:t>
                      </a:r>
                      <a:endParaRPr lang="en-GB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673630"/>
                  </a:ext>
                </a:extLst>
              </a:tr>
              <a:tr h="36436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100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343806"/>
                  </a:ext>
                </a:extLst>
              </a:tr>
              <a:tr h="629362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99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3-4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Nearly 1 whole week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649238"/>
                  </a:ext>
                </a:extLst>
              </a:tr>
              <a:tr h="36436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98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20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6-7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1-2 weeks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791255"/>
                  </a:ext>
                </a:extLst>
              </a:tr>
              <a:tr h="36436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97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30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2 weeks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249918"/>
                  </a:ext>
                </a:extLst>
              </a:tr>
              <a:tr h="36436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96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40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13-14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Nearly 3 weeks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95048"/>
                  </a:ext>
                </a:extLst>
              </a:tr>
              <a:tr h="43128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95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50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16-17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More than 3 weeks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56343"/>
                  </a:ext>
                </a:extLst>
              </a:tr>
              <a:tr h="36436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90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101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33-34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600" dirty="0">
                          <a:effectLst/>
                        </a:rPr>
                        <a:t>Nearly 7 weeks!</a:t>
                      </a:r>
                      <a:r>
                        <a:rPr lang="en-GB" sz="1600" dirty="0">
                          <a:effectLst/>
                        </a:rPr>
                        <a:t>​</a:t>
                      </a:r>
                      <a:endParaRPr lang="en-GB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147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72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2B4CF9-CD59-6E34-5C13-E92056AE87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56" y="-229271"/>
            <a:ext cx="9260113" cy="1948656"/>
          </a:xfrm>
        </p:spPr>
        <p:txBody>
          <a:bodyPr>
            <a:normAutofit/>
          </a:bodyPr>
          <a:lstStyle/>
          <a:p>
            <a:r>
              <a:rPr lang="en-GB" sz="5400" dirty="0"/>
              <a:t>What to do if your child is unable to attend a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6EA2C-46B8-9A97-3832-C774892A7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1449" y="1977934"/>
            <a:ext cx="8625011" cy="42466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A parent / guardian must contact the school office</a:t>
            </a:r>
            <a:endParaRPr lang="en-GB" sz="2400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If we are not notified by a parent, it is recorded as unauthorised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Family holidays are “unauthorised absence” by CYPES</a:t>
            </a:r>
            <a:endParaRPr lang="en-GB" sz="2400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If students become ill during the school day, then they should sign out at the office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ea typeface="Calibri"/>
                <a:cs typeface="Calibri"/>
              </a:rPr>
              <a:t>Please do not arrange driving lessons / paid work during lesson time. Absence for driving tests will be approved if we are notified by parent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B6F4E3-D88A-A396-8802-E6ED026A515F}"/>
              </a:ext>
            </a:extLst>
          </p:cNvPr>
          <p:cNvSpPr txBox="1"/>
          <p:nvPr/>
        </p:nvSpPr>
        <p:spPr>
          <a:xfrm>
            <a:off x="1341873" y="6041990"/>
            <a:ext cx="7925218" cy="70788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Students, as a matter of courtesy, should email their teachers to catch up on missed learning – </a:t>
            </a:r>
            <a:r>
              <a:rPr lang="en-US" sz="2000" b="1" dirty="0"/>
              <a:t>please encourage your child to do this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3200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63E37-A30A-A62F-391D-ACE67778C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7A328B-B2DC-AF6A-DE7A-E3853E967A4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22237" y="-38200"/>
            <a:ext cx="8173243" cy="165329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5400" dirty="0"/>
              <a:t>What if attendance falls below expectations?</a:t>
            </a:r>
            <a:endParaRPr lang="en-US" sz="5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C9154-F5C0-06A4-5855-4FF9ECA5A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237" y="1931229"/>
            <a:ext cx="8854279" cy="4025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Attendance is reviewed </a:t>
            </a:r>
            <a:r>
              <a:rPr lang="en-US" sz="2400" b="1" dirty="0"/>
              <a:t>every two weeks. </a:t>
            </a:r>
            <a:r>
              <a:rPr lang="en-US" sz="2400" dirty="0"/>
              <a:t>Students whose attendance</a:t>
            </a:r>
            <a:r>
              <a:rPr lang="en-US" sz="2400" b="1" dirty="0"/>
              <a:t> falls below 90% </a:t>
            </a:r>
            <a:r>
              <a:rPr lang="en-US" sz="2400" dirty="0"/>
              <a:t>will enter the “attendance support process”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b="1" dirty="0"/>
              <a:t>Stage 1:</a:t>
            </a:r>
            <a:r>
              <a:rPr lang="en-US" sz="2200" dirty="0"/>
              <a:t> Attendance concern email sent to student and parents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b="1" dirty="0"/>
              <a:t>Stage 2:</a:t>
            </a:r>
            <a:r>
              <a:rPr lang="en-US" sz="2200" dirty="0"/>
              <a:t> Further attendance concern email sent to student and parents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b="1" dirty="0"/>
              <a:t>Stage 3:</a:t>
            </a:r>
            <a:r>
              <a:rPr lang="en-US" sz="2200" dirty="0"/>
              <a:t> Attendance review meeting with Senior Leadership, student 	  and parents. Support interventions discussed and agreed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b="1" dirty="0"/>
              <a:t>Stage 4:</a:t>
            </a:r>
            <a:r>
              <a:rPr lang="en-US" sz="2200" dirty="0"/>
              <a:t> Further parental meetings/support interventions and </a:t>
            </a:r>
            <a:r>
              <a:rPr lang="en-US" sz="2200" dirty="0" err="1"/>
              <a:t>programme</a:t>
            </a:r>
            <a:r>
              <a:rPr lang="en-US" sz="2200" dirty="0"/>
              <a:t> reviewed 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8268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A4967C-E037-9575-CD98-ADA4CD763BD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183027"/>
          </a:xfrm>
        </p:spPr>
        <p:txBody>
          <a:bodyPr/>
          <a:lstStyle/>
          <a:p>
            <a:r>
              <a:rPr lang="en-US" dirty="0"/>
              <a:t>Student Support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1280E2-44C1-9F71-5C55-9A3AD31E84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CB75B1-9ECC-C0C5-2F25-267C72FA885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anchor="t"/>
          <a:lstStyle/>
          <a:p>
            <a:r>
              <a:rPr lang="en-GB"/>
              <a:t>Student Support</a:t>
            </a:r>
          </a:p>
        </p:txBody>
      </p:sp>
      <p:pic>
        <p:nvPicPr>
          <p:cNvPr id="4" name="Picture 3" descr="A picture containing text, graphics, graphic design, font&#10;&#10;Description automatically generated">
            <a:extLst>
              <a:ext uri="{FF2B5EF4-FFF2-40B4-BE49-F238E27FC236}">
                <a16:creationId xmlns:a16="http://schemas.microsoft.com/office/drawing/2014/main" id="{5A36CF48-FAE4-B308-FA86-6A3ACF905F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515" y="2035863"/>
            <a:ext cx="4580032" cy="342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0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A38A36-012D-19C7-35A3-D638F5F5F31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anchor="t"/>
          <a:lstStyle/>
          <a:p>
            <a:r>
              <a:rPr lang="en-GB" sz="4800"/>
              <a:t>If your child feels things are getting on top of them…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58D14-4768-E3A4-3028-4005A182D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128814" y="1863970"/>
            <a:ext cx="9394021" cy="5144477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GB" sz="2400" dirty="0"/>
              <a:t>Don’t just let them hide away and bury their heads in the sand</a:t>
            </a:r>
          </a:p>
          <a:p>
            <a:pPr algn="ctr">
              <a:lnSpc>
                <a:spcPct val="120000"/>
              </a:lnSpc>
            </a:pPr>
            <a:r>
              <a:rPr lang="en-GB" sz="2400" dirty="0"/>
              <a:t>They should:</a:t>
            </a:r>
          </a:p>
          <a:p>
            <a:pPr algn="ctr">
              <a:lnSpc>
                <a:spcPct val="120000"/>
              </a:lnSpc>
            </a:pPr>
            <a:r>
              <a:rPr lang="en-GB" sz="2400" dirty="0"/>
              <a:t>Talk to their parents</a:t>
            </a:r>
          </a:p>
          <a:p>
            <a:pPr algn="ctr">
              <a:lnSpc>
                <a:spcPct val="120000"/>
              </a:lnSpc>
            </a:pPr>
            <a:r>
              <a:rPr lang="en-GB" sz="2400" dirty="0"/>
              <a:t>Talk to their mentor</a:t>
            </a:r>
          </a:p>
          <a:p>
            <a:pPr algn="ctr">
              <a:lnSpc>
                <a:spcPct val="120000"/>
              </a:lnSpc>
            </a:pPr>
            <a:r>
              <a:rPr lang="en-GB" sz="2400" dirty="0"/>
              <a:t>Talk to their teachers</a:t>
            </a:r>
          </a:p>
          <a:p>
            <a:pPr algn="ctr">
              <a:lnSpc>
                <a:spcPct val="120000"/>
              </a:lnSpc>
            </a:pPr>
            <a:r>
              <a:rPr lang="en-GB" sz="2400" dirty="0"/>
              <a:t>Talk to the school counsellor</a:t>
            </a:r>
          </a:p>
          <a:p>
            <a:pPr algn="ctr">
              <a:lnSpc>
                <a:spcPct val="120000"/>
              </a:lnSpc>
            </a:pPr>
            <a:r>
              <a:rPr lang="en-GB" sz="2400" dirty="0"/>
              <a:t>Talk to someone</a:t>
            </a:r>
          </a:p>
          <a:p>
            <a:pPr algn="ctr">
              <a:lnSpc>
                <a:spcPct val="120000"/>
              </a:lnSpc>
            </a:pPr>
            <a:endParaRPr lang="en-GB" sz="2400" dirty="0"/>
          </a:p>
          <a:p>
            <a:pPr algn="ctr">
              <a:lnSpc>
                <a:spcPct val="120000"/>
              </a:lnSpc>
            </a:pPr>
            <a:r>
              <a:rPr lang="en-GB" sz="3200" b="1" dirty="0"/>
              <a:t>Let us help you</a:t>
            </a:r>
          </a:p>
          <a:p>
            <a:pPr>
              <a:lnSpc>
                <a:spcPct val="120000"/>
              </a:lnSpc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8137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B4BAF2-2999-A356-AB46-2C1B3ACC2C1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9" y="210344"/>
            <a:ext cx="9438278" cy="1583622"/>
          </a:xfrm>
        </p:spPr>
        <p:txBody>
          <a:bodyPr>
            <a:normAutofit fontScale="77500" lnSpcReduction="20000"/>
          </a:bodyPr>
          <a:lstStyle/>
          <a:p>
            <a:r>
              <a:rPr lang="en-US" sz="6600" dirty="0"/>
              <a:t>Our student support team </a:t>
            </a:r>
          </a:p>
          <a:p>
            <a:r>
              <a:rPr lang="en-US" sz="6600" dirty="0"/>
              <a:t>dedicated to student wellbeing </a:t>
            </a:r>
            <a:endParaRPr lang="en-GB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135E-46DA-AF3E-3764-B32CAA3C09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 </a:t>
            </a:r>
          </a:p>
        </p:txBody>
      </p:sp>
      <p:pic>
        <p:nvPicPr>
          <p:cNvPr id="4" name="Picture 3" descr="A group of women posing for a photo&#10;&#10;Description automatically generated">
            <a:extLst>
              <a:ext uri="{FF2B5EF4-FFF2-40B4-BE49-F238E27FC236}">
                <a16:creationId xmlns:a16="http://schemas.microsoft.com/office/drawing/2014/main" id="{86086436-5714-F9C6-2E31-088E81812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89" y="2057963"/>
            <a:ext cx="2943313" cy="221177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15A44F-D854-DDA8-6899-4421A0587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481" y="4537845"/>
            <a:ext cx="3041227" cy="22809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A97F7B-5B8A-74CA-C8A9-C658F500D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020" y="2324617"/>
            <a:ext cx="2709091" cy="389023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6435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FC5FFE-AB7A-A185-E8C4-62C2FBDB1EA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58" y="210344"/>
            <a:ext cx="8171542" cy="1254692"/>
          </a:xfrm>
        </p:spPr>
        <p:txBody>
          <a:bodyPr>
            <a:normAutofit/>
          </a:bodyPr>
          <a:lstStyle/>
          <a:p>
            <a:r>
              <a:rPr lang="en-GB" dirty="0"/>
              <a:t>Mrs Kedge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CE148-AE32-36F3-B329-7127D9451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4" y="2330188"/>
            <a:ext cx="4460875" cy="41203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Student Support Lead and Positive Mental Health and Wellbeing Manager</a:t>
            </a:r>
            <a:endParaRPr lang="en-US"/>
          </a:p>
        </p:txBody>
      </p:sp>
      <p:pic>
        <p:nvPicPr>
          <p:cNvPr id="4" name="Picture 3" descr="A picture containing human face, person, smile, clothing&#10;&#10;Description automatically generated">
            <a:extLst>
              <a:ext uri="{FF2B5EF4-FFF2-40B4-BE49-F238E27FC236}">
                <a16:creationId xmlns:a16="http://schemas.microsoft.com/office/drawing/2014/main" id="{624398E9-7C18-7238-5D64-D2548EF74F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343" y="2327086"/>
            <a:ext cx="3261256" cy="361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0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A841E-5FCC-AD33-109A-B112AB17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C591DEBC-E61D-FC90-39D5-8B7A739986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700" y="1714764"/>
            <a:ext cx="3261256" cy="383001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C9760D-AC9D-745E-51F2-9CE14B5AF98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58" y="210344"/>
            <a:ext cx="8171542" cy="1159442"/>
          </a:xfrm>
        </p:spPr>
        <p:txBody>
          <a:bodyPr>
            <a:normAutofit/>
          </a:bodyPr>
          <a:lstStyle/>
          <a:p>
            <a:r>
              <a:rPr lang="en-GB" dirty="0"/>
              <a:t>Mrs Kelly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78224-3610-3B7B-D99D-AD57D676D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4" y="2330188"/>
            <a:ext cx="4433661" cy="118122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GB" sz="3200" dirty="0"/>
              <a:t>Designated Safeguarding Lead (DSL)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68934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52372-EC35-9C65-D30C-B7FF875B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D76C47-54CE-80D3-C042-80E0034CE99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58" y="210344"/>
            <a:ext cx="8171542" cy="106419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Judy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25AF3-0CC4-E11E-59AF-1BD62DA06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4" y="2534295"/>
            <a:ext cx="4991553" cy="39162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 dirty="0"/>
              <a:t>School Counsellor</a:t>
            </a:r>
            <a:endParaRPr lang="en-US" sz="4000" dirty="0"/>
          </a:p>
          <a:p>
            <a:r>
              <a:rPr lang="en-GB" sz="3200" dirty="0"/>
              <a:t>Tel: 07797799662</a:t>
            </a:r>
          </a:p>
          <a:p>
            <a:r>
              <a:rPr lang="en-GB" sz="3200" dirty="0"/>
              <a:t>Email: </a:t>
            </a:r>
            <a:r>
              <a:rPr lang="en-GB" sz="3200" dirty="0">
                <a:hlinkClick r:id="rId3"/>
              </a:rPr>
              <a:t>j.cornwall@hautlieu.sch.je</a:t>
            </a:r>
          </a:p>
          <a:p>
            <a:endParaRPr lang="en-GB" sz="3200" dirty="0"/>
          </a:p>
        </p:txBody>
      </p:sp>
      <p:pic>
        <p:nvPicPr>
          <p:cNvPr id="4" name="Picture 3" descr="A picture containing human face, smile, person, clothing&#10;&#10;Description automatically generated">
            <a:extLst>
              <a:ext uri="{FF2B5EF4-FFF2-40B4-BE49-F238E27FC236}">
                <a16:creationId xmlns:a16="http://schemas.microsoft.com/office/drawing/2014/main" id="{5FF8ABE4-E032-ED33-81AA-8BA41B70A3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593" y="2531193"/>
            <a:ext cx="3646658" cy="357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010E2-9EFB-97DB-C8E9-4A3FC2E08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73A5CC37-C2C2-15C8-8761-1DFE730CE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382" y="1710328"/>
            <a:ext cx="3855940" cy="3885057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CDB287-EE3A-AD9C-1DEC-FF95BE6F109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58" y="210344"/>
            <a:ext cx="8185149" cy="1105014"/>
          </a:xfrm>
        </p:spPr>
        <p:txBody>
          <a:bodyPr>
            <a:normAutofit/>
          </a:bodyPr>
          <a:lstStyle/>
          <a:p>
            <a:r>
              <a:rPr lang="en-GB" dirty="0"/>
              <a:t>Mrs Priestley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B1B2C-67F2-0CFC-8F8D-0BC7062B2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4" y="2330188"/>
            <a:ext cx="4297590" cy="41203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/>
              <a:t>Special Education Needs Co-Ordinator (SENDCo)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169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29A5C6-6190-C2AD-CEF0-C9329A60FF2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65403" y="123258"/>
            <a:ext cx="8564768" cy="1506917"/>
          </a:xfrm>
        </p:spPr>
        <p:txBody>
          <a:bodyPr>
            <a:normAutofit fontScale="92500"/>
          </a:bodyPr>
          <a:lstStyle/>
          <a:p>
            <a:r>
              <a:rPr lang="en-GB" sz="5400" dirty="0"/>
              <a:t>A levels can be stressful – how can I support my child?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21813E-D1B3-FC4E-E7BC-E790EDDCD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5403" y="2028417"/>
            <a:ext cx="8702950" cy="349281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000" b="1" dirty="0">
                <a:latin typeface="Lato"/>
                <a:ea typeface="Lato"/>
                <a:cs typeface="Lato"/>
              </a:rPr>
              <a:t>Talk to them. </a:t>
            </a:r>
            <a:r>
              <a:rPr lang="en-GB" sz="2000" dirty="0">
                <a:latin typeface="Lato"/>
                <a:ea typeface="Lato"/>
                <a:cs typeface="Lato"/>
              </a:rPr>
              <a:t>Set aside one to one time so that they can talk to you about any worries.</a:t>
            </a:r>
            <a:endParaRPr lang="en-US" sz="2000" dirty="0">
              <a:latin typeface="Lato"/>
              <a:ea typeface="Lato"/>
              <a:cs typeface="Lato"/>
            </a:endParaRPr>
          </a:p>
          <a:p>
            <a:pPr>
              <a:lnSpc>
                <a:spcPct val="100000"/>
              </a:lnSpc>
            </a:pPr>
            <a:r>
              <a:rPr lang="en-GB" sz="2000" b="1" dirty="0">
                <a:latin typeface="Lato"/>
                <a:ea typeface="Lato"/>
                <a:cs typeface="Lato"/>
              </a:rPr>
              <a:t>Help them find solutions.</a:t>
            </a:r>
            <a:r>
              <a:rPr lang="en-GB" sz="2000" dirty="0">
                <a:latin typeface="Lato"/>
                <a:ea typeface="Lato"/>
                <a:cs typeface="Lato"/>
              </a:rPr>
              <a:t> Let them know their feelings are valid and normal but also offer support and solutions where possible.</a:t>
            </a:r>
            <a:endParaRPr lang="en-US" sz="2000" dirty="0">
              <a:latin typeface="Lato"/>
              <a:ea typeface="Lato"/>
              <a:cs typeface="Lato"/>
            </a:endParaRPr>
          </a:p>
          <a:p>
            <a:pPr>
              <a:lnSpc>
                <a:spcPct val="100000"/>
              </a:lnSpc>
            </a:pPr>
            <a:r>
              <a:rPr lang="en-GB" sz="2000" b="1" dirty="0">
                <a:latin typeface="Lato"/>
                <a:ea typeface="Lato"/>
                <a:cs typeface="Lato"/>
              </a:rPr>
              <a:t>Instigate good sleep habits</a:t>
            </a:r>
            <a:r>
              <a:rPr lang="en-GB" sz="2000" dirty="0">
                <a:latin typeface="Lato"/>
                <a:ea typeface="Lato"/>
                <a:cs typeface="Lato"/>
              </a:rPr>
              <a:t>. Anxiety is often worst at night, and this means it is useful to encourage a good bedtime routine.</a:t>
            </a:r>
            <a:endParaRPr lang="en-US" sz="2000" dirty="0">
              <a:latin typeface="Lato"/>
              <a:ea typeface="Lato"/>
              <a:cs typeface="Lato"/>
            </a:endParaRPr>
          </a:p>
          <a:p>
            <a:pPr>
              <a:lnSpc>
                <a:spcPct val="100000"/>
              </a:lnSpc>
            </a:pPr>
            <a:r>
              <a:rPr lang="en-GB" sz="2000" b="1" dirty="0">
                <a:latin typeface="Lato"/>
                <a:ea typeface="Lato"/>
                <a:cs typeface="Lato"/>
              </a:rPr>
              <a:t>Seek help.</a:t>
            </a:r>
            <a:r>
              <a:rPr lang="en-GB" sz="2000" dirty="0">
                <a:latin typeface="Lato"/>
                <a:ea typeface="Lato"/>
                <a:cs typeface="Lato"/>
              </a:rPr>
              <a:t> If anxiety and stress start impacting their day-to-day life, seek help from your GP. Work with your child to find what revision style works for them.</a:t>
            </a:r>
            <a:endParaRPr lang="en-US" sz="2000" dirty="0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20995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B3F6A-3AFC-EF67-7CC6-19E26531424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Assessment and Reporting</a:t>
            </a:r>
            <a:endParaRPr lang="en-GB" dirty="0">
              <a:ln w="15875">
                <a:solidFill>
                  <a:prstClr val="black">
                    <a:alpha val="50000"/>
                  </a:prst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5138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935913-A451-EE6B-337D-CD993D45E81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Assessment and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96D7D-9BFA-EB88-019F-1D873E2564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5" y="2269229"/>
            <a:ext cx="7985125" cy="412036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400" dirty="0"/>
              <a:t>Support student progress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400" dirty="0"/>
              <a:t>Improve study habits of learners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400" dirty="0"/>
              <a:t>Use feedback to inform planning and teaching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400" dirty="0"/>
              <a:t>Student ownership and parent/carer understanding of progress in learning and predicted attainment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400" dirty="0"/>
              <a:t>Monitor and evaluate student progress… to ensure </a:t>
            </a:r>
            <a:r>
              <a:rPr lang="en-GB" altLang="en-US" sz="2400" b="1" i="1" u="sng" dirty="0"/>
              <a:t>ALL</a:t>
            </a:r>
            <a:r>
              <a:rPr lang="en-GB" altLang="en-US" sz="2400" i="1" dirty="0"/>
              <a:t> </a:t>
            </a:r>
            <a:r>
              <a:rPr lang="en-GB" altLang="en-US" sz="2400" dirty="0"/>
              <a:t>students are supported to fulfil their academic potential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1727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E87EA5-8037-33EF-A159-712417E5D78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740376"/>
          </a:xfrm>
        </p:spPr>
        <p:txBody>
          <a:bodyPr>
            <a:normAutofit lnSpcReduction="10000"/>
          </a:bodyPr>
          <a:lstStyle/>
          <a:p>
            <a:r>
              <a:rPr lang="en-GB" sz="6000" dirty="0"/>
              <a:t>Parent Engagement – Go4School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D2CE3-3B33-D128-D38E-E316DAE66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5058" y="2164725"/>
            <a:ext cx="7985125" cy="4120366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Transparent platform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Up to date information and data (attendance syncs overnight)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Detailed insight into student progress for each subject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Encourage conversations and support at home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Visibility </a:t>
            </a:r>
            <a:r>
              <a:rPr lang="en-GB" sz="2800" b="1" u="sng" dirty="0"/>
              <a:t>NEXT WEEK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en-GB" sz="2800" dirty="0"/>
          </a:p>
          <a:p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DF3A3-A955-5CA2-F3EF-20A052674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17" y="2359715"/>
            <a:ext cx="3825283" cy="3169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08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3DE036-86CB-6B46-8A8F-23D07FF6B4B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anchor="t"/>
          <a:lstStyle/>
          <a:p>
            <a:r>
              <a:rPr lang="en-GB"/>
              <a:t>Reports &amp; Grades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4C0D8-317B-92ED-49B5-2768B090A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212839" y="1501854"/>
            <a:ext cx="9223374" cy="412036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571500" lvl="2" indent="0">
              <a:buNone/>
            </a:pPr>
            <a:r>
              <a:rPr lang="en-GB" altLang="en-US" sz="3300" b="1" u="sng" dirty="0"/>
              <a:t>Target Grade</a:t>
            </a:r>
            <a:endParaRPr lang="en-US" sz="3300"/>
          </a:p>
          <a:p>
            <a:pPr marL="1257300" lvl="1" indent="-571500"/>
            <a:r>
              <a:rPr lang="en-GB" altLang="en-US" dirty="0"/>
              <a:t>Fixed</a:t>
            </a:r>
          </a:p>
          <a:p>
            <a:pPr marL="1257300" lvl="1" indent="-571500"/>
            <a:r>
              <a:rPr lang="en-GB" altLang="en-US" dirty="0"/>
              <a:t>Informed by prior attainment (GCSE)</a:t>
            </a:r>
          </a:p>
          <a:p>
            <a:pPr marL="1257300" lvl="1" indent="-571500"/>
            <a:r>
              <a:rPr lang="en-GB" altLang="en-US" dirty="0"/>
              <a:t>Intentionally aspirational</a:t>
            </a:r>
            <a:endParaRPr lang="en-GB" dirty="0"/>
          </a:p>
          <a:p>
            <a:pPr lvl="1" indent="0">
              <a:buNone/>
            </a:pPr>
            <a:r>
              <a:rPr lang="en-GB" altLang="en-US" sz="3300" b="1" u="sng" dirty="0"/>
              <a:t>Predicted Grade</a:t>
            </a:r>
            <a:endParaRPr lang="en-GB" sz="3300" dirty="0"/>
          </a:p>
          <a:p>
            <a:pPr marL="1143000" lvl="1" indent="-457200"/>
            <a:r>
              <a:rPr lang="en-GB" altLang="en-US" dirty="0"/>
              <a:t>Realistic indication of A Level outcome</a:t>
            </a:r>
          </a:p>
          <a:p>
            <a:pPr marL="1143000" lvl="1" indent="-457200"/>
            <a:r>
              <a:rPr lang="en-GB" altLang="en-US" dirty="0"/>
              <a:t>Professional judgment of subject teacher</a:t>
            </a:r>
          </a:p>
          <a:p>
            <a:pPr marL="1143000" lvl="1" indent="-457200"/>
            <a:r>
              <a:rPr lang="en-GB" altLang="en-US" dirty="0"/>
              <a:t>Contributing factors</a:t>
            </a:r>
          </a:p>
          <a:p>
            <a:pPr lvl="1" indent="0">
              <a:buNone/>
            </a:pPr>
            <a:r>
              <a:rPr lang="en-GB" altLang="en-US" sz="3300" b="1" u="sng" dirty="0"/>
              <a:t>Current Grade</a:t>
            </a:r>
          </a:p>
          <a:p>
            <a:pPr marL="1143000" lvl="1" indent="-457200"/>
            <a:r>
              <a:rPr lang="en-GB" altLang="en-US" dirty="0"/>
              <a:t>Informed by internal data and any external exams</a:t>
            </a:r>
          </a:p>
          <a:p>
            <a:pPr marL="1143000" lvl="1" indent="-457200"/>
            <a:r>
              <a:rPr lang="en-GB" altLang="en-US" dirty="0"/>
              <a:t>Reflect qualification grades and components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26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1025D8-DED4-71D7-87DB-C3B4AEE9F41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696833"/>
          </a:xfrm>
        </p:spPr>
        <p:txBody>
          <a:bodyPr>
            <a:normAutofit lnSpcReduction="10000"/>
          </a:bodyPr>
          <a:lstStyle/>
          <a:p>
            <a:r>
              <a:rPr lang="en-GB" sz="6000" dirty="0"/>
              <a:t>Attributes for Successful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6CC02-42E1-4CA1-12AC-7403687E05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/>
              <a:t>Outstanding – consistently models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/>
              <a:t>Good – Frequently models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/>
              <a:t>Developing – Occasionally models, but can require prompting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/>
              <a:t>Requires improvement – infrequently models and there are emerging concerns</a:t>
            </a:r>
          </a:p>
        </p:txBody>
      </p:sp>
    </p:spTree>
    <p:extLst>
      <p:ext uri="{BB962C8B-B14F-4D97-AF65-F5344CB8AC3E}">
        <p14:creationId xmlns:p14="http://schemas.microsoft.com/office/powerpoint/2010/main" val="188242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14889A-5BFE-DEA3-885C-7CD0717F8D0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anchor="t"/>
          <a:lstStyle/>
          <a:p>
            <a:r>
              <a:rPr lang="en-GB"/>
              <a:t>Exams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60EF7-8861-EC16-2FE3-5447247A3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2396" y="1612275"/>
            <a:ext cx="8425656" cy="41203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Regular assessments throughout each term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End of Year 12 exams.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Expected to achieve a grade D or above in their subjects during these exams.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You will have visibility of their progress on GoForSchools</a:t>
            </a:r>
          </a:p>
          <a:p>
            <a:endParaRPr lang="en-GB" sz="2800" dirty="0"/>
          </a:p>
          <a:p>
            <a:pPr marL="1257300" lvl="1" indent="-571500">
              <a:buFont typeface="Courier New" panose="020B0604020202020204" pitchFamily="34" charset="0"/>
              <a:buChar char="o"/>
            </a:pPr>
            <a:r>
              <a:rPr lang="en-GB" sz="2400" dirty="0"/>
              <a:t>First progress review: w/c 16th November</a:t>
            </a:r>
            <a:endParaRPr lang="en-GB" sz="2400" dirty="0">
              <a:highlight>
                <a:srgbClr val="FFFF00"/>
              </a:highlight>
            </a:endParaRPr>
          </a:p>
          <a:p>
            <a:pPr marL="1257300" lvl="1" indent="-571500">
              <a:buFont typeface="Courier New" panose="020B0604020202020204" pitchFamily="34" charset="0"/>
              <a:buChar char="o"/>
            </a:pPr>
            <a:r>
              <a:rPr lang="en-GB" sz="2400" dirty="0"/>
              <a:t>Second progress review : w/c 1st March</a:t>
            </a:r>
            <a:endParaRPr lang="en-GB" sz="2400" dirty="0">
              <a:highlight>
                <a:srgbClr val="FFFF00"/>
              </a:highlight>
            </a:endParaRPr>
          </a:p>
          <a:p>
            <a:pPr marL="1257300" lvl="1" indent="-571500">
              <a:buFont typeface="Courier New" panose="020B0604020202020204" pitchFamily="34" charset="0"/>
              <a:buChar char="o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529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A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D9334D-E7AA-ABC2-0986-BE9FD21578E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anchor="t"/>
          <a:lstStyle/>
          <a:p>
            <a:r>
              <a:rPr lang="en-GB"/>
              <a:t>Key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C1649-BA08-2353-5FDC-9FB9CDE7E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7281" y="1908367"/>
            <a:ext cx="9141731" cy="41203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800" dirty="0"/>
              <a:t>13</a:t>
            </a:r>
            <a:r>
              <a:rPr lang="en-GB" altLang="en-US" sz="2800" baseline="30000" dirty="0"/>
              <a:t>th</a:t>
            </a:r>
            <a:r>
              <a:rPr lang="en-GB" altLang="en-US" sz="2800" dirty="0"/>
              <a:t> </a:t>
            </a:r>
            <a:r>
              <a:rPr lang="en-GB" altLang="en-US" sz="2400" dirty="0"/>
              <a:t>October</a:t>
            </a:r>
            <a:r>
              <a:rPr lang="en-GB" altLang="en-US" sz="2800" dirty="0"/>
              <a:t> – </a:t>
            </a:r>
            <a:r>
              <a:rPr lang="en-GB" altLang="en-US" sz="2800" b="1" dirty="0"/>
              <a:t>Enhancing Successful Outcomes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800" dirty="0"/>
              <a:t>w/c 16th November – </a:t>
            </a:r>
            <a:r>
              <a:rPr lang="en-GB" altLang="en-US" sz="2800" b="1" dirty="0"/>
              <a:t>Autumn Interim Report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800" dirty="0"/>
              <a:t>w/c 1</a:t>
            </a:r>
            <a:r>
              <a:rPr lang="en-GB" altLang="en-US" sz="2800" baseline="30000" dirty="0"/>
              <a:t>st</a:t>
            </a:r>
            <a:r>
              <a:rPr lang="en-GB" altLang="en-US" sz="2800" dirty="0"/>
              <a:t> March – </a:t>
            </a:r>
            <a:r>
              <a:rPr lang="en-GB" altLang="en-US" sz="2800" b="1" dirty="0"/>
              <a:t>Spring Interim Report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800" dirty="0"/>
              <a:t>Tuesday 21st April – </a:t>
            </a:r>
            <a:r>
              <a:rPr lang="en-GB" altLang="en-US" sz="2800" b="1" dirty="0"/>
              <a:t>Year 12 Parents’ Evening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800" dirty="0"/>
              <a:t>w/c 17</a:t>
            </a:r>
            <a:r>
              <a:rPr lang="en-GB" altLang="en-US" sz="2800" baseline="30000" dirty="0"/>
              <a:t>th</a:t>
            </a:r>
            <a:r>
              <a:rPr lang="en-GB" altLang="en-US" sz="2800" dirty="0"/>
              <a:t> May – </a:t>
            </a:r>
            <a:r>
              <a:rPr lang="en-GB" altLang="en-US" sz="2800" b="1" dirty="0"/>
              <a:t>End of Year Exams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en-US" sz="2800" dirty="0"/>
              <a:t>w/c 21</a:t>
            </a:r>
            <a:r>
              <a:rPr lang="en-GB" altLang="en-US" sz="2800" baseline="30000" dirty="0"/>
              <a:t>st</a:t>
            </a:r>
            <a:r>
              <a:rPr lang="en-GB" altLang="en-US" sz="2800" dirty="0"/>
              <a:t> June – </a:t>
            </a:r>
            <a:r>
              <a:rPr lang="en-GB" altLang="en-US" sz="2800" b="1" dirty="0"/>
              <a:t>Summer Term Full Report</a:t>
            </a:r>
            <a:endParaRPr lang="en-GB" altLang="en-US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8334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966171-DC84-757C-FDE2-254013B1625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Post 18 destinations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1166C-24CF-6769-C53D-E1F61838FA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12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327FA1-5E5E-91FB-0E28-F2F59A6C229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93674" y="-320879"/>
            <a:ext cx="8089900" cy="1722959"/>
          </a:xfrm>
        </p:spPr>
        <p:txBody>
          <a:bodyPr>
            <a:normAutofit fontScale="92500"/>
          </a:bodyPr>
          <a:lstStyle/>
          <a:p>
            <a:r>
              <a:rPr lang="en-US" dirty="0"/>
              <a:t>Post 18 destinations</a:t>
            </a:r>
            <a:endParaRPr lang="en-GB" dirty="0"/>
          </a:p>
        </p:txBody>
      </p:sp>
      <p:pic>
        <p:nvPicPr>
          <p:cNvPr id="4" name="Content Placeholder 3" descr="UCAS Logo Vector Files Download | Logowik">
            <a:extLst>
              <a:ext uri="{FF2B5EF4-FFF2-40B4-BE49-F238E27FC236}">
                <a16:creationId xmlns:a16="http://schemas.microsoft.com/office/drawing/2014/main" id="{A1383CF8-5129-435D-C634-C4490D3CE8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29289" y="2072832"/>
            <a:ext cx="2607069" cy="19641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Find out how apprenticeships can support skills and career development : Broadcast: News items : University of Sussex">
            <a:extLst>
              <a:ext uri="{FF2B5EF4-FFF2-40B4-BE49-F238E27FC236}">
                <a16:creationId xmlns:a16="http://schemas.microsoft.com/office/drawing/2014/main" id="{3CE36289-C108-4BF6-31A6-ACD01F476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4491739"/>
            <a:ext cx="3333750" cy="2124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F30F05-4BE8-0364-0622-6237D4D33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803" y="2072832"/>
            <a:ext cx="2943549" cy="19641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1667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44A077-9667-D3DA-7DD9-DCD9673AEFF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609747"/>
          </a:xfrm>
        </p:spPr>
        <p:txBody>
          <a:bodyPr>
            <a:normAutofit fontScale="85000" lnSpcReduction="20000"/>
          </a:bodyPr>
          <a:lstStyle/>
          <a:p>
            <a:r>
              <a:rPr lang="en-US" sz="5400" dirty="0"/>
              <a:t>Guidance and support for post 18 destinations starts now</a:t>
            </a:r>
            <a:endParaRPr lang="en-GB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403CA-8B38-049B-DD2C-6F18B1294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4964" y="2112474"/>
            <a:ext cx="8436521" cy="4120366"/>
          </a:xfrm>
        </p:spPr>
        <p:txBody>
          <a:bodyPr>
            <a:normAutofit/>
          </a:bodyPr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800" dirty="0"/>
              <a:t>All Year 12 students have one ‘core’ session per half term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800" b="1" dirty="0"/>
              <a:t>Higher Education &amp; Employment Fair </a:t>
            </a:r>
            <a:r>
              <a:rPr lang="en-GB" sz="2800" dirty="0"/>
              <a:t>preparation</a:t>
            </a:r>
            <a:endParaRPr lang="en-GB" sz="2800" b="1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800" dirty="0"/>
              <a:t>Supports </a:t>
            </a:r>
            <a:r>
              <a:rPr lang="en-GB" sz="2800" b="1" dirty="0"/>
              <a:t>university applications (UCAS)</a:t>
            </a:r>
            <a:r>
              <a:rPr lang="en-GB" sz="2800" dirty="0"/>
              <a:t> and </a:t>
            </a:r>
            <a:r>
              <a:rPr lang="en-GB" sz="2800" b="1" dirty="0"/>
              <a:t>career planning</a:t>
            </a:r>
            <a:r>
              <a:rPr lang="en-GB" sz="2800" dirty="0"/>
              <a:t>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800" dirty="0"/>
              <a:t>Students develop key employability skills, including </a:t>
            </a:r>
            <a:r>
              <a:rPr lang="en-GB" sz="2800" b="1" dirty="0"/>
              <a:t>CVs and covering letters</a:t>
            </a:r>
            <a:r>
              <a:rPr lang="en-GB" sz="2800" dirty="0"/>
              <a:t>.</a:t>
            </a:r>
          </a:p>
          <a:p>
            <a:pPr lvl="0" fontAlgn="t"/>
            <a:endParaRPr lang="en-GB" sz="2800" dirty="0"/>
          </a:p>
          <a:p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08041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ED326-BD3F-C1A3-D110-A0C407E5D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CFBFE9-6B5E-008E-3C5C-AEB7CA5A188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7401978" cy="1609747"/>
          </a:xfrm>
        </p:spPr>
        <p:txBody>
          <a:bodyPr>
            <a:normAutofit fontScale="85000" lnSpcReduction="20000"/>
          </a:bodyPr>
          <a:lstStyle/>
          <a:p>
            <a:r>
              <a:rPr lang="en-US" sz="5400" dirty="0"/>
              <a:t>Unifrog is a platform to look through with your child</a:t>
            </a:r>
            <a:endParaRPr lang="en-GB" sz="5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5DB9DC-7187-00F9-8D1C-EE35FCFC4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9468" y="1999262"/>
            <a:ext cx="6939105" cy="412036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/>
              <a:t>This platform assists in all aspects of supporting students with their post 18 choices.</a:t>
            </a:r>
          </a:p>
          <a:p>
            <a:pPr>
              <a:lnSpc>
                <a:spcPct val="120000"/>
              </a:lnSpc>
            </a:pPr>
            <a:r>
              <a:rPr lang="en-GB" dirty="0"/>
              <a:t>Students logged on to this platform in their first core session.</a:t>
            </a:r>
          </a:p>
          <a:p>
            <a:pPr>
              <a:lnSpc>
                <a:spcPct val="120000"/>
              </a:lnSpc>
            </a:pPr>
            <a:r>
              <a:rPr lang="en-GB" dirty="0"/>
              <a:t>Please encourage them to keep using the platform for: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Quizzes about deciding their future.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Read/ Watch / Listen to learn more about the subject they might want to study at university/ favourite subject at A level.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Understanding USA/ Europe applications.</a:t>
            </a:r>
          </a:p>
          <a:p>
            <a:pPr lvl="1">
              <a:lnSpc>
                <a:spcPct val="120000"/>
              </a:lnSpc>
            </a:pPr>
            <a:r>
              <a:rPr lang="en-GB" dirty="0"/>
              <a:t>Researching University choices (this will be covered in more detail in the second session).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C4ABF0-4B14-C2CA-AEC7-D9A5A91F4E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659"/>
          <a:stretch>
            <a:fillRect/>
          </a:stretch>
        </p:blipFill>
        <p:spPr>
          <a:xfrm>
            <a:off x="7197632" y="4678804"/>
            <a:ext cx="5557989" cy="20852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C54896-3E80-9744-58F9-47CA732E9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669" y="95795"/>
            <a:ext cx="5065952" cy="453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3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538B63-F834-ADCA-950C-34FE4E322B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287530"/>
          </a:xfrm>
        </p:spPr>
        <p:txBody>
          <a:bodyPr>
            <a:normAutofit/>
          </a:bodyPr>
          <a:lstStyle/>
          <a:p>
            <a:r>
              <a:rPr lang="en-US" sz="6600" dirty="0"/>
              <a:t>Early applicants</a:t>
            </a:r>
            <a:endParaRPr lang="en-GB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7770F-96DC-EBF8-0AFA-8447828FA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4" y="2042805"/>
            <a:ext cx="8253640" cy="4120366"/>
          </a:xfrm>
        </p:spPr>
        <p:txBody>
          <a:bodyPr>
            <a:normAutofit/>
          </a:bodyPr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400" dirty="0"/>
              <a:t>For students applying to </a:t>
            </a:r>
            <a:r>
              <a:rPr lang="en-GB" sz="2400" b="1" dirty="0"/>
              <a:t>Oxford, Cambridge, Medicine, Dentistry or Veterinary Science</a:t>
            </a:r>
            <a:r>
              <a:rPr lang="en-GB" sz="2400" dirty="0"/>
              <a:t>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400" dirty="0"/>
              <a:t>Applications are submitted </a:t>
            </a:r>
            <a:r>
              <a:rPr lang="en-GB" sz="2400" b="1" dirty="0"/>
              <a:t>earlier (usually by mid-October in Year 13)</a:t>
            </a:r>
            <a:r>
              <a:rPr lang="en-GB" sz="2400" dirty="0"/>
              <a:t>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400" dirty="0"/>
              <a:t>Students should undertake </a:t>
            </a:r>
            <a:r>
              <a:rPr lang="en-GB" sz="2400" b="1" dirty="0"/>
              <a:t>wider reading and subject research</a:t>
            </a:r>
            <a:r>
              <a:rPr lang="en-GB" sz="2400" dirty="0"/>
              <a:t>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2400" dirty="0"/>
              <a:t>Medicine, Dentistry and Veterinary applicants should gain </a:t>
            </a:r>
            <a:r>
              <a:rPr lang="en-GB" sz="2400" b="1" dirty="0"/>
              <a:t>relevant work experience and voluntary experience</a:t>
            </a:r>
            <a:r>
              <a:rPr lang="en-GB" sz="2400" dirty="0"/>
              <a:t>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5945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B7C7CF-B915-4DDF-AFF2-A591FAE80AB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548787"/>
          </a:xfrm>
        </p:spPr>
        <p:txBody>
          <a:bodyPr>
            <a:normAutofit/>
          </a:bodyPr>
          <a:lstStyle/>
          <a:p>
            <a:r>
              <a:rPr lang="en-US" sz="4800" dirty="0"/>
              <a:t>Questions regarding 18+ choices?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87B0B-21E6-C679-C72F-9C6D18195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5" y="2277937"/>
            <a:ext cx="7985125" cy="412036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Any questions regarding careers support for students, whether for University or Employment or Gap year, please contact Steven Price </a:t>
            </a:r>
            <a:r>
              <a:rPr lang="en-GB" sz="2800" dirty="0">
                <a:hlinkClick r:id="rId2"/>
              </a:rPr>
              <a:t>s.price@hautlieu.sch.je</a:t>
            </a:r>
            <a:r>
              <a:rPr lang="en-GB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Careers bulletin </a:t>
            </a:r>
            <a:r>
              <a:rPr lang="en-GB" sz="2800" dirty="0"/>
              <a:t>with various careers-based opportunities comes out roughly every fortnight. This is emailed to parents and carers and students.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7112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98C73-F5AF-D098-344F-15C67BCA8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00435D-6DD7-B258-B41C-10110DCD706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899" y="210343"/>
            <a:ext cx="8219077" cy="1766503"/>
          </a:xfrm>
        </p:spPr>
        <p:txBody>
          <a:bodyPr>
            <a:normAutofit/>
          </a:bodyPr>
          <a:lstStyle/>
          <a:p>
            <a:r>
              <a:rPr lang="en-US" sz="6000" dirty="0"/>
              <a:t>Thank you for your time today</a:t>
            </a:r>
            <a:endParaRPr lang="en-GB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1A45F-64DE-762F-24A2-A40E45C4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4612" y="2547639"/>
            <a:ext cx="4773445" cy="2398021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We look forward to working with you to support the students of 2028 and helping them all to thrive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9D0D98-49CC-9069-B36C-41FDF60FA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051" y="1733341"/>
            <a:ext cx="5379384" cy="4496880"/>
          </a:xfrm>
          <a:custGeom>
            <a:avLst/>
            <a:gdLst>
              <a:gd name="csX0" fmla="*/ 0 w 5379384"/>
              <a:gd name="csY0" fmla="*/ 0 h 4496880"/>
              <a:gd name="csX1" fmla="*/ 543915 w 5379384"/>
              <a:gd name="csY1" fmla="*/ 0 h 4496880"/>
              <a:gd name="csX2" fmla="*/ 1195419 w 5379384"/>
              <a:gd name="csY2" fmla="*/ 0 h 4496880"/>
              <a:gd name="csX3" fmla="*/ 1685540 w 5379384"/>
              <a:gd name="csY3" fmla="*/ 0 h 4496880"/>
              <a:gd name="csX4" fmla="*/ 2283250 w 5379384"/>
              <a:gd name="csY4" fmla="*/ 0 h 4496880"/>
              <a:gd name="csX5" fmla="*/ 2934753 w 5379384"/>
              <a:gd name="csY5" fmla="*/ 0 h 4496880"/>
              <a:gd name="csX6" fmla="*/ 3371081 w 5379384"/>
              <a:gd name="csY6" fmla="*/ 0 h 4496880"/>
              <a:gd name="csX7" fmla="*/ 3807408 w 5379384"/>
              <a:gd name="csY7" fmla="*/ 0 h 4496880"/>
              <a:gd name="csX8" fmla="*/ 4512705 w 5379384"/>
              <a:gd name="csY8" fmla="*/ 0 h 4496880"/>
              <a:gd name="csX9" fmla="*/ 5379384 w 5379384"/>
              <a:gd name="csY9" fmla="*/ 0 h 4496880"/>
              <a:gd name="csX10" fmla="*/ 5379384 w 5379384"/>
              <a:gd name="csY10" fmla="*/ 427204 h 4496880"/>
              <a:gd name="csX11" fmla="*/ 5379384 w 5379384"/>
              <a:gd name="csY11" fmla="*/ 944345 h 4496880"/>
              <a:gd name="csX12" fmla="*/ 5379384 w 5379384"/>
              <a:gd name="csY12" fmla="*/ 1551424 h 4496880"/>
              <a:gd name="csX13" fmla="*/ 5379384 w 5379384"/>
              <a:gd name="csY13" fmla="*/ 2023596 h 4496880"/>
              <a:gd name="csX14" fmla="*/ 5379384 w 5379384"/>
              <a:gd name="csY14" fmla="*/ 2585706 h 4496880"/>
              <a:gd name="csX15" fmla="*/ 5379384 w 5379384"/>
              <a:gd name="csY15" fmla="*/ 3012910 h 4496880"/>
              <a:gd name="csX16" fmla="*/ 5379384 w 5379384"/>
              <a:gd name="csY16" fmla="*/ 3664957 h 4496880"/>
              <a:gd name="csX17" fmla="*/ 5379384 w 5379384"/>
              <a:gd name="csY17" fmla="*/ 4496880 h 4496880"/>
              <a:gd name="csX18" fmla="*/ 4674087 w 5379384"/>
              <a:gd name="csY18" fmla="*/ 4496880 h 4496880"/>
              <a:gd name="csX19" fmla="*/ 4022584 w 5379384"/>
              <a:gd name="csY19" fmla="*/ 4496880 h 4496880"/>
              <a:gd name="csX20" fmla="*/ 3532462 w 5379384"/>
              <a:gd name="csY20" fmla="*/ 4496880 h 4496880"/>
              <a:gd name="csX21" fmla="*/ 2827165 w 5379384"/>
              <a:gd name="csY21" fmla="*/ 4496880 h 4496880"/>
              <a:gd name="csX22" fmla="*/ 2229456 w 5379384"/>
              <a:gd name="csY22" fmla="*/ 4496880 h 4496880"/>
              <a:gd name="csX23" fmla="*/ 1793128 w 5379384"/>
              <a:gd name="csY23" fmla="*/ 4496880 h 4496880"/>
              <a:gd name="csX24" fmla="*/ 1195419 w 5379384"/>
              <a:gd name="csY24" fmla="*/ 4496880 h 4496880"/>
              <a:gd name="csX25" fmla="*/ 651503 w 5379384"/>
              <a:gd name="csY25" fmla="*/ 4496880 h 4496880"/>
              <a:gd name="csX26" fmla="*/ 0 w 5379384"/>
              <a:gd name="csY26" fmla="*/ 4496880 h 4496880"/>
              <a:gd name="csX27" fmla="*/ 0 w 5379384"/>
              <a:gd name="csY27" fmla="*/ 3979739 h 4496880"/>
              <a:gd name="csX28" fmla="*/ 0 w 5379384"/>
              <a:gd name="csY28" fmla="*/ 3327691 h 4496880"/>
              <a:gd name="csX29" fmla="*/ 0 w 5379384"/>
              <a:gd name="csY29" fmla="*/ 2720612 h 4496880"/>
              <a:gd name="csX30" fmla="*/ 0 w 5379384"/>
              <a:gd name="csY30" fmla="*/ 2203471 h 4496880"/>
              <a:gd name="csX31" fmla="*/ 0 w 5379384"/>
              <a:gd name="csY31" fmla="*/ 1776268 h 4496880"/>
              <a:gd name="csX32" fmla="*/ 0 w 5379384"/>
              <a:gd name="csY32" fmla="*/ 1259126 h 4496880"/>
              <a:gd name="csX33" fmla="*/ 0 w 5379384"/>
              <a:gd name="csY33" fmla="*/ 652048 h 4496880"/>
              <a:gd name="csX34" fmla="*/ 0 w 5379384"/>
              <a:gd name="csY34" fmla="*/ 0 h 4496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5379384" h="4496880" fill="none" extrusionOk="0">
                <a:moveTo>
                  <a:pt x="0" y="0"/>
                </a:moveTo>
                <a:cubicBezTo>
                  <a:pt x="167139" y="-29211"/>
                  <a:pt x="297906" y="6028"/>
                  <a:pt x="543915" y="0"/>
                </a:cubicBezTo>
                <a:cubicBezTo>
                  <a:pt x="789924" y="-6028"/>
                  <a:pt x="935739" y="10479"/>
                  <a:pt x="1195419" y="0"/>
                </a:cubicBezTo>
                <a:cubicBezTo>
                  <a:pt x="1455099" y="-10479"/>
                  <a:pt x="1451477" y="3943"/>
                  <a:pt x="1685540" y="0"/>
                </a:cubicBezTo>
                <a:cubicBezTo>
                  <a:pt x="1919603" y="-3943"/>
                  <a:pt x="2013703" y="70420"/>
                  <a:pt x="2283250" y="0"/>
                </a:cubicBezTo>
                <a:cubicBezTo>
                  <a:pt x="2552797" y="-70420"/>
                  <a:pt x="2802409" y="67344"/>
                  <a:pt x="2934753" y="0"/>
                </a:cubicBezTo>
                <a:cubicBezTo>
                  <a:pt x="3067097" y="-67344"/>
                  <a:pt x="3225109" y="39516"/>
                  <a:pt x="3371081" y="0"/>
                </a:cubicBezTo>
                <a:cubicBezTo>
                  <a:pt x="3517053" y="-39516"/>
                  <a:pt x="3619592" y="11382"/>
                  <a:pt x="3807408" y="0"/>
                </a:cubicBezTo>
                <a:cubicBezTo>
                  <a:pt x="3995224" y="-11382"/>
                  <a:pt x="4336833" y="71678"/>
                  <a:pt x="4512705" y="0"/>
                </a:cubicBezTo>
                <a:cubicBezTo>
                  <a:pt x="4688577" y="-71678"/>
                  <a:pt x="4998690" y="95752"/>
                  <a:pt x="5379384" y="0"/>
                </a:cubicBezTo>
                <a:cubicBezTo>
                  <a:pt x="5382399" y="193000"/>
                  <a:pt x="5375063" y="226521"/>
                  <a:pt x="5379384" y="427204"/>
                </a:cubicBezTo>
                <a:cubicBezTo>
                  <a:pt x="5383705" y="627887"/>
                  <a:pt x="5374856" y="702803"/>
                  <a:pt x="5379384" y="944345"/>
                </a:cubicBezTo>
                <a:cubicBezTo>
                  <a:pt x="5383912" y="1185887"/>
                  <a:pt x="5352760" y="1282780"/>
                  <a:pt x="5379384" y="1551424"/>
                </a:cubicBezTo>
                <a:cubicBezTo>
                  <a:pt x="5406008" y="1820068"/>
                  <a:pt x="5348479" y="1919868"/>
                  <a:pt x="5379384" y="2023596"/>
                </a:cubicBezTo>
                <a:cubicBezTo>
                  <a:pt x="5410289" y="2127324"/>
                  <a:pt x="5373251" y="2318146"/>
                  <a:pt x="5379384" y="2585706"/>
                </a:cubicBezTo>
                <a:cubicBezTo>
                  <a:pt x="5385517" y="2853266"/>
                  <a:pt x="5328464" y="2915999"/>
                  <a:pt x="5379384" y="3012910"/>
                </a:cubicBezTo>
                <a:cubicBezTo>
                  <a:pt x="5430304" y="3109821"/>
                  <a:pt x="5319120" y="3413759"/>
                  <a:pt x="5379384" y="3664957"/>
                </a:cubicBezTo>
                <a:cubicBezTo>
                  <a:pt x="5439648" y="3916155"/>
                  <a:pt x="5340378" y="4127505"/>
                  <a:pt x="5379384" y="4496880"/>
                </a:cubicBezTo>
                <a:cubicBezTo>
                  <a:pt x="5136243" y="4528236"/>
                  <a:pt x="4937167" y="4439156"/>
                  <a:pt x="4674087" y="4496880"/>
                </a:cubicBezTo>
                <a:cubicBezTo>
                  <a:pt x="4411007" y="4554604"/>
                  <a:pt x="4215039" y="4441236"/>
                  <a:pt x="4022584" y="4496880"/>
                </a:cubicBezTo>
                <a:cubicBezTo>
                  <a:pt x="3830129" y="4552524"/>
                  <a:pt x="3692566" y="4447672"/>
                  <a:pt x="3532462" y="4496880"/>
                </a:cubicBezTo>
                <a:cubicBezTo>
                  <a:pt x="3372358" y="4546088"/>
                  <a:pt x="3103525" y="4489536"/>
                  <a:pt x="2827165" y="4496880"/>
                </a:cubicBezTo>
                <a:cubicBezTo>
                  <a:pt x="2550805" y="4504224"/>
                  <a:pt x="2462563" y="4441456"/>
                  <a:pt x="2229456" y="4496880"/>
                </a:cubicBezTo>
                <a:cubicBezTo>
                  <a:pt x="1996349" y="4552304"/>
                  <a:pt x="1998713" y="4494155"/>
                  <a:pt x="1793128" y="4496880"/>
                </a:cubicBezTo>
                <a:cubicBezTo>
                  <a:pt x="1587543" y="4499605"/>
                  <a:pt x="1449071" y="4493445"/>
                  <a:pt x="1195419" y="4496880"/>
                </a:cubicBezTo>
                <a:cubicBezTo>
                  <a:pt x="941767" y="4500315"/>
                  <a:pt x="811770" y="4494471"/>
                  <a:pt x="651503" y="4496880"/>
                </a:cubicBezTo>
                <a:cubicBezTo>
                  <a:pt x="491236" y="4499289"/>
                  <a:pt x="172318" y="4471115"/>
                  <a:pt x="0" y="4496880"/>
                </a:cubicBezTo>
                <a:cubicBezTo>
                  <a:pt x="-37043" y="4377516"/>
                  <a:pt x="60282" y="4148122"/>
                  <a:pt x="0" y="3979739"/>
                </a:cubicBezTo>
                <a:cubicBezTo>
                  <a:pt x="-60282" y="3811356"/>
                  <a:pt x="47378" y="3566579"/>
                  <a:pt x="0" y="3327691"/>
                </a:cubicBezTo>
                <a:cubicBezTo>
                  <a:pt x="-47378" y="3088803"/>
                  <a:pt x="18660" y="3019629"/>
                  <a:pt x="0" y="2720612"/>
                </a:cubicBezTo>
                <a:cubicBezTo>
                  <a:pt x="-18660" y="2421595"/>
                  <a:pt x="17729" y="2373578"/>
                  <a:pt x="0" y="2203471"/>
                </a:cubicBezTo>
                <a:cubicBezTo>
                  <a:pt x="-17729" y="2033364"/>
                  <a:pt x="1519" y="1899317"/>
                  <a:pt x="0" y="1776268"/>
                </a:cubicBezTo>
                <a:cubicBezTo>
                  <a:pt x="-1519" y="1653219"/>
                  <a:pt x="8467" y="1510005"/>
                  <a:pt x="0" y="1259126"/>
                </a:cubicBezTo>
                <a:cubicBezTo>
                  <a:pt x="-8467" y="1008247"/>
                  <a:pt x="37483" y="853516"/>
                  <a:pt x="0" y="652048"/>
                </a:cubicBezTo>
                <a:cubicBezTo>
                  <a:pt x="-37483" y="450580"/>
                  <a:pt x="24916" y="245620"/>
                  <a:pt x="0" y="0"/>
                </a:cubicBezTo>
                <a:close/>
              </a:path>
              <a:path w="5379384" h="4496880" stroke="0" extrusionOk="0">
                <a:moveTo>
                  <a:pt x="0" y="0"/>
                </a:moveTo>
                <a:cubicBezTo>
                  <a:pt x="217555" y="-13941"/>
                  <a:pt x="406536" y="14749"/>
                  <a:pt x="543915" y="0"/>
                </a:cubicBezTo>
                <a:cubicBezTo>
                  <a:pt x="681294" y="-14749"/>
                  <a:pt x="873493" y="15850"/>
                  <a:pt x="980243" y="0"/>
                </a:cubicBezTo>
                <a:cubicBezTo>
                  <a:pt x="1086993" y="-15850"/>
                  <a:pt x="1405508" y="55629"/>
                  <a:pt x="1685540" y="0"/>
                </a:cubicBezTo>
                <a:cubicBezTo>
                  <a:pt x="1965572" y="-55629"/>
                  <a:pt x="2019811" y="50816"/>
                  <a:pt x="2229456" y="0"/>
                </a:cubicBezTo>
                <a:cubicBezTo>
                  <a:pt x="2439101" y="-50816"/>
                  <a:pt x="2563479" y="2034"/>
                  <a:pt x="2773371" y="0"/>
                </a:cubicBezTo>
                <a:cubicBezTo>
                  <a:pt x="2983263" y="-2034"/>
                  <a:pt x="3215813" y="8403"/>
                  <a:pt x="3478668" y="0"/>
                </a:cubicBezTo>
                <a:cubicBezTo>
                  <a:pt x="3741523" y="-8403"/>
                  <a:pt x="3783709" y="55548"/>
                  <a:pt x="3968790" y="0"/>
                </a:cubicBezTo>
                <a:cubicBezTo>
                  <a:pt x="4153871" y="-55548"/>
                  <a:pt x="4447618" y="38549"/>
                  <a:pt x="4674087" y="0"/>
                </a:cubicBezTo>
                <a:cubicBezTo>
                  <a:pt x="4900556" y="-38549"/>
                  <a:pt x="5116629" y="67343"/>
                  <a:pt x="5379384" y="0"/>
                </a:cubicBezTo>
                <a:cubicBezTo>
                  <a:pt x="5429944" y="204946"/>
                  <a:pt x="5359624" y="428248"/>
                  <a:pt x="5379384" y="562110"/>
                </a:cubicBezTo>
                <a:cubicBezTo>
                  <a:pt x="5399144" y="695972"/>
                  <a:pt x="5372800" y="940205"/>
                  <a:pt x="5379384" y="1124220"/>
                </a:cubicBezTo>
                <a:cubicBezTo>
                  <a:pt x="5385968" y="1308235"/>
                  <a:pt x="5361964" y="1477933"/>
                  <a:pt x="5379384" y="1731299"/>
                </a:cubicBezTo>
                <a:cubicBezTo>
                  <a:pt x="5396804" y="1984665"/>
                  <a:pt x="5376612" y="2016848"/>
                  <a:pt x="5379384" y="2158502"/>
                </a:cubicBezTo>
                <a:cubicBezTo>
                  <a:pt x="5382156" y="2300156"/>
                  <a:pt x="5333971" y="2506671"/>
                  <a:pt x="5379384" y="2720612"/>
                </a:cubicBezTo>
                <a:cubicBezTo>
                  <a:pt x="5424797" y="2934553"/>
                  <a:pt x="5342087" y="3022096"/>
                  <a:pt x="5379384" y="3282722"/>
                </a:cubicBezTo>
                <a:cubicBezTo>
                  <a:pt x="5416681" y="3543348"/>
                  <a:pt x="5337621" y="3724768"/>
                  <a:pt x="5379384" y="3844832"/>
                </a:cubicBezTo>
                <a:cubicBezTo>
                  <a:pt x="5421147" y="3964896"/>
                  <a:pt x="5343320" y="4327430"/>
                  <a:pt x="5379384" y="4496880"/>
                </a:cubicBezTo>
                <a:cubicBezTo>
                  <a:pt x="5224522" y="4544545"/>
                  <a:pt x="5017042" y="4491857"/>
                  <a:pt x="4727881" y="4496880"/>
                </a:cubicBezTo>
                <a:cubicBezTo>
                  <a:pt x="4438720" y="4501903"/>
                  <a:pt x="4417722" y="4486075"/>
                  <a:pt x="4291553" y="4496880"/>
                </a:cubicBezTo>
                <a:cubicBezTo>
                  <a:pt x="4165384" y="4507685"/>
                  <a:pt x="4009883" y="4491330"/>
                  <a:pt x="3801431" y="4496880"/>
                </a:cubicBezTo>
                <a:cubicBezTo>
                  <a:pt x="3592979" y="4502430"/>
                  <a:pt x="3379754" y="4489398"/>
                  <a:pt x="3096134" y="4496880"/>
                </a:cubicBezTo>
                <a:cubicBezTo>
                  <a:pt x="2812514" y="4504362"/>
                  <a:pt x="2657296" y="4489575"/>
                  <a:pt x="2498425" y="4496880"/>
                </a:cubicBezTo>
                <a:cubicBezTo>
                  <a:pt x="2339554" y="4504185"/>
                  <a:pt x="2192311" y="4484798"/>
                  <a:pt x="2008303" y="4496880"/>
                </a:cubicBezTo>
                <a:cubicBezTo>
                  <a:pt x="1824295" y="4508962"/>
                  <a:pt x="1580924" y="4458955"/>
                  <a:pt x="1410594" y="4496880"/>
                </a:cubicBezTo>
                <a:cubicBezTo>
                  <a:pt x="1240264" y="4534805"/>
                  <a:pt x="1080950" y="4487748"/>
                  <a:pt x="974266" y="4496880"/>
                </a:cubicBezTo>
                <a:cubicBezTo>
                  <a:pt x="867582" y="4506012"/>
                  <a:pt x="662192" y="4458805"/>
                  <a:pt x="537938" y="4496880"/>
                </a:cubicBezTo>
                <a:cubicBezTo>
                  <a:pt x="413684" y="4534955"/>
                  <a:pt x="144770" y="4447665"/>
                  <a:pt x="0" y="4496880"/>
                </a:cubicBezTo>
                <a:cubicBezTo>
                  <a:pt x="-5980" y="4359079"/>
                  <a:pt x="56522" y="4230643"/>
                  <a:pt x="0" y="4024708"/>
                </a:cubicBezTo>
                <a:cubicBezTo>
                  <a:pt x="-56522" y="3818773"/>
                  <a:pt x="50988" y="3661378"/>
                  <a:pt x="0" y="3372660"/>
                </a:cubicBezTo>
                <a:cubicBezTo>
                  <a:pt x="-50988" y="3083942"/>
                  <a:pt x="4753" y="3007745"/>
                  <a:pt x="0" y="2855519"/>
                </a:cubicBezTo>
                <a:cubicBezTo>
                  <a:pt x="-4753" y="2703293"/>
                  <a:pt x="28375" y="2641593"/>
                  <a:pt x="0" y="2428315"/>
                </a:cubicBezTo>
                <a:cubicBezTo>
                  <a:pt x="-28375" y="2215037"/>
                  <a:pt x="19036" y="2022511"/>
                  <a:pt x="0" y="1821236"/>
                </a:cubicBezTo>
                <a:cubicBezTo>
                  <a:pt x="-19036" y="1619961"/>
                  <a:pt x="17820" y="1580342"/>
                  <a:pt x="0" y="1349064"/>
                </a:cubicBezTo>
                <a:cubicBezTo>
                  <a:pt x="-17820" y="1117786"/>
                  <a:pt x="32230" y="920028"/>
                  <a:pt x="0" y="741985"/>
                </a:cubicBezTo>
                <a:cubicBezTo>
                  <a:pt x="-32230" y="563942"/>
                  <a:pt x="40302" y="229240"/>
                  <a:pt x="0" y="0"/>
                </a:cubicBezTo>
                <a:close/>
              </a:path>
            </a:pathLst>
          </a:custGeom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36459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A61C78-6717-3981-7BBE-7FB4BE8F489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anchor="t">
            <a:normAutofit/>
          </a:bodyPr>
          <a:lstStyle/>
          <a:p>
            <a:r>
              <a:rPr lang="en-GB" sz="6000" dirty="0"/>
              <a:t>Key 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2C77A-718A-CD04-80B4-40F1A9BD0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518" y="1913469"/>
            <a:ext cx="4198938" cy="41203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/>
              <a:t>Academic Head of Year 12</a:t>
            </a:r>
            <a:endParaRPr lang="en-GB" sz="2800" u="sng" dirty="0"/>
          </a:p>
          <a:p>
            <a:r>
              <a:rPr lang="en-GB" sz="28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a.wilson@hautlieu.sch.je</a:t>
            </a:r>
            <a:endParaRPr lang="en-GB" sz="2800" u="sng" dirty="0"/>
          </a:p>
          <a:p>
            <a:endParaRPr lang="en-GB" sz="2800" dirty="0"/>
          </a:p>
          <a:p>
            <a:r>
              <a:rPr lang="en-GB" sz="2800" dirty="0"/>
              <a:t>Reporting attendance</a:t>
            </a:r>
            <a:endParaRPr lang="en-GB" dirty="0"/>
          </a:p>
          <a:p>
            <a:r>
              <a:rPr lang="en-GB" sz="2800" dirty="0"/>
              <a:t> </a:t>
            </a:r>
            <a:r>
              <a:rPr lang="en-GB" sz="2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office@hautlieu.sch.je</a:t>
            </a:r>
            <a:endParaRPr lang="en-GB" sz="2800" dirty="0"/>
          </a:p>
          <a:p>
            <a:endParaRPr lang="en-GB" sz="2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D88F71-6A9F-53F6-633C-0AB13AD0CF32}"/>
              </a:ext>
            </a:extLst>
          </p:cNvPr>
          <p:cNvSpPr txBox="1">
            <a:spLocks/>
          </p:cNvSpPr>
          <p:nvPr/>
        </p:nvSpPr>
        <p:spPr>
          <a:xfrm>
            <a:off x="4572793" y="1911088"/>
            <a:ext cx="4484687" cy="41203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Attendance  SLG Lead</a:t>
            </a:r>
            <a:endParaRPr lang="en-US" sz="2800" dirty="0"/>
          </a:p>
          <a:p>
            <a:r>
              <a:rPr lang="en-GB" sz="2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l.campbell@hautlieu.sch.je</a:t>
            </a:r>
            <a:r>
              <a:rPr lang="en-GB" sz="2800" dirty="0"/>
              <a:t> </a:t>
            </a:r>
          </a:p>
          <a:p>
            <a:endParaRPr lang="en-GB" sz="2800" dirty="0"/>
          </a:p>
          <a:p>
            <a:r>
              <a:rPr lang="en-GB" sz="2800" dirty="0"/>
              <a:t>Designated safeguarding lead</a:t>
            </a:r>
          </a:p>
          <a:p>
            <a:r>
              <a:rPr lang="en-GB" sz="28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n.kelly@hautlieu.sch.je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Careers advice/post 18 choices</a:t>
            </a:r>
          </a:p>
          <a:p>
            <a:r>
              <a:rPr lang="en-GB" sz="28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s.price@hautlieu.sch.je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6043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FF8D27-8462-5463-4275-46A9C8EAFE8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900" y="210344"/>
            <a:ext cx="8089900" cy="1026273"/>
          </a:xfrm>
        </p:spPr>
        <p:txBody>
          <a:bodyPr>
            <a:normAutofit/>
          </a:bodyPr>
          <a:lstStyle/>
          <a:p>
            <a:r>
              <a:rPr lang="en-US" sz="6000" dirty="0"/>
              <a:t>Any questions? 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391B79-5631-61F0-0E17-E61CD15F8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3674" y="1898469"/>
            <a:ext cx="7985125" cy="4552085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68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A587CE-653E-7E2B-5F02-2C2B010BBC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84151" y="-3968"/>
            <a:ext cx="8173243" cy="1091407"/>
          </a:xfrm>
        </p:spPr>
        <p:txBody>
          <a:bodyPr>
            <a:normAutofit/>
          </a:bodyPr>
          <a:lstStyle/>
          <a:p>
            <a:r>
              <a:rPr lang="en-US" sz="6000" dirty="0"/>
              <a:t>Access to school 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F7609-0614-EE1A-FCB9-38502E40B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6550" y="1568189"/>
            <a:ext cx="8759031" cy="497761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u="sng" dirty="0"/>
              <a:t>Drop-off &amp; Pick-up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Use the road adjacent to the school via Bon Air Lane.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Do not use Oakfield parking spaces.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Please keep school bus access clear.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Consider arranging drop-off/pick-up away from the school site </a:t>
            </a:r>
          </a:p>
          <a:p>
            <a:pPr>
              <a:lnSpc>
                <a:spcPct val="120000"/>
              </a:lnSpc>
            </a:pPr>
            <a:r>
              <a:rPr lang="en-US" b="1" u="sng" dirty="0"/>
              <a:t>Student Parking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Oakfield parking is shared with Active Sports users.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Only 40 Year 13 parking permits are available.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No Year 12 student parking is available.</a:t>
            </a:r>
          </a:p>
          <a:p>
            <a:pPr>
              <a:lnSpc>
                <a:spcPct val="120000"/>
              </a:lnSpc>
            </a:pPr>
            <a:r>
              <a:rPr lang="en-US" b="1" dirty="0"/>
              <a:t>   </a:t>
            </a:r>
            <a:r>
              <a:rPr lang="en-US" b="1" u="sng" dirty="0"/>
              <a:t>Mopeds &amp; Motorbikes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   Designated parking is available next to the JET building.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05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8207B72-DE0B-4727-8651-F8588A5B7ABC}" vid="{19D469D8-9A6C-4B5D-AD85-EA06264C7D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08DF01C7689D44BDABF9F09C3E3429" ma:contentTypeVersion="19" ma:contentTypeDescription="Create a new document." ma:contentTypeScope="" ma:versionID="9af556495fc90f88215db8780a8ce5f3">
  <xsd:schema xmlns:xsd="http://www.w3.org/2001/XMLSchema" xmlns:xs="http://www.w3.org/2001/XMLSchema" xmlns:p="http://schemas.microsoft.com/office/2006/metadata/properties" xmlns:ns2="4cd10dc2-4906-4b2e-82ea-a0a8f623b449" xmlns:ns3="c93c2b0a-439a-4c13-8661-7726fd6caa52" targetNamespace="http://schemas.microsoft.com/office/2006/metadata/properties" ma:root="true" ma:fieldsID="e0280d0e74914df48a8e11023e909651" ns2:_="" ns3:_="">
    <xsd:import namespace="4cd10dc2-4906-4b2e-82ea-a0a8f623b449"/>
    <xsd:import namespace="c93c2b0a-439a-4c13-8661-7726fd6caa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d10dc2-4906-4b2e-82ea-a0a8f623b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604fc1b-baae-4d09-9665-978b48accf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c2b0a-439a-4c13-8661-7726fd6c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9229ca3-656d-46dd-b9f6-7f231e5742b4}" ma:internalName="TaxCatchAll" ma:showField="CatchAllData" ma:web="c93c2b0a-439a-4c13-8661-7726fd6caa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93c2b0a-439a-4c13-8661-7726fd6caa52" xsi:nil="true"/>
    <lcf76f155ced4ddcb4097134ff3c332f xmlns="4cd10dc2-4906-4b2e-82ea-a0a8f623b4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E6B7E65-2CE1-4A8C-9D71-66256044BDED}">
  <ds:schemaRefs>
    <ds:schemaRef ds:uri="4cd10dc2-4906-4b2e-82ea-a0a8f623b449"/>
    <ds:schemaRef ds:uri="c93c2b0a-439a-4c13-8661-7726fd6caa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09CB3E8-14C8-4AD5-A0E8-47DE568399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73C85A-155E-4D87-9A3A-11069B2F2EFA}">
  <ds:schemaRefs>
    <ds:schemaRef ds:uri="http://www.w3.org/XML/1998/namespace"/>
    <ds:schemaRef ds:uri="http://purl.org/dc/dcmitype/"/>
    <ds:schemaRef ds:uri="c93c2b0a-439a-4c13-8661-7726fd6caa52"/>
    <ds:schemaRef ds:uri="4cd10dc2-4906-4b2e-82ea-a0a8f623b449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HautlieuBlueSEN</Template>
  <TotalTime>426</TotalTime>
  <Words>2558</Words>
  <Application>Microsoft Office PowerPoint</Application>
  <PresentationFormat>Widescreen</PresentationFormat>
  <Paragraphs>354</Paragraphs>
  <Slides>48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Year 12  Parents' Information Evening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Lee Bourgoise</dc:creator>
  <cp:lastModifiedBy>April Wilson (Hautlieu)</cp:lastModifiedBy>
  <cp:revision>495</cp:revision>
  <dcterms:created xsi:type="dcterms:W3CDTF">2025-09-23T09:28:15Z</dcterms:created>
  <dcterms:modified xsi:type="dcterms:W3CDTF">2026-10-06T14:32:53Z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0x0101001708DF01C7689D44BDABF9F09C3E3429</vt:lpwstr>
  </property>
  <property fmtid="{D5CDD505-2E9C-101B-9397-08002B2CF9AE}" pid="3" name="MediaServiceImageTags">
    <vt:lpwstr/>
  </property>
</Properties>
</file>